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comments/comment3.xml" ContentType="application/vnd.openxmlformats-officedocument.presentationml.comments+xml"/>
  <Override PartName="/ppt/tags/tag6.xml" ContentType="application/vnd.openxmlformats-officedocument.presentationml.tags+xml"/>
  <Override PartName="/ppt/notesSlides/notesSlide12.xml" ContentType="application/vnd.openxmlformats-officedocument.presentationml.notesSlide+xml"/>
  <Override PartName="/ppt/comments/comment4.xml" ContentType="application/vnd.openxmlformats-officedocument.presentationml.comments+xml"/>
  <Override PartName="/ppt/tags/tag7.xml" ContentType="application/vnd.openxmlformats-officedocument.presentationml.tags+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comments/comment6.xml" ContentType="application/vnd.openxmlformats-officedocument.presentationml.comments+xml"/>
  <Override PartName="/ppt/notesSlides/notesSlide17.xml" ContentType="application/vnd.openxmlformats-officedocument.presentationml.notesSlide+xml"/>
  <Override PartName="/ppt/comments/comment7.xml" ContentType="application/vnd.openxmlformats-officedocument.presentationml.comments+xml"/>
  <Override PartName="/ppt/tags/tag10.xml" ContentType="application/vnd.openxmlformats-officedocument.presentationml.tags+xml"/>
  <Override PartName="/ppt/notesSlides/notesSlide18.xml" ContentType="application/vnd.openxmlformats-officedocument.presentationml.notesSlide+xml"/>
  <Override PartName="/ppt/comments/comment8.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5.xml" ContentType="application/vnd.openxmlformats-officedocument.presentationml.tags+xml"/>
  <Override PartName="/ppt/notesSlides/notesSlide35.xml" ContentType="application/vnd.openxmlformats-officedocument.presentationml.notesSlide+xml"/>
  <Override PartName="/ppt/comments/comment9.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0.xml" ContentType="application/vnd.openxmlformats-officedocument.presentationml.comments+xml"/>
  <Override PartName="/ppt/tags/tag16.xml" ContentType="application/vnd.openxmlformats-officedocument.presentationml.tags+xml"/>
  <Override PartName="/ppt/notesSlides/notesSlide44.xml" ContentType="application/vnd.openxmlformats-officedocument.presentationml.notesSlide+xml"/>
  <Override PartName="/ppt/comments/comment11.xml" ContentType="application/vnd.openxmlformats-officedocument.presentationml.comments+xml"/>
  <Override PartName="/ppt/notesSlides/notesSlide45.xml" ContentType="application/vnd.openxmlformats-officedocument.presentationml.notesSlide+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96" r:id="rId3"/>
    <p:sldId id="359" r:id="rId4"/>
    <p:sldId id="294" r:id="rId5"/>
    <p:sldId id="298" r:id="rId6"/>
    <p:sldId id="297" r:id="rId7"/>
    <p:sldId id="357" r:id="rId8"/>
    <p:sldId id="300" r:id="rId9"/>
    <p:sldId id="264" r:id="rId10"/>
    <p:sldId id="301" r:id="rId11"/>
    <p:sldId id="303" r:id="rId12"/>
    <p:sldId id="304" r:id="rId13"/>
    <p:sldId id="326" r:id="rId14"/>
    <p:sldId id="305" r:id="rId15"/>
    <p:sldId id="282" r:id="rId16"/>
    <p:sldId id="308" r:id="rId17"/>
    <p:sldId id="356" r:id="rId18"/>
    <p:sldId id="343" r:id="rId19"/>
    <p:sldId id="321" r:id="rId20"/>
    <p:sldId id="293" r:id="rId21"/>
    <p:sldId id="323" r:id="rId22"/>
    <p:sldId id="320" r:id="rId23"/>
    <p:sldId id="325" r:id="rId24"/>
    <p:sldId id="330" r:id="rId25"/>
    <p:sldId id="335" r:id="rId26"/>
    <p:sldId id="318" r:id="rId27"/>
    <p:sldId id="317" r:id="rId28"/>
    <p:sldId id="302" r:id="rId29"/>
    <p:sldId id="315" r:id="rId30"/>
    <p:sldId id="281" r:id="rId31"/>
    <p:sldId id="287" r:id="rId32"/>
    <p:sldId id="267" r:id="rId33"/>
    <p:sldId id="276" r:id="rId34"/>
    <p:sldId id="328" r:id="rId35"/>
    <p:sldId id="329" r:id="rId36"/>
    <p:sldId id="277" r:id="rId37"/>
    <p:sldId id="334" r:id="rId38"/>
    <p:sldId id="336" r:id="rId39"/>
    <p:sldId id="295" r:id="rId40"/>
    <p:sldId id="265" r:id="rId41"/>
    <p:sldId id="337" r:id="rId42"/>
    <p:sldId id="338" r:id="rId43"/>
    <p:sldId id="313" r:id="rId44"/>
    <p:sldId id="290" r:id="rId45"/>
    <p:sldId id="339" r:id="rId46"/>
    <p:sldId id="331" r:id="rId47"/>
    <p:sldId id="340" r:id="rId48"/>
    <p:sldId id="341" r:id="rId49"/>
    <p:sldId id="342" r:id="rId50"/>
    <p:sldId id="344" r:id="rId51"/>
    <p:sldId id="345" r:id="rId52"/>
    <p:sldId id="347" r:id="rId53"/>
    <p:sldId id="348" r:id="rId54"/>
    <p:sldId id="349" r:id="rId55"/>
    <p:sldId id="350" r:id="rId56"/>
    <p:sldId id="351" r:id="rId57"/>
    <p:sldId id="352" r:id="rId58"/>
    <p:sldId id="353" r:id="rId59"/>
    <p:sldId id="309" r:id="rId60"/>
    <p:sldId id="354" r:id="rId61"/>
    <p:sldId id="358" r:id="rId62"/>
    <p:sldId id="34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6D49BC7-C2DC-4F46-A45B-F7F279B6BBE5}">
          <p14:sldIdLst>
            <p14:sldId id="256"/>
          </p14:sldIdLst>
        </p14:section>
        <p14:section name="Introduction &amp; Motivation" id="{2ED0A018-5AC7-481A-9F83-A53152FAD235}">
          <p14:sldIdLst>
            <p14:sldId id="296"/>
            <p14:sldId id="359"/>
            <p14:sldId id="294"/>
            <p14:sldId id="298"/>
            <p14:sldId id="297"/>
            <p14:sldId id="357"/>
            <p14:sldId id="300"/>
          </p14:sldIdLst>
        </p14:section>
        <p14:section name="Speculative Analysis" id="{94783FCD-E150-4539-AB2F-379917AF1ECC}">
          <p14:sldIdLst>
            <p14:sldId id="264"/>
            <p14:sldId id="301"/>
            <p14:sldId id="303"/>
            <p14:sldId id="304"/>
            <p14:sldId id="326"/>
            <p14:sldId id="305"/>
          </p14:sldIdLst>
        </p14:section>
        <p14:section name="Evaluation &amp; Results" id="{78E6BE02-3423-41B7-AE8D-151454153CA0}">
          <p14:sldIdLst>
            <p14:sldId id="282"/>
            <p14:sldId id="308"/>
            <p14:sldId id="356"/>
            <p14:sldId id="343"/>
          </p14:sldIdLst>
        </p14:section>
        <p14:section name="Related Work" id="{8F74CD0F-DA5C-0741-A560-42E879391E11}">
          <p14:sldIdLst>
            <p14:sldId id="321"/>
          </p14:sldIdLst>
        </p14:section>
        <p14:section name="Future Work &amp; Contributions" id="{AA6A4756-FA3B-1844-AFBB-8195D2FEBBBB}">
          <p14:sldIdLst>
            <p14:sldId id="293"/>
          </p14:sldIdLst>
        </p14:section>
        <p14:section name="References" id="{66B21F6A-F59F-F14E-9144-A14D54C47C0A}">
          <p14:sldIdLst>
            <p14:sldId id="323"/>
            <p14:sldId id="320"/>
          </p14:sldIdLst>
        </p14:section>
        <p14:section name="Backup Slides" id="{AC9870F6-E676-8A41-A901-FC7837CB97B8}">
          <p14:sldIdLst>
            <p14:sldId id="325"/>
            <p14:sldId id="330"/>
            <p14:sldId id="335"/>
            <p14:sldId id="318"/>
            <p14:sldId id="317"/>
            <p14:sldId id="302"/>
          </p14:sldIdLst>
        </p14:section>
        <p14:section name="Unused" id="{DCA2E96B-BB98-5244-A310-DCD97169D110}">
          <p14:sldIdLst>
            <p14:sldId id="315"/>
            <p14:sldId id="281"/>
            <p14:sldId id="287"/>
            <p14:sldId id="267"/>
            <p14:sldId id="276"/>
            <p14:sldId id="328"/>
            <p14:sldId id="329"/>
            <p14:sldId id="277"/>
            <p14:sldId id="334"/>
          </p14:sldIdLst>
        </p14:section>
        <p14:section name="Quals Slides" id="{90B19297-8F65-8841-BB4B-5C624958E6E7}">
          <p14:sldIdLst>
            <p14:sldId id="336"/>
            <p14:sldId id="295"/>
            <p14:sldId id="265"/>
            <p14:sldId id="337"/>
            <p14:sldId id="338"/>
            <p14:sldId id="313"/>
            <p14:sldId id="290"/>
            <p14:sldId id="339"/>
            <p14:sldId id="331"/>
            <p14:sldId id="340"/>
            <p14:sldId id="341"/>
            <p14:sldId id="342"/>
            <p14:sldId id="344"/>
            <p14:sldId id="345"/>
            <p14:sldId id="347"/>
            <p14:sldId id="348"/>
            <p14:sldId id="349"/>
            <p14:sldId id="350"/>
            <p14:sldId id="351"/>
            <p14:sldId id="352"/>
            <p14:sldId id="353"/>
            <p14:sldId id="309"/>
            <p14:sldId id="354"/>
            <p14:sldId id="358"/>
            <p14:sldId id="34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vanc Muslu" initials="" lastIdx="10" clrIdx="0"/>
  <p:cmAuthor id="1" name="CSE" initials="UWCSE" lastIdx="27"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84598" autoAdjust="0"/>
  </p:normalViewPr>
  <p:slideViewPr>
    <p:cSldViewPr snapToObjects="1">
      <p:cViewPr varScale="1">
        <p:scale>
          <a:sx n="150" d="100"/>
          <a:sy n="150" d="100"/>
        </p:scale>
        <p:origin x="-20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9-30T13:52:14.420" idx="4">
    <p:pos x="26" y="27"/>
    <p:text>I think this slide should likely have an indication, on the slide, that there is a problem you're pointing out here, or soon.  At this point, it looks mostly like the previous slide with the actually recommendations replaced by "Compilation error 1" or "2".</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12-09-30T14:11:59.167" idx="17">
    <p:pos x="10" y="10"/>
    <p:text>Should we consider putting this information on the previous slide?  Mostly to reduce transitions, although it does "unbalance" the slides in some ways.</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2-09-30T16:51:17.429" idx="9">
    <p:pos x="10" y="10"/>
    <p:text>The results seem "choppy" -- not clear why there is a non-bullet under the table, then three bullets that are kind of mixed.  Isn't the first bullet mostly from the experimental design?  That is, the bullet sounds like the users made a choice about which to use, which isn't accurate.  Bug-removal comparing what to what?  Is GBP material to the bug removal data?</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2-09-30T14:14:03.793" idx="18">
    <p:pos x="26" y="10"/>
    <p:text>I generally like figures and such, but I wonder if the screenshot-like figure are worth it here.  You can list the five for the first part in regular test, and for the second part you can list the 5-6 you have and then ...
I'm not sure I understand the reasons that these two bullet points (at the bottom) are on the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2-09-30T14:02:59.901" idx="10">
    <p:pos x="10" y="10"/>
    <p:text>I wonder if we want to include something after the QFS bullet, like: "-- essentially, apply all recommendations and show compilation consequences"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2-09-30T14:05:26.208" idx="12">
    <p:pos x="10" y="10"/>
    <p:text>I'm a little afraid that the quick transition from speculative to global quick fix will both cause people to forget a bit about speculation and also, perhaps, to become confused.</p:text>
  </p:cm>
  <p:cm authorId="1" dt="2012-09-30T14:08:06.914" idx="13">
    <p:pos x="3260" y="1031"/>
    <p:text>Why isn't the dialog box show in QFS form, with compilation error counts (to make it clear that global is an improvement on QFS itself and that no QF recommendation fixes both errors)?</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2-09-30T14:09:23.431" idx="14">
    <p:pos x="10" y="10"/>
    <p:text>It's not clear that this slide adds much to the previous one (especially if the change to QFS dialog is made).  The only difference would be the file location information for the global best -- which maybe isn't crucial for the talk.</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2-09-30T14:10:56.048" idx="16">
    <p:pos x="4" y="16"/>
    <p:text>I'm queasy about the use of "case study", which carries some more semantics to some people.</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2-09-30T14:21:07.049" idx="23">
    <p:pos x="4978" y="1831"/>
    <p:text>speculatively and precisely</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2-09-30T14:23:12.470" idx="27">
    <p:pos x="4742" y="2911"/>
    <p:text>Nice to say something about QFS per se.</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2-04-21T03:43:40.773" idx="3">
    <p:pos x="10" y="10"/>
    <p:text>I am willing to skip this as I don't believe it adds very much. If a person is interested in the details of the algorithm, I guess s/he can go back and read the paper and I am also going over a running example in the next slide.</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2-09-16T01:13:01.264" idx="8">
    <p:pos x="10" y="10"/>
    <p:text>MDE: I find the paths of the animation, which takes a right angle, confusing.  I would just have the animations go directly, on a straight line, to their final destinations.  Likewise on slide 11.
It also took me multiple viewings to realize that it was the same example, because you changed the list at the same time as you created copies of the code.  I might consider slowing it down by splitting it into steps:
* remove all but first 4 proposals
* duplicate the code into 4 copies
* move proposals to the copies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C38521-1983-9243-A401-48CAE208B36E}" type="datetimeFigureOut">
              <a:rPr lang="en-US" smtClean="0"/>
              <a:t>12.10.21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8567E5-3C3B-B04D-974E-BD4069A89B7C}" type="slidenum">
              <a:rPr lang="en-US" smtClean="0"/>
              <a:t>‹#›</a:t>
            </a:fld>
            <a:endParaRPr lang="en-US"/>
          </a:p>
        </p:txBody>
      </p:sp>
    </p:spTree>
    <p:extLst>
      <p:ext uri="{BB962C8B-B14F-4D97-AF65-F5344CB8AC3E}">
        <p14:creationId xmlns:p14="http://schemas.microsoft.com/office/powerpoint/2010/main" val="388144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27B6F-AED9-40FE-BBC5-B0C467D98927}" type="datetimeFigureOut">
              <a:rPr lang="en-US" smtClean="0"/>
              <a:t>12.10.21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323F8-3972-4A34-8CA3-E69E8F58C738}" type="slidenum">
              <a:rPr lang="en-US" smtClean="0"/>
              <a:t>‹#›</a:t>
            </a:fld>
            <a:endParaRPr lang="en-US"/>
          </a:p>
        </p:txBody>
      </p:sp>
    </p:spTree>
    <p:extLst>
      <p:ext uri="{BB962C8B-B14F-4D97-AF65-F5344CB8AC3E}">
        <p14:creationId xmlns:p14="http://schemas.microsoft.com/office/powerpoint/2010/main" val="23280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a:t>
            </a:r>
            <a:r>
              <a:rPr lang="en-US" baseline="0" dirty="0" smtClean="0"/>
              <a:t> I am Kivanc from University of Washington and today I will talk about an interesting technique that increases developer productivity when using IDE Recommendations. This is a joint work with …</a:t>
            </a:r>
          </a:p>
          <a:p>
            <a:endParaRPr lang="en-US" baseline="0" dirty="0" smtClean="0"/>
          </a:p>
          <a:p>
            <a:r>
              <a:rPr lang="en-US" baseline="0" dirty="0" smtClean="0"/>
              <a:t>General comments:</a:t>
            </a:r>
          </a:p>
          <a:p>
            <a:r>
              <a:rPr lang="en-US" baseline="0" dirty="0" smtClean="0"/>
              <a:t>Ivan 1: Pause from time to time to increase understanding.</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1</a:t>
            </a:fld>
            <a:endParaRPr lang="en-US"/>
          </a:p>
        </p:txBody>
      </p:sp>
    </p:spTree>
    <p:extLst>
      <p:ext uri="{BB962C8B-B14F-4D97-AF65-F5344CB8AC3E}">
        <p14:creationId xmlns:p14="http://schemas.microsoft.com/office/powerpoint/2010/main" val="328649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basically</a:t>
            </a:r>
            <a:r>
              <a:rPr lang="en-US" baseline="0" dirty="0" smtClean="0"/>
              <a:t> do the same computation for all proposals and as a result, we have the following dialog.</a:t>
            </a:r>
            <a:endParaRPr lang="en-US" dirty="0" smtClean="0"/>
          </a:p>
          <a:p>
            <a:endParaRPr lang="en-US" dirty="0" smtClean="0"/>
          </a:p>
          <a:p>
            <a:r>
              <a:rPr lang="en-US" baseline="0" dirty="0" smtClean="0"/>
              <a:t>There are three additions with this dialog:</a:t>
            </a:r>
          </a:p>
          <a:p>
            <a:r>
              <a:rPr lang="en-US" baseline="0" dirty="0" smtClean="0"/>
              <a:t>1- The number of remaining compilation errors.</a:t>
            </a:r>
          </a:p>
          <a:p>
            <a:r>
              <a:rPr lang="en-US" baseline="0" dirty="0" smtClean="0"/>
              <a:t>2- The proposals are reordered according to …</a:t>
            </a:r>
          </a:p>
          <a:p>
            <a:r>
              <a:rPr lang="en-US" baseline="0" dirty="0" smtClean="0"/>
              <a:t>3- The proposals are colored accordingly … (don’t mention about the different colors and their meanings)</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12</a:t>
            </a:fld>
            <a:endParaRPr lang="en-US"/>
          </a:p>
        </p:txBody>
      </p:sp>
    </p:spTree>
    <p:extLst>
      <p:ext uri="{BB962C8B-B14F-4D97-AF65-F5344CB8AC3E}">
        <p14:creationId xmlns:p14="http://schemas.microsoft.com/office/powerpoint/2010/main" val="109526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other</a:t>
            </a:r>
            <a:r>
              <a:rPr lang="en-US" baseline="0" dirty="0" smtClean="0"/>
              <a:t> QF invocation? In this example none of the proposals offered by Eclipse was resolving any compilation errors. However, speculative analysis is global; we calculate the remaining compilation errors for all compilation errors and proposals on the project. Remember that we had a proposal offered for the first compilation error that resolved both errors. So, what not extract that proposal and offer it also for the second compilation error?</a:t>
            </a:r>
            <a:endParaRPr lang="en-US" dirty="0" smtClean="0"/>
          </a:p>
          <a:p>
            <a:endParaRPr lang="en-US" dirty="0" smtClean="0"/>
          </a:p>
          <a:p>
            <a:r>
              <a:rPr lang="en-US" dirty="0" smtClean="0"/>
              <a:t>QFS seems</a:t>
            </a:r>
            <a:r>
              <a:rPr lang="en-US" baseline="0" dirty="0" smtClean="0"/>
              <a:t> nice however, remember the second compilation error. Here, none of the proposals were resolving any of the errors in the project. So, even if we compute the remaining compilation errors, it wouldn’t help much. </a:t>
            </a:r>
            <a:endParaRPr lang="en-US" dirty="0" smtClean="0"/>
          </a:p>
          <a:p>
            <a:endParaRPr lang="en-US" dirty="0" smtClean="0"/>
          </a:p>
          <a:p>
            <a:r>
              <a:rPr lang="en-US" dirty="0" smtClean="0"/>
              <a:t>However,</a:t>
            </a:r>
            <a:r>
              <a:rPr lang="en-US" baseline="0" dirty="0" smtClean="0"/>
              <a:t> luckily the s</a:t>
            </a:r>
            <a:r>
              <a:rPr lang="en-US" dirty="0" smtClean="0"/>
              <a:t>peculative analysis is global</a:t>
            </a:r>
            <a:r>
              <a:rPr lang="en-US" baseline="0" dirty="0" smtClean="0"/>
              <a:t> and from the first compilation error [click], we already know a proposal that could resolve the error in the second location.</a:t>
            </a:r>
          </a:p>
          <a:p>
            <a:endParaRPr lang="en-US" baseline="0" dirty="0" smtClean="0"/>
          </a:p>
          <a:p>
            <a:r>
              <a:rPr lang="en-US" baseline="0" dirty="0" smtClean="0"/>
              <a:t>So, why not just offer this proposal also for this QF? </a:t>
            </a:r>
          </a:p>
          <a:p>
            <a:endParaRPr lang="en-US" baseline="0" dirty="0" smtClean="0"/>
          </a:p>
          <a:p>
            <a:r>
              <a:rPr lang="en-US" baseline="0" dirty="0" smtClean="0"/>
              <a:t>Mike: Not ‘Answer seems to be yes’</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13</a:t>
            </a:fld>
            <a:endParaRPr lang="en-US"/>
          </a:p>
        </p:txBody>
      </p:sp>
    </p:spTree>
    <p:extLst>
      <p:ext uri="{BB962C8B-B14F-4D97-AF65-F5344CB8AC3E}">
        <p14:creationId xmlns:p14="http://schemas.microsoft.com/office/powerpoint/2010/main" val="297197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Now, I'd like to demo our tool.</a:t>
            </a:r>
          </a:p>
          <a:p>
            <a:r>
              <a:rPr lang="en-US" sz="1200" kern="1200" dirty="0" smtClean="0">
                <a:solidFill>
                  <a:schemeClr val="tx1"/>
                </a:solidFill>
                <a:latin typeface="+mn-lt"/>
                <a:ea typeface="+mn-ea"/>
                <a:cs typeface="+mn-cs"/>
              </a:rPr>
              <a:t>[Eclipse opens with the first class (</a:t>
            </a:r>
            <a:r>
              <a:rPr lang="en-US" sz="1200" kern="1200" dirty="0" err="1" smtClean="0">
                <a:solidFill>
                  <a:schemeClr val="tx1"/>
                </a:solidFill>
                <a:latin typeface="+mn-lt"/>
                <a:ea typeface="+mn-ea"/>
                <a:cs typeface="+mn-cs"/>
              </a:rPr>
              <a:t>ExceptionalClass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Here is another project with one logical problem and two compilation errors. During the demo, I will always be using QFS so that we can see how the augmented dialog helps the developer.</a:t>
            </a:r>
          </a:p>
          <a:p>
            <a:r>
              <a:rPr lang="en-US" sz="1200" kern="1200" dirty="0" smtClean="0">
                <a:solidFill>
                  <a:schemeClr val="tx1"/>
                </a:solidFill>
                <a:latin typeface="+mn-lt"/>
                <a:ea typeface="+mn-ea"/>
                <a:cs typeface="+mn-cs"/>
              </a:rPr>
              <a:t>Let's start with the first file. Method '</a:t>
            </a:r>
            <a:r>
              <a:rPr lang="en-US" sz="1200" kern="1200" dirty="0" err="1" smtClean="0">
                <a:solidFill>
                  <a:schemeClr val="tx1"/>
                </a:solidFill>
                <a:latin typeface="+mn-lt"/>
                <a:ea typeface="+mn-ea"/>
                <a:cs typeface="+mn-cs"/>
              </a:rPr>
              <a:t>exceptionalMethod</a:t>
            </a:r>
            <a:r>
              <a:rPr lang="en-US" sz="1200" kern="1200" dirty="0" smtClean="0">
                <a:solidFill>
                  <a:schemeClr val="tx1"/>
                </a:solidFill>
                <a:latin typeface="+mn-lt"/>
                <a:ea typeface="+mn-ea"/>
                <a:cs typeface="+mn-cs"/>
              </a:rPr>
              <a:t>' has a compilation error because it throws an exception, however it does not declare this in its method signature.</a:t>
            </a:r>
          </a:p>
          <a:p>
            <a:r>
              <a:rPr lang="en-US" sz="1200" kern="1200" dirty="0" smtClean="0">
                <a:solidFill>
                  <a:schemeClr val="tx1"/>
                </a:solidFill>
                <a:latin typeface="+mn-lt"/>
                <a:ea typeface="+mn-ea"/>
                <a:cs typeface="+mn-cs"/>
              </a:rPr>
              <a:t>[Switches to the second file (</a:t>
            </a:r>
            <a:r>
              <a:rPr lang="en-US" sz="1200" kern="1200" dirty="0" err="1" smtClean="0">
                <a:solidFill>
                  <a:schemeClr val="tx1"/>
                </a:solidFill>
                <a:latin typeface="+mn-lt"/>
                <a:ea typeface="+mn-ea"/>
                <a:cs typeface="+mn-cs"/>
              </a:rPr>
              <a:t>SafeClass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 second file has another compilation error because the code catches an exception that is never thrown in the 'try' body. If we look closely however, we realize that the try body calls '</a:t>
            </a:r>
            <a:r>
              <a:rPr lang="en-US" sz="1200" kern="1200" dirty="0" err="1" smtClean="0">
                <a:solidFill>
                  <a:schemeClr val="tx1"/>
                </a:solidFill>
                <a:latin typeface="+mn-lt"/>
                <a:ea typeface="+mn-ea"/>
                <a:cs typeface="+mn-cs"/>
              </a:rPr>
              <a:t>exceptionalMethod</a:t>
            </a:r>
            <a:r>
              <a:rPr lang="en-US" sz="1200" kern="1200" dirty="0" smtClean="0">
                <a:solidFill>
                  <a:schemeClr val="tx1"/>
                </a:solidFill>
                <a:latin typeface="+mn-lt"/>
                <a:ea typeface="+mn-ea"/>
                <a:cs typeface="+mn-cs"/>
              </a:rPr>
              <a:t>', which throws the exception but forgot to declare it. In other words, if I were to go to the previous error location and add a throws declaration to '</a:t>
            </a:r>
            <a:r>
              <a:rPr lang="en-US" sz="1200" kern="1200" dirty="0" err="1" smtClean="0">
                <a:solidFill>
                  <a:schemeClr val="tx1"/>
                </a:solidFill>
                <a:latin typeface="+mn-lt"/>
                <a:ea typeface="+mn-ea"/>
                <a:cs typeface="+mn-cs"/>
              </a:rPr>
              <a:t>exceptionalMethod</a:t>
            </a:r>
            <a:r>
              <a:rPr lang="en-US" sz="1200" kern="1200" dirty="0" smtClean="0">
                <a:solidFill>
                  <a:schemeClr val="tx1"/>
                </a:solidFill>
                <a:latin typeface="+mn-lt"/>
                <a:ea typeface="+mn-ea"/>
                <a:cs typeface="+mn-cs"/>
              </a:rPr>
              <a:t>', all the compilation errors would be resolved. So, my logical problem is the fact that I have a method that throws an exception but forgets to declare it.</a:t>
            </a:r>
          </a:p>
          <a:p>
            <a:r>
              <a:rPr lang="en-US" sz="1200" kern="1200" dirty="0" smtClean="0">
                <a:solidFill>
                  <a:schemeClr val="tx1"/>
                </a:solidFill>
                <a:latin typeface="+mn-lt"/>
                <a:ea typeface="+mn-ea"/>
                <a:cs typeface="+mn-cs"/>
              </a:rPr>
              <a:t>Now, let's see what happens when I use QFS to resolve these compilation errors.</a:t>
            </a:r>
          </a:p>
          <a:p>
            <a:r>
              <a:rPr lang="en-US" sz="1200" kern="1200" dirty="0" smtClean="0">
                <a:solidFill>
                  <a:schemeClr val="tx1"/>
                </a:solidFill>
                <a:latin typeface="+mn-lt"/>
                <a:ea typeface="+mn-ea"/>
                <a:cs typeface="+mn-cs"/>
              </a:rPr>
              <a:t>[Switches back to the first file]</a:t>
            </a:r>
          </a:p>
          <a:p>
            <a:r>
              <a:rPr lang="en-US" sz="1200" kern="1200" dirty="0" smtClean="0">
                <a:solidFill>
                  <a:schemeClr val="tx1"/>
                </a:solidFill>
                <a:latin typeface="+mn-lt"/>
                <a:ea typeface="+mn-ea"/>
                <a:cs typeface="+mn-cs"/>
              </a:rPr>
              <a:t>I will start with the simple one, where the logical problem and the compilation error are at the same location. When I invoke quick fix [invokes quick fix], QFS prioritizes 'add throws declaration' in the list as it resolves both compilation errors.</a:t>
            </a:r>
          </a:p>
          <a:p>
            <a:r>
              <a:rPr lang="en-US" sz="1200" kern="1200" dirty="0" smtClean="0">
                <a:solidFill>
                  <a:schemeClr val="tx1"/>
                </a:solidFill>
                <a:latin typeface="+mn-lt"/>
                <a:ea typeface="+mn-ea"/>
                <a:cs typeface="+mn-cs"/>
              </a:rPr>
              <a:t>Now let's look at the difficult one [switches to the second file]. When I invoke quick fix, I see that at the top of the dialog, QFS added a global best proposal for me, extracted from the declaration of '</a:t>
            </a:r>
            <a:r>
              <a:rPr lang="en-US" sz="1200" kern="1200" dirty="0" err="1" smtClean="0">
                <a:solidFill>
                  <a:schemeClr val="tx1"/>
                </a:solidFill>
                <a:latin typeface="+mn-lt"/>
                <a:ea typeface="+mn-ea"/>
                <a:cs typeface="+mn-cs"/>
              </a:rPr>
              <a:t>exceptionalMethod</a:t>
            </a:r>
            <a:r>
              <a:rPr lang="en-US" sz="1200" kern="1200" dirty="0" smtClean="0">
                <a:solidFill>
                  <a:schemeClr val="tx1"/>
                </a:solidFill>
                <a:latin typeface="+mn-lt"/>
                <a:ea typeface="+mn-ea"/>
                <a:cs typeface="+mn-cs"/>
              </a:rPr>
              <a:t>'. 'add throws declaration' resolves all compilation errors in the program, however it would not normally be offered by Eclipse for this location. I can also see that the normal Eclipse proposals at locations '2' and '3' leave one compilation error left, so probably not the best selection for this error. </a:t>
            </a:r>
          </a:p>
          <a:p>
            <a:r>
              <a:rPr lang="en-US" sz="1200" kern="1200" dirty="0" smtClean="0">
                <a:solidFill>
                  <a:schemeClr val="tx1"/>
                </a:solidFill>
                <a:latin typeface="+mn-lt"/>
                <a:ea typeface="+mn-ea"/>
                <a:cs typeface="+mn-cs"/>
              </a:rPr>
              <a:t>I will go on and invoke the global best proposal here. When I double click on it, QFS goes to the related error location and invokes the correct proposal for me and all errors in the program are fixed.</a:t>
            </a:r>
            <a:endParaRPr lang="en-US" noProof="0" dirty="0" smtClean="0"/>
          </a:p>
          <a:p>
            <a:endParaRPr lang="en-US" noProof="0" dirty="0" smtClean="0"/>
          </a:p>
          <a:p>
            <a:r>
              <a:rPr lang="en-US" noProof="0" dirty="0" smtClean="0"/>
              <a:t>This idea leads</a:t>
            </a:r>
            <a:r>
              <a:rPr lang="en-US" baseline="0" noProof="0" dirty="0" smtClean="0"/>
              <a:t> global best proposals. In this example, you can see that QFS dialog also offers the extra proposal I have just mentioned at the top of the list.</a:t>
            </a:r>
            <a:endParaRPr lang="en-US" noProof="0" dirty="0" smtClean="0"/>
          </a:p>
          <a:p>
            <a:endParaRPr lang="en-US" noProof="0" dirty="0" smtClean="0"/>
          </a:p>
          <a:p>
            <a:r>
              <a:rPr lang="en-US" noProof="0" dirty="0" smtClean="0"/>
              <a:t>We provide all the information that the developer needs about the remote location.</a:t>
            </a:r>
          </a:p>
          <a:p>
            <a:r>
              <a:rPr lang="en-US" noProof="0" dirty="0" smtClean="0"/>
              <a:t>Merge with the following slide.</a:t>
            </a:r>
          </a:p>
          <a:p>
            <a:endParaRPr lang="en-US" noProof="0" dirty="0" smtClean="0"/>
          </a:p>
          <a:p>
            <a:r>
              <a:rPr lang="en-US" noProof="0" dirty="0" smtClean="0"/>
              <a:t>For GBPs</a:t>
            </a:r>
            <a:r>
              <a:rPr lang="en-US" baseline="0" noProof="0" dirty="0" smtClean="0"/>
              <a:t>, we provide two more information: </a:t>
            </a:r>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1- The context that will be modified by the proposal.</a:t>
            </a:r>
          </a:p>
          <a:p>
            <a:r>
              <a:rPr lang="en-US" noProof="0" dirty="0" smtClean="0"/>
              <a:t>2-</a:t>
            </a:r>
            <a:r>
              <a:rPr lang="en-US" baseline="0" noProof="0" dirty="0" smtClean="0"/>
              <a:t> The actual location that proposal is offered.</a:t>
            </a:r>
          </a:p>
        </p:txBody>
      </p:sp>
      <p:sp>
        <p:nvSpPr>
          <p:cNvPr id="4" name="Slide Number Placeholder 3"/>
          <p:cNvSpPr>
            <a:spLocks noGrp="1"/>
          </p:cNvSpPr>
          <p:nvPr>
            <p:ph type="sldNum" sz="quarter" idx="10"/>
          </p:nvPr>
        </p:nvSpPr>
        <p:spPr/>
        <p:txBody>
          <a:bodyPr/>
          <a:lstStyle/>
          <a:p>
            <a:fld id="{0C1323F8-3972-4A34-8CA3-E69E8F58C738}" type="slidenum">
              <a:rPr lang="en-US" smtClean="0"/>
              <a:t>14</a:t>
            </a:fld>
            <a:endParaRPr lang="en-US"/>
          </a:p>
        </p:txBody>
      </p:sp>
    </p:spTree>
    <p:extLst>
      <p:ext uri="{BB962C8B-B14F-4D97-AF65-F5344CB8AC3E}">
        <p14:creationId xmlns:p14="http://schemas.microsoft.com/office/powerpoint/2010/main" val="65103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evaluation we have done two studies: a case study with 6 participants (where 3 of them were also the authors) and a controlled experiment with 20 grad students.</a:t>
            </a:r>
          </a:p>
          <a:p>
            <a:endParaRPr lang="en-US" baseline="0" dirty="0" smtClean="0"/>
          </a:p>
          <a:p>
            <a:r>
              <a:rPr lang="en-US" baseline="0" dirty="0" smtClean="0"/>
              <a:t>Why you did this? Why I have two studies.</a:t>
            </a:r>
          </a:p>
        </p:txBody>
      </p:sp>
      <p:sp>
        <p:nvSpPr>
          <p:cNvPr id="4" name="Slide Number Placeholder 3"/>
          <p:cNvSpPr>
            <a:spLocks noGrp="1"/>
          </p:cNvSpPr>
          <p:nvPr>
            <p:ph type="sldNum" sz="quarter" idx="10"/>
          </p:nvPr>
        </p:nvSpPr>
        <p:spPr/>
        <p:txBody>
          <a:bodyPr/>
          <a:lstStyle/>
          <a:p>
            <a:fld id="{0C1323F8-3972-4A34-8CA3-E69E8F58C738}" type="slidenum">
              <a:rPr lang="en-US" smtClean="0"/>
              <a:t>15</a:t>
            </a:fld>
            <a:endParaRPr lang="en-US"/>
          </a:p>
        </p:txBody>
      </p:sp>
    </p:spTree>
    <p:extLst>
      <p:ext uri="{BB962C8B-B14F-4D97-AF65-F5344CB8AC3E}">
        <p14:creationId xmlns:p14="http://schemas.microsoft.com/office/powerpoint/2010/main" val="265920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a:t>
            </a:r>
            <a:r>
              <a:rPr lang="en-US" baseline="0" dirty="0" smtClean="0"/>
              <a:t> to see if the developers can resolve compilation errors faster or better with QFS. So we created 24 projects with compilation errors and broke them into two groups: alpha and beta. </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16</a:t>
            </a:fld>
            <a:endParaRPr lang="en-US"/>
          </a:p>
        </p:txBody>
      </p:sp>
    </p:spTree>
    <p:extLst>
      <p:ext uri="{BB962C8B-B14F-4D97-AF65-F5344CB8AC3E}">
        <p14:creationId xmlns:p14="http://schemas.microsoft.com/office/powerpoint/2010/main" val="68732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conclude the evaluation section with two user quotes.</a:t>
            </a:r>
          </a:p>
          <a:p>
            <a:endParaRPr lang="en-US" dirty="0" smtClean="0"/>
          </a:p>
          <a:p>
            <a:r>
              <a:rPr lang="en-US" dirty="0" smtClean="0"/>
              <a:t>Do not call this conclusions</a:t>
            </a:r>
            <a:r>
              <a:rPr lang="en-US" baseline="0" dirty="0" smtClean="0"/>
              <a:t>. You can skip this if required.</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18</a:t>
            </a:fld>
            <a:endParaRPr lang="en-US"/>
          </a:p>
        </p:txBody>
      </p:sp>
    </p:spTree>
    <p:extLst>
      <p:ext uri="{BB962C8B-B14F-4D97-AF65-F5344CB8AC3E}">
        <p14:creationId xmlns:p14="http://schemas.microsoft.com/office/powerpoint/2010/main" val="2205574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Daniel’s work belongs</a:t>
            </a:r>
            <a:r>
              <a:rPr lang="en-US" baseline="0" dirty="0" smtClean="0"/>
              <a:t> to new recommendations? </a:t>
            </a:r>
            <a:endParaRPr lang="en-US" dirty="0" smtClean="0"/>
          </a:p>
          <a:p>
            <a:endParaRPr lang="en-US" dirty="0" smtClean="0"/>
          </a:p>
          <a:p>
            <a:r>
              <a:rPr lang="en-US" dirty="0" smtClean="0"/>
              <a:t>The first research related to QFS is defining new recommendations</a:t>
            </a:r>
            <a:r>
              <a:rPr lang="en-US" baseline="0" dirty="0" smtClean="0"/>
              <a:t> Speculative analysis and QFS does not care what a recommendation does as long as it will create a new program that can be analyzed. Thus, QFS is orthogonal to the new recommendations, specifically Quick Fixes meaning that it will start using them in the analysis without any modification.</a:t>
            </a:r>
          </a:p>
          <a:p>
            <a:endParaRPr lang="en-US" baseline="0" dirty="0" smtClean="0"/>
          </a:p>
          <a:p>
            <a:r>
              <a:rPr lang="en-US" baseline="0" dirty="0" smtClean="0"/>
              <a:t>The second related research is improving existing recommendations. For this, </a:t>
            </a:r>
            <a:r>
              <a:rPr lang="en-US" baseline="0" dirty="0" err="1" smtClean="0"/>
              <a:t>Robbes</a:t>
            </a:r>
            <a:r>
              <a:rPr lang="en-US" baseline="0" dirty="0" smtClean="0"/>
              <a:t> made a simulation experiment over a real development history using 8 different code-completion techniques and showed that code completion based on historical usage works the best. Later Bruch applied a similar technique to Eclipse auto-complete where he showed that auto-complete can be improved using historical data and data mining.</a:t>
            </a:r>
          </a:p>
          <a:p>
            <a:r>
              <a:rPr lang="en-US" baseline="0" dirty="0" smtClean="0"/>
              <a:t>QFS is different from these methods because these methods improve recommendations based on some heuristics whereas we try to improve recommendations by providing consequences of the recommendations based on precise information.</a:t>
            </a:r>
          </a:p>
          <a:p>
            <a:endParaRPr lang="en-US" baseline="0" dirty="0" smtClean="0"/>
          </a:p>
          <a:p>
            <a:r>
              <a:rPr lang="en-US" baseline="0" dirty="0" smtClean="0"/>
              <a:t>For improving existing recommendations, Daniel also showed that IntelliSense’s auto complete can be improved by using partial types to find API call chains. QFS is different from this work in the sense that it does not create new recommendations but only analyzes the existing recommendations and gives more information with them. </a:t>
            </a:r>
          </a:p>
          <a:p>
            <a:endParaRPr lang="en-US" baseline="0" dirty="0" smtClean="0"/>
          </a:p>
          <a:p>
            <a:r>
              <a:rPr lang="en-US" baseline="0" dirty="0" smtClean="0"/>
              <a:t>Finally, QFS is built on speculative analysis, the idea to explore possible future states of a program to give developer more information, which was introduced by </a:t>
            </a:r>
            <a:r>
              <a:rPr lang="en-US" baseline="0" dirty="0" err="1" smtClean="0"/>
              <a:t>Yuriy</a:t>
            </a:r>
            <a:r>
              <a:rPr lang="en-US" baseline="0" dirty="0" smtClean="0"/>
              <a:t> on 2010. In the same year, </a:t>
            </a:r>
            <a:r>
              <a:rPr lang="en-US" baseline="0" dirty="0" err="1" smtClean="0"/>
              <a:t>Yuriy</a:t>
            </a:r>
            <a:r>
              <a:rPr lang="en-US" baseline="0" dirty="0" smtClean="0"/>
              <a:t> also built Crystal, a proactive conflict detection tool and the next year, he showed that speculative analysis can be used to increase developer awareness and reduce merge conflicts (or at least their severity) for collaborative development. </a:t>
            </a:r>
          </a:p>
          <a:p>
            <a:r>
              <a:rPr lang="en-US" baseline="0" dirty="0" smtClean="0"/>
              <a:t>QFS is different because obviously it is an application of speculative analysis on another domain, however also because due to the way recommendations are used as an ad-hoc basis, it requires fine-grained speculative analysis. </a:t>
            </a:r>
            <a:endParaRPr lang="en-US" dirty="0" smtClean="0"/>
          </a:p>
          <a:p>
            <a:endParaRPr lang="en-US" dirty="0" smtClean="0"/>
          </a:p>
          <a:p>
            <a:r>
              <a:rPr lang="en-US" dirty="0" smtClean="0"/>
              <a:t>I need a clear text</a:t>
            </a:r>
            <a:r>
              <a:rPr lang="en-US" baseline="0" dirty="0" smtClean="0"/>
              <a:t> (written and memorized) for this section.</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19</a:t>
            </a:fld>
            <a:endParaRPr lang="en-US"/>
          </a:p>
        </p:txBody>
      </p:sp>
    </p:spTree>
    <p:extLst>
      <p:ext uri="{BB962C8B-B14F-4D97-AF65-F5344CB8AC3E}">
        <p14:creationId xmlns:p14="http://schemas.microsoft.com/office/powerpoint/2010/main" val="381706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r>
              <a:rPr lang="en-US" baseline="0" dirty="0" smtClean="0"/>
              <a:t> Cut intro sentence: ‘I will conclude with contributions’, just go right to the content.</a:t>
            </a:r>
          </a:p>
          <a:p>
            <a:r>
              <a:rPr lang="en-US" baseline="0" dirty="0" smtClean="0"/>
              <a:t>Mike: Be brief answering questions.</a:t>
            </a:r>
          </a:p>
          <a:p>
            <a:r>
              <a:rPr lang="en-US" baseline="0" dirty="0" smtClean="0"/>
              <a:t>Mike: If a question is related to a slide, go to that slide when </a:t>
            </a:r>
            <a:r>
              <a:rPr lang="en-US" baseline="0" smtClean="0"/>
              <a:t>answering it.</a:t>
            </a:r>
            <a:endParaRPr lang="en-US" dirty="0" smtClean="0"/>
          </a:p>
          <a:p>
            <a:endParaRPr lang="en-US" dirty="0" smtClean="0"/>
          </a:p>
          <a:p>
            <a:r>
              <a:rPr lang="en-US" dirty="0" smtClean="0"/>
              <a:t>Some</a:t>
            </a:r>
            <a:r>
              <a:rPr lang="en-US" baseline="0" dirty="0" smtClean="0"/>
              <a:t> end of talk questions:</a:t>
            </a:r>
          </a:p>
          <a:p>
            <a:r>
              <a:rPr lang="en-US" baseline="0" dirty="0" smtClean="0"/>
              <a:t>Ivan1: Is this just relevant to Eclipse?</a:t>
            </a:r>
          </a:p>
          <a:p>
            <a:r>
              <a:rPr lang="en-US" baseline="0" dirty="0" smtClean="0"/>
              <a:t>Ivan2: Why do people have a bias/preference for certain choices?</a:t>
            </a:r>
          </a:p>
          <a:p>
            <a:r>
              <a:rPr lang="en-US" baseline="0" dirty="0" smtClean="0"/>
              <a:t>Ivan3: What about tests? Compilation is not everything.</a:t>
            </a:r>
          </a:p>
          <a:p>
            <a:endParaRPr lang="en-US" baseline="0" dirty="0" smtClean="0"/>
          </a:p>
          <a:p>
            <a:r>
              <a:rPr lang="en-US" baseline="0" dirty="0" smtClean="0"/>
              <a:t>Unknown1: What are the performance implications?</a:t>
            </a:r>
          </a:p>
          <a:p>
            <a:endParaRPr lang="en-US" baseline="0" dirty="0" smtClean="0"/>
          </a:p>
          <a:p>
            <a:r>
              <a:rPr lang="en-US" baseline="0" dirty="0" smtClean="0"/>
              <a:t>Mike1: Is QF used rarely (related to 1000 invocations over 1 year for 13 participants)? If so, shall we care?</a:t>
            </a:r>
          </a:p>
        </p:txBody>
      </p:sp>
      <p:sp>
        <p:nvSpPr>
          <p:cNvPr id="4" name="Slide Number Placeholder 3"/>
          <p:cNvSpPr>
            <a:spLocks noGrp="1"/>
          </p:cNvSpPr>
          <p:nvPr>
            <p:ph type="sldNum" sz="quarter" idx="10"/>
          </p:nvPr>
        </p:nvSpPr>
        <p:spPr/>
        <p:txBody>
          <a:bodyPr/>
          <a:lstStyle/>
          <a:p>
            <a:fld id="{0C1323F8-3972-4A34-8CA3-E69E8F58C738}" type="slidenum">
              <a:rPr lang="en-US" smtClean="0"/>
              <a:t>20</a:t>
            </a:fld>
            <a:endParaRPr lang="en-US"/>
          </a:p>
        </p:txBody>
      </p:sp>
    </p:spTree>
    <p:extLst>
      <p:ext uri="{BB962C8B-B14F-4D97-AF65-F5344CB8AC3E}">
        <p14:creationId xmlns:p14="http://schemas.microsoft.com/office/powerpoint/2010/main" val="3746593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first time a copy project is mentioned!</a:t>
            </a:r>
            <a:r>
              <a:rPr lang="en-US" dirty="0" smtClean="0"/>
              <a:t>]</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28</a:t>
            </a:fld>
            <a:endParaRPr lang="en-US"/>
          </a:p>
        </p:txBody>
      </p:sp>
    </p:spTree>
    <p:extLst>
      <p:ext uri="{BB962C8B-B14F-4D97-AF65-F5344CB8AC3E}">
        <p14:creationId xmlns:p14="http://schemas.microsoft.com/office/powerpoint/2010/main" val="9941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Shall I add here (and paper)</a:t>
            </a:r>
            <a:r>
              <a:rPr lang="en-US" baseline="0" dirty="0" smtClean="0"/>
              <a:t> work on speculation for other aspects of CE such as compiler pipeline optimizations, parallel execution optimizations, </a:t>
            </a:r>
            <a:r>
              <a:rPr lang="en-US" baseline="0" dirty="0" err="1" smtClean="0"/>
              <a:t>etc</a:t>
            </a:r>
            <a:r>
              <a:rPr lang="en-US" baseline="0" dirty="0" smtClean="0"/>
              <a:t>?</a:t>
            </a:r>
          </a:p>
          <a:p>
            <a:endParaRPr lang="en-US" baseline="0" dirty="0" smtClean="0"/>
          </a:p>
          <a:p>
            <a:r>
              <a:rPr lang="en-US" baseline="0" dirty="0" smtClean="0"/>
              <a:t>Granularity: For Crystal, the current speculative analysis is only invalidated whenever the developer (or another committer) makes a commit or pushes changes. Even when it is invalid, the next results is quite dependent on the previous analysis results and it is quite useful for the developers to see the results even with some delay. However, for QFS, the current speculative analysis results are invalidated the moment the user changes the compilation errors in the project (which is almost every edit). That is why QFS requires a more courser granularity.</a:t>
            </a:r>
          </a:p>
          <a:p>
            <a:r>
              <a:rPr lang="en-US" baseline="0" dirty="0" smtClean="0"/>
              <a:t>Responsiveness: For Crystal, it is in general acceptable for a developer to get notified for a conflict some time later than it actually happened since he can still take some action, most of the developers are not constantly coding and they are nor constantly pushing. However, with QFS the speculative analysis results should be available the moment the user invokes QF ideally. Remember that we can start the analysis the moment user stops typing earliest. So, in general there is quite limited time for the analysis to get completed. </a:t>
            </a:r>
          </a:p>
        </p:txBody>
      </p:sp>
      <p:sp>
        <p:nvSpPr>
          <p:cNvPr id="4" name="Slide Number Placeholder 3"/>
          <p:cNvSpPr>
            <a:spLocks noGrp="1"/>
          </p:cNvSpPr>
          <p:nvPr>
            <p:ph type="sldNum" sz="quarter" idx="10"/>
          </p:nvPr>
        </p:nvSpPr>
        <p:spPr/>
        <p:txBody>
          <a:bodyPr/>
          <a:lstStyle/>
          <a:p>
            <a:fld id="{0C1323F8-3972-4A34-8CA3-E69E8F58C738}" type="slidenum">
              <a:rPr lang="en-US" smtClean="0"/>
              <a:t>31</a:t>
            </a:fld>
            <a:endParaRPr lang="en-US"/>
          </a:p>
        </p:txBody>
      </p:sp>
    </p:spTree>
    <p:extLst>
      <p:ext uri="{BB962C8B-B14F-4D97-AF65-F5344CB8AC3E}">
        <p14:creationId xmlns:p14="http://schemas.microsoft.com/office/powerpoint/2010/main" val="140435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IDE recommendations.</a:t>
            </a:r>
            <a:r>
              <a:rPr lang="en-US" baseline="0" dirty="0" smtClean="0"/>
              <a:t> In this example, we have … (Instead of telling where they are, just point them)</a:t>
            </a:r>
          </a:p>
          <a:p>
            <a:r>
              <a:rPr lang="en-US" baseline="0" dirty="0" smtClean="0"/>
              <a:t>IDE recommendations are nice because they automate …</a:t>
            </a:r>
          </a:p>
          <a:p>
            <a:endParaRPr lang="en-US" baseline="0" dirty="0" smtClean="0"/>
          </a:p>
          <a:p>
            <a:r>
              <a:rPr lang="en-US" baseline="0" dirty="0" smtClean="0"/>
              <a:t>Mention here upfront that you will be focusing on Quick Fix for the remaining part of the talk.</a:t>
            </a:r>
            <a:endParaRPr lang="en-US" dirty="0" smtClean="0"/>
          </a:p>
          <a:p>
            <a:endParaRPr lang="en-US" dirty="0" smtClean="0"/>
          </a:p>
          <a:p>
            <a:r>
              <a:rPr lang="en-US" dirty="0" smtClean="0"/>
              <a:t>Gail Murphy</a:t>
            </a:r>
            <a:r>
              <a:rPr lang="en-US" baseline="0" dirty="0" smtClean="0"/>
              <a:t> (et al.)</a:t>
            </a:r>
          </a:p>
          <a:p>
            <a:endParaRPr lang="en-US" baseline="0" dirty="0" smtClean="0"/>
          </a:p>
          <a:p>
            <a:r>
              <a:rPr lang="en-US" baseline="0" dirty="0" smtClean="0"/>
              <a:t>Mike: Not ‘The good part is’, just say it.</a:t>
            </a:r>
          </a:p>
        </p:txBody>
      </p:sp>
      <p:sp>
        <p:nvSpPr>
          <p:cNvPr id="4" name="Slide Number Placeholder 3"/>
          <p:cNvSpPr>
            <a:spLocks noGrp="1"/>
          </p:cNvSpPr>
          <p:nvPr>
            <p:ph type="sldNum" sz="quarter" idx="10"/>
          </p:nvPr>
        </p:nvSpPr>
        <p:spPr/>
        <p:txBody>
          <a:bodyPr/>
          <a:lstStyle/>
          <a:p>
            <a:fld id="{0C1323F8-3972-4A34-8CA3-E69E8F58C738}" type="slidenum">
              <a:rPr lang="en-US" smtClean="0"/>
              <a:t>2</a:t>
            </a:fld>
            <a:endParaRPr lang="en-US"/>
          </a:p>
        </p:txBody>
      </p:sp>
    </p:spTree>
    <p:extLst>
      <p:ext uri="{BB962C8B-B14F-4D97-AF65-F5344CB8AC3E}">
        <p14:creationId xmlns:p14="http://schemas.microsoft.com/office/powerpoint/2010/main" val="2742130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this</a:t>
            </a:r>
            <a:r>
              <a:rPr lang="en-US" baseline="0" dirty="0" smtClean="0"/>
              <a:t> slide. The table is just too big!</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34</a:t>
            </a:fld>
            <a:endParaRPr lang="en-US"/>
          </a:p>
        </p:txBody>
      </p:sp>
    </p:spTree>
    <p:extLst>
      <p:ext uri="{BB962C8B-B14F-4D97-AF65-F5344CB8AC3E}">
        <p14:creationId xmlns:p14="http://schemas.microsoft.com/office/powerpoint/2010/main" val="1358278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 end the problem is fixed, however it took a couple of minutes to change one letter with IDE support, which is ironic. </a:t>
            </a:r>
            <a:endParaRPr lang="en-US" dirty="0" smtClean="0"/>
          </a:p>
          <a:p>
            <a:endParaRPr lang="en-US" dirty="0" smtClean="0"/>
          </a:p>
          <a:p>
            <a:r>
              <a:rPr lang="en-US" dirty="0" smtClean="0"/>
              <a:t>And as you can see,</a:t>
            </a:r>
            <a:r>
              <a:rPr lang="en-US" baseline="0" dirty="0" smtClean="0"/>
              <a:t> the IDE provides me instant information about the current compilation errors without even saving the file. The red squiggles are gone and the red error marker on the left is grayed out indicating that when I save the file, it will be gone. At the top line, now there is a yellow squiggly indicating a warning, since that variable is never read. IDE provides this information due to a technique called instant compilation. Eclipse, in the background, continuously tries to compile and build your active project. This way you are warned immediately as you introduce an error. And this is great.</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35</a:t>
            </a:fld>
            <a:endParaRPr lang="en-US"/>
          </a:p>
        </p:txBody>
      </p:sp>
    </p:spTree>
    <p:extLst>
      <p:ext uri="{BB962C8B-B14F-4D97-AF65-F5344CB8AC3E}">
        <p14:creationId xmlns:p14="http://schemas.microsoft.com/office/powerpoint/2010/main" val="2004052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quickly summarize</a:t>
            </a:r>
            <a:r>
              <a:rPr lang="en-US" baseline="0" dirty="0" smtClean="0"/>
              <a:t>, GBPs are</a:t>
            </a:r>
          </a:p>
          <a:p>
            <a:r>
              <a:rPr lang="en-US" baseline="0" dirty="0" smtClean="0"/>
              <a:t>… Read the three bullet points.</a:t>
            </a:r>
          </a:p>
          <a:p>
            <a:endParaRPr lang="en-US" baseline="0" dirty="0" smtClean="0"/>
          </a:p>
          <a:p>
            <a:r>
              <a:rPr lang="en-US" baseline="0" dirty="0" smtClean="0"/>
              <a:t>And the idea of improving recommendation engines by considering the global implications of the recommendations will be presented as a short paper in the upcoming ICSE.</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36</a:t>
            </a:fld>
            <a:endParaRPr lang="en-US"/>
          </a:p>
        </p:txBody>
      </p:sp>
    </p:spTree>
    <p:extLst>
      <p:ext uri="{BB962C8B-B14F-4D97-AF65-F5344CB8AC3E}">
        <p14:creationId xmlns:p14="http://schemas.microsoft.com/office/powerpoint/2010/main" val="741686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research related to QFS is defining new recommendations</a:t>
            </a:r>
            <a:r>
              <a:rPr lang="en-US" baseline="0" dirty="0" smtClean="0"/>
              <a:t> Speculative analysis and QFS does not care what a recommendation does as long as it will create a new program that can be analyzed. Thus, QFS is orthogonal to the new recommendations, specifically Quick Fixes meaning that it will start using them in the analysis without any modification.</a:t>
            </a:r>
          </a:p>
          <a:p>
            <a:endParaRPr lang="en-US" baseline="0" dirty="0" smtClean="0"/>
          </a:p>
          <a:p>
            <a:r>
              <a:rPr lang="en-US" baseline="0" dirty="0" smtClean="0"/>
              <a:t>The second related research is improving existing recommendations. For this, </a:t>
            </a:r>
            <a:r>
              <a:rPr lang="en-US" baseline="0" dirty="0" err="1" smtClean="0"/>
              <a:t>Robbes</a:t>
            </a:r>
            <a:r>
              <a:rPr lang="en-US" baseline="0" dirty="0" smtClean="0"/>
              <a:t> made a simulation experiment over a real development history using 8 different code-completion techniques and showed that code completion based on historical usage works the best. Later Bruch applied a similar technique to Eclipse auto-complete where he showed that auto-complete can be improved using historical data and data mining.</a:t>
            </a:r>
          </a:p>
          <a:p>
            <a:r>
              <a:rPr lang="en-US" baseline="0" dirty="0" smtClean="0"/>
              <a:t>QFS is different from these methods because these methods improve recommendations based on some heuristics whereas we try to improve recommendations by providing consequences of the recommendations based on precise information.</a:t>
            </a:r>
          </a:p>
          <a:p>
            <a:endParaRPr lang="en-US" baseline="0" dirty="0" smtClean="0"/>
          </a:p>
          <a:p>
            <a:r>
              <a:rPr lang="en-US" baseline="0" dirty="0" smtClean="0"/>
              <a:t>For improving existing recommendations, Daniel also showed that IntelliSense’s auto complete can be improved by using partial types to find API call chains. QFS is different from this work in the sense that it does not create new recommendations but only analyzes the existing recommendations and gives more information with them. </a:t>
            </a:r>
          </a:p>
          <a:p>
            <a:endParaRPr lang="en-US" baseline="0" dirty="0" smtClean="0"/>
          </a:p>
          <a:p>
            <a:r>
              <a:rPr lang="en-US" baseline="0" dirty="0" smtClean="0"/>
              <a:t>Finally, QFS is built on speculative analysis, the idea to explore possible future states of a program to give developer more information, which was introduced by </a:t>
            </a:r>
            <a:r>
              <a:rPr lang="en-US" baseline="0" dirty="0" err="1" smtClean="0"/>
              <a:t>Yuriy</a:t>
            </a:r>
            <a:r>
              <a:rPr lang="en-US" baseline="0" dirty="0" smtClean="0"/>
              <a:t> on 2010. In the same year, </a:t>
            </a:r>
            <a:r>
              <a:rPr lang="en-US" baseline="0" dirty="0" err="1" smtClean="0"/>
              <a:t>Yuriy</a:t>
            </a:r>
            <a:r>
              <a:rPr lang="en-US" baseline="0" dirty="0" smtClean="0"/>
              <a:t> also built Crystal, a proactive conflict detection tool and the next year, he showed that speculative analysis can be used to increase developer awareness and reduce merge conflicts (or at least their severity) for collaborative development. </a:t>
            </a:r>
          </a:p>
          <a:p>
            <a:r>
              <a:rPr lang="en-US" baseline="0" dirty="0" smtClean="0"/>
              <a:t>QFS is different because obviously it is an application of speculative analysis on another domain, however also because due to the way recommendations are used as an ad-hoc basis, it requires fine-grained speculative analysis. </a:t>
            </a:r>
            <a:endParaRPr lang="en-US" dirty="0" smtClean="0"/>
          </a:p>
          <a:p>
            <a:endParaRPr lang="en-US" dirty="0" smtClean="0"/>
          </a:p>
          <a:p>
            <a:r>
              <a:rPr lang="en-US" dirty="0" smtClean="0"/>
              <a:t>I need a clear text</a:t>
            </a:r>
            <a:r>
              <a:rPr lang="en-US" baseline="0" dirty="0" smtClean="0"/>
              <a:t> (written and memorized) for this section.</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37</a:t>
            </a:fld>
            <a:endParaRPr lang="en-US"/>
          </a:p>
        </p:txBody>
      </p:sp>
    </p:spTree>
    <p:extLst>
      <p:ext uri="{BB962C8B-B14F-4D97-AF65-F5344CB8AC3E}">
        <p14:creationId xmlns:p14="http://schemas.microsoft.com/office/powerpoint/2010/main" val="3817064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IDE recommendations.</a:t>
            </a:r>
            <a:r>
              <a:rPr lang="en-US" baseline="0" dirty="0" smtClean="0"/>
              <a:t> In this example, we have … (Instead of telling where they are, just point them)</a:t>
            </a:r>
          </a:p>
          <a:p>
            <a:r>
              <a:rPr lang="en-US" baseline="0" dirty="0" smtClean="0"/>
              <a:t>IDE recommendations are nice because they automate …</a:t>
            </a:r>
          </a:p>
          <a:p>
            <a:endParaRPr lang="en-US" baseline="0" dirty="0" smtClean="0"/>
          </a:p>
          <a:p>
            <a:r>
              <a:rPr lang="en-US" baseline="0" dirty="0" smtClean="0"/>
              <a:t>Mention here upfront that you will be focusing on Quick Fix for the remaining part of the talk.</a:t>
            </a:r>
            <a:endParaRPr lang="en-US" dirty="0" smtClean="0"/>
          </a:p>
          <a:p>
            <a:endParaRPr lang="en-US" dirty="0" smtClean="0"/>
          </a:p>
          <a:p>
            <a:r>
              <a:rPr lang="en-US" dirty="0" smtClean="0"/>
              <a:t>Gail Murphy</a:t>
            </a:r>
            <a:r>
              <a:rPr lang="en-US" baseline="0" dirty="0" smtClean="0"/>
              <a:t> (et al.)</a:t>
            </a:r>
          </a:p>
        </p:txBody>
      </p:sp>
      <p:sp>
        <p:nvSpPr>
          <p:cNvPr id="4" name="Slide Number Placeholder 3"/>
          <p:cNvSpPr>
            <a:spLocks noGrp="1"/>
          </p:cNvSpPr>
          <p:nvPr>
            <p:ph type="sldNum" sz="quarter" idx="10"/>
          </p:nvPr>
        </p:nvSpPr>
        <p:spPr/>
        <p:txBody>
          <a:bodyPr/>
          <a:lstStyle/>
          <a:p>
            <a:fld id="{0C1323F8-3972-4A34-8CA3-E69E8F58C738}" type="slidenum">
              <a:rPr lang="en-US" smtClean="0"/>
              <a:t>38</a:t>
            </a:fld>
            <a:endParaRPr lang="en-US"/>
          </a:p>
        </p:txBody>
      </p:sp>
    </p:spTree>
    <p:extLst>
      <p:ext uri="{BB962C8B-B14F-4D97-AF65-F5344CB8AC3E}">
        <p14:creationId xmlns:p14="http://schemas.microsoft.com/office/powerpoint/2010/main" val="2742130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get a warning</a:t>
            </a:r>
            <a:r>
              <a:rPr lang="en-US" baseline="0" dirty="0" smtClean="0"/>
              <a:t> which says [read the warning]. Now, I am confused: the warning does not help much since I don’t really know what ‘may not be accurate’ means. However, it at least tells me the reason of failure, the compilation errors.</a:t>
            </a:r>
          </a:p>
          <a:p>
            <a:endParaRPr lang="en-US" baseline="0" dirty="0" smtClean="0"/>
          </a:p>
          <a:p>
            <a:r>
              <a:rPr lang="en-US" baseline="0" dirty="0" smtClean="0"/>
              <a:t>So, I decide to go back and resolve the compilation errors and Eclipse suggests me to use Quick Fix.</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39</a:t>
            </a:fld>
            <a:endParaRPr lang="en-US"/>
          </a:p>
        </p:txBody>
      </p:sp>
    </p:spTree>
    <p:extLst>
      <p:ext uri="{BB962C8B-B14F-4D97-AF65-F5344CB8AC3E}">
        <p14:creationId xmlns:p14="http://schemas.microsoft.com/office/powerpoint/2010/main" val="403833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speculative analysis,</a:t>
            </a:r>
            <a:r>
              <a:rPr lang="en-US" baseline="0" dirty="0" smtClean="0"/>
              <a:t> we take developer’s current program, create multiple copies and on each copy apply an action that is likely to happen in the future. Then, we analyze these future states to provide feedback to the developer so that he can do better choices now.</a:t>
            </a:r>
            <a:endParaRPr lang="en-US" dirty="0" smtClean="0"/>
          </a:p>
          <a:p>
            <a:endParaRPr lang="en-US" dirty="0" smtClean="0"/>
          </a:p>
          <a:p>
            <a:r>
              <a:rPr lang="en-US" dirty="0" smtClean="0"/>
              <a:t>The idea behind</a:t>
            </a:r>
            <a:r>
              <a:rPr lang="en-US" baseline="0" dirty="0" smtClean="0"/>
              <a:t> the speculative analysis is to explore possible future states of the program that the developer is working on to provide extra feedback to the developer. </a:t>
            </a:r>
          </a:p>
          <a:p>
            <a:endParaRPr lang="en-US" baseline="0" dirty="0" smtClean="0"/>
          </a:p>
          <a:p>
            <a:r>
              <a:rPr lang="en-US" baseline="0" dirty="0" smtClean="0"/>
              <a:t>For Eclipse QF, we have a Java project that the developer is working on. We create multiple copies of that project and apply one QF proposal to each to create possible future versions. Then, we build and retrieve the compilation errors on these future versions. Finally, if the developer invokes QF, we also provide the number of remaining compilation errors to the developer so that he can make a more informed and faster decision that would affect the current program. </a:t>
            </a:r>
          </a:p>
          <a:p>
            <a:endParaRPr lang="en-US" baseline="0" dirty="0" smtClean="0"/>
          </a:p>
          <a:p>
            <a:r>
              <a:rPr lang="en-US" baseline="0" dirty="0" smtClean="0"/>
              <a:t>Finally, the whole process is repeated as a circle as the image implies.</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40</a:t>
            </a:fld>
            <a:endParaRPr lang="en-US"/>
          </a:p>
        </p:txBody>
      </p:sp>
    </p:spTree>
    <p:extLst>
      <p:ext uri="{BB962C8B-B14F-4D97-AF65-F5344CB8AC3E}">
        <p14:creationId xmlns:p14="http://schemas.microsoft.com/office/powerpoint/2010/main" val="1916537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a:t>
            </a:r>
            <a:r>
              <a:rPr lang="en-US" baseline="0" dirty="0" smtClean="0"/>
              <a:t> to see if the developers can resolve compilation errors faster or better with QFS. So we created 24 projects with compilation errors and broke them into two groups: alpha and beta. </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41</a:t>
            </a:fld>
            <a:endParaRPr lang="en-US"/>
          </a:p>
        </p:txBody>
      </p:sp>
    </p:spTree>
    <p:extLst>
      <p:ext uri="{BB962C8B-B14F-4D97-AF65-F5344CB8AC3E}">
        <p14:creationId xmlns:p14="http://schemas.microsoft.com/office/powerpoint/2010/main" val="68732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solidFill>
              </a:rPr>
              <a:t>RQ 2: Does QFS increase developer confidence?</a:t>
            </a:r>
          </a:p>
          <a:p>
            <a:endParaRPr lang="en-US" dirty="0" smtClean="0"/>
          </a:p>
          <a:p>
            <a:r>
              <a:rPr lang="en-US" dirty="0" smtClean="0"/>
              <a:t>Can</a:t>
            </a:r>
            <a:r>
              <a:rPr lang="en-US" baseline="0" dirty="0" smtClean="0"/>
              <a:t> I rephrase the remaining 3 bullet points so that it says that developers are not really working differently with QFS, however gain speed due to the extra information? </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43</a:t>
            </a:fld>
            <a:endParaRPr lang="en-US"/>
          </a:p>
        </p:txBody>
      </p:sp>
    </p:spTree>
    <p:extLst>
      <p:ext uri="{BB962C8B-B14F-4D97-AF65-F5344CB8AC3E}">
        <p14:creationId xmlns:p14="http://schemas.microsoft.com/office/powerpoint/2010/main" val="1660964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800000"/>
                </a:solidFill>
              </a:rPr>
              <a:t>There are two possible extensions for QFS.</a:t>
            </a:r>
            <a:r>
              <a:rPr lang="en-US" baseline="0" dirty="0" smtClean="0">
                <a:solidFill>
                  <a:srgbClr val="800000"/>
                </a:solidFill>
              </a:rPr>
              <a:t> We can do more speculation: at this moment we only apply one proposal to create the possible future states, however in theory …</a:t>
            </a:r>
            <a:endParaRPr lang="en-US" dirty="0" smtClean="0">
              <a:solidFill>
                <a:srgbClr val="800000"/>
              </a:solidFill>
            </a:endParaRPr>
          </a:p>
          <a:p>
            <a:pPr marL="0" indent="0">
              <a:buNone/>
            </a:pPr>
            <a:r>
              <a:rPr lang="en-US" dirty="0" smtClean="0">
                <a:solidFill>
                  <a:srgbClr val="800000"/>
                </a:solidFill>
              </a:rPr>
              <a:t>Result</a:t>
            </a:r>
            <a:r>
              <a:rPr lang="en-US" baseline="0" dirty="0" smtClean="0">
                <a:solidFill>
                  <a:srgbClr val="800000"/>
                </a:solidFill>
              </a:rPr>
              <a:t> of more speculation: We can offer chain of proposals that would resolve all compilation errors in the project.</a:t>
            </a:r>
          </a:p>
          <a:p>
            <a:pPr marL="0" indent="0">
              <a:buNone/>
            </a:pPr>
            <a:endParaRPr lang="en-US" baseline="0" dirty="0" smtClean="0">
              <a:solidFill>
                <a:srgbClr val="800000"/>
              </a:solidFill>
            </a:endParaRPr>
          </a:p>
          <a:p>
            <a:pPr marL="0" indent="0">
              <a:buNone/>
            </a:pPr>
            <a:r>
              <a:rPr lang="en-US" baseline="0" dirty="0" smtClean="0">
                <a:solidFill>
                  <a:srgbClr val="800000"/>
                </a:solidFill>
              </a:rPr>
              <a:t>Or we can do deeper analysis. Instead of just building and getting the remaining number of compilation errors, we could …</a:t>
            </a:r>
          </a:p>
          <a:p>
            <a:pPr marL="0" indent="0">
              <a:buNone/>
            </a:pPr>
            <a:r>
              <a:rPr lang="en-US" baseline="0" dirty="0" smtClean="0">
                <a:solidFill>
                  <a:srgbClr val="800000"/>
                </a:solidFill>
              </a:rPr>
              <a:t>Result of more analysis: We can break ties when the number of remaining compilation errors are the same and we can provide more consequences to the developer.</a:t>
            </a:r>
          </a:p>
          <a:p>
            <a:pPr marL="0" indent="0">
              <a:buNone/>
            </a:pPr>
            <a:endParaRPr lang="en-US" baseline="0" dirty="0" smtClean="0">
              <a:solidFill>
                <a:srgbClr val="800000"/>
              </a:solidFill>
            </a:endParaRPr>
          </a:p>
          <a:p>
            <a:pPr marL="0" indent="0">
              <a:buNone/>
            </a:pPr>
            <a:r>
              <a:rPr lang="en-US" baseline="0" dirty="0" smtClean="0">
                <a:solidFill>
                  <a:srgbClr val="800000"/>
                </a:solidFill>
              </a:rPr>
              <a:t>Mention that you might also want to figure out why developers do some of the actions we have seen? </a:t>
            </a:r>
            <a:endParaRPr lang="en-US" dirty="0" smtClean="0">
              <a:solidFill>
                <a:srgbClr val="800000"/>
              </a:solidFill>
            </a:endParaRPr>
          </a:p>
        </p:txBody>
      </p:sp>
      <p:sp>
        <p:nvSpPr>
          <p:cNvPr id="4" name="Slide Number Placeholder 3"/>
          <p:cNvSpPr>
            <a:spLocks noGrp="1"/>
          </p:cNvSpPr>
          <p:nvPr>
            <p:ph type="sldNum" sz="quarter" idx="10"/>
          </p:nvPr>
        </p:nvSpPr>
        <p:spPr/>
        <p:txBody>
          <a:bodyPr/>
          <a:lstStyle/>
          <a:p>
            <a:fld id="{0C1323F8-3972-4A34-8CA3-E69E8F58C738}" type="slidenum">
              <a:rPr lang="en-US" smtClean="0"/>
              <a:t>44</a:t>
            </a:fld>
            <a:endParaRPr lang="en-US"/>
          </a:p>
        </p:txBody>
      </p:sp>
    </p:spTree>
    <p:extLst>
      <p:ext uri="{BB962C8B-B14F-4D97-AF65-F5344CB8AC3E}">
        <p14:creationId xmlns:p14="http://schemas.microsoft.com/office/powerpoint/2010/main" val="338649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incoming: Let’s look at the current workflow for using recommendations and see if we can improve them.</a:t>
            </a:r>
          </a:p>
          <a:p>
            <a:r>
              <a:rPr lang="en-US" baseline="0" dirty="0" smtClean="0"/>
              <a:t>It is still the developer’s responsibility to evaluate the effect of applying a recommendation to the program, which is burdensome and error prone. So, let’s use the idle computing power we have to remove this burden.</a:t>
            </a:r>
          </a:p>
          <a:p>
            <a:r>
              <a:rPr lang="en-US" baseline="0" dirty="0" smtClean="0"/>
              <a:t>Transition outgoing: Now let me show you, on a simple example, how computing the consequences of recommendations can be a burden to the developer.</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3</a:t>
            </a:fld>
            <a:endParaRPr lang="en-US"/>
          </a:p>
        </p:txBody>
      </p:sp>
    </p:spTree>
    <p:extLst>
      <p:ext uri="{BB962C8B-B14F-4D97-AF65-F5344CB8AC3E}">
        <p14:creationId xmlns:p14="http://schemas.microsoft.com/office/powerpoint/2010/main" val="1221113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research related to QFS is defining new recommendations</a:t>
            </a:r>
            <a:r>
              <a:rPr lang="en-US" baseline="0" dirty="0" smtClean="0"/>
              <a:t> Speculative analysis and QFS does not care what a recommendation does as long as it will create a new program that can be analyzed. Thus, QFS is orthogonal to the new recommendations, specifically Quick Fixes meaning that it will start using them in the analysis without any modification.</a:t>
            </a:r>
          </a:p>
          <a:p>
            <a:endParaRPr lang="en-US" baseline="0" dirty="0" smtClean="0"/>
          </a:p>
          <a:p>
            <a:r>
              <a:rPr lang="en-US" baseline="0" dirty="0" smtClean="0"/>
              <a:t>The second related research is improving existing recommendations. For this, </a:t>
            </a:r>
            <a:r>
              <a:rPr lang="en-US" baseline="0" dirty="0" err="1" smtClean="0"/>
              <a:t>Robbes</a:t>
            </a:r>
            <a:r>
              <a:rPr lang="en-US" baseline="0" dirty="0" smtClean="0"/>
              <a:t> made a simulation experiment over a real development history using 8 different code-completion techniques and showed that code completion based on historical usage works the best. Later Bruch applied a similar technique to Eclipse auto-complete where he showed that auto-complete can be improved using historical data and data mining.</a:t>
            </a:r>
          </a:p>
          <a:p>
            <a:r>
              <a:rPr lang="en-US" baseline="0" dirty="0" smtClean="0"/>
              <a:t>QFS is different from these methods because these methods improve recommendations based on some heuristics whereas we try to improve recommendations by providing consequences of the recommendations based on precise information.</a:t>
            </a:r>
          </a:p>
          <a:p>
            <a:endParaRPr lang="en-US" baseline="0" dirty="0" smtClean="0"/>
          </a:p>
          <a:p>
            <a:r>
              <a:rPr lang="en-US" baseline="0" dirty="0" smtClean="0"/>
              <a:t>For improving existing recommendations, Daniel also showed that IntelliSense’s auto complete can be improved by using partial types to find API call chains. QFS is different from this work in the sense that it does not create new recommendations but only analyzes the existing recommendations and gives more information with them. </a:t>
            </a:r>
          </a:p>
          <a:p>
            <a:endParaRPr lang="en-US" baseline="0" dirty="0" smtClean="0"/>
          </a:p>
          <a:p>
            <a:r>
              <a:rPr lang="en-US" baseline="0" dirty="0" smtClean="0"/>
              <a:t>Finally, QFS is built on speculative analysis, the idea to explore possible future states of a program to give developer more information, which was introduced by </a:t>
            </a:r>
            <a:r>
              <a:rPr lang="en-US" baseline="0" dirty="0" err="1" smtClean="0"/>
              <a:t>Yuriy</a:t>
            </a:r>
            <a:r>
              <a:rPr lang="en-US" baseline="0" dirty="0" smtClean="0"/>
              <a:t> on 2010. In the same year, </a:t>
            </a:r>
            <a:r>
              <a:rPr lang="en-US" baseline="0" dirty="0" err="1" smtClean="0"/>
              <a:t>Yuriy</a:t>
            </a:r>
            <a:r>
              <a:rPr lang="en-US" baseline="0" dirty="0" smtClean="0"/>
              <a:t> also built Crystal, a proactive conflict detection tool and the next year, he showed that speculative analysis can be used to increase developer awareness and reduce merge conflicts (or at least their severity) for collaborative development. </a:t>
            </a:r>
          </a:p>
          <a:p>
            <a:r>
              <a:rPr lang="en-US" baseline="0" dirty="0" smtClean="0"/>
              <a:t>QFS is different because obviously it is an application of speculative analysis on another domain, however also because due to the way recommendations are used as an ad-hoc basis, it requires fine-grained speculative analysis. </a:t>
            </a:r>
            <a:endParaRPr lang="en-US" dirty="0" smtClean="0"/>
          </a:p>
          <a:p>
            <a:endParaRPr lang="en-US" dirty="0" smtClean="0"/>
          </a:p>
          <a:p>
            <a:r>
              <a:rPr lang="en-US" dirty="0" smtClean="0"/>
              <a:t>I need a clear text</a:t>
            </a:r>
            <a:r>
              <a:rPr lang="en-US" baseline="0" dirty="0" smtClean="0"/>
              <a:t> (written and memorized) for this section.</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45</a:t>
            </a:fld>
            <a:endParaRPr lang="en-US"/>
          </a:p>
        </p:txBody>
      </p:sp>
    </p:spTree>
    <p:extLst>
      <p:ext uri="{BB962C8B-B14F-4D97-AF65-F5344CB8AC3E}">
        <p14:creationId xmlns:p14="http://schemas.microsoft.com/office/powerpoint/2010/main" val="3817064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smtClean="0"/>
              <a:t>And now, I would like to give a demo to you.</a:t>
            </a:r>
          </a:p>
          <a:p>
            <a:r>
              <a:rPr lang="en-US" noProof="0" dirty="0" smtClean="0"/>
              <a:t>Rough plan for the demo:</a:t>
            </a:r>
          </a:p>
          <a:p>
            <a:r>
              <a:rPr lang="en-US" noProof="0" dirty="0" smtClean="0"/>
              <a:t>I</a:t>
            </a:r>
            <a:r>
              <a:rPr lang="en-US" baseline="0" noProof="0" dirty="0" smtClean="0"/>
              <a:t> will start coding the well known unresolvable type example. This shouldn’t take much time to code and I want people to get a feel of QFS doing speculative analysis on the background in real time.</a:t>
            </a:r>
          </a:p>
          <a:p>
            <a:r>
              <a:rPr lang="en-US" baseline="0" noProof="0" dirty="0" smtClean="0"/>
              <a:t>After introducing the first compilation error, I will invoke QF and show them that ‘Change to String’ is offered. But, I will not select it.</a:t>
            </a:r>
          </a:p>
          <a:p>
            <a:r>
              <a:rPr lang="en-US" baseline="0" noProof="0" dirty="0" smtClean="0"/>
              <a:t>After introducing the second compilation error, I will invoke QF at the second compilation error location and I will show them that ‘Change to String’ is again offered as a global best proposal. I will select it this time and resolve all compilation errors.</a:t>
            </a:r>
          </a:p>
          <a:p>
            <a:r>
              <a:rPr lang="en-US" baseline="0" noProof="0" dirty="0" smtClean="0"/>
              <a:t>I also plan a second part to show a more complex example. This time there will be one project (already implemented) with two compilation errors in different files (and also packages). The first compilation error I invoke QF will again be a dependent error (probably Exception Handling example) so I will again quickly fix both errors without even seeing the actual place.</a:t>
            </a:r>
          </a:p>
          <a:p>
            <a:r>
              <a:rPr lang="en-US" baseline="0" noProof="0" dirty="0" smtClean="0"/>
              <a:t>If I have time and I can complete the implementation for this, I plan a third example where the dependent compilation error is this time on a different project. This will show that QFS can figure out the dependent projects in the build path, also speculate on those projects just in case the problem reside there. </a:t>
            </a:r>
          </a:p>
          <a:p>
            <a:r>
              <a:rPr lang="en-US" baseline="0" noProof="0" dirty="0" smtClean="0"/>
              <a:t>All in all, I plan to have the demo between 5-10 minutes.</a:t>
            </a:r>
          </a:p>
          <a:p>
            <a:endParaRPr lang="en-US" noProof="0" dirty="0" smtClean="0"/>
          </a:p>
        </p:txBody>
      </p:sp>
      <p:sp>
        <p:nvSpPr>
          <p:cNvPr id="4" name="Slide Number Placeholder 3"/>
          <p:cNvSpPr>
            <a:spLocks noGrp="1"/>
          </p:cNvSpPr>
          <p:nvPr>
            <p:ph type="sldNum" sz="quarter" idx="10"/>
          </p:nvPr>
        </p:nvSpPr>
        <p:spPr/>
        <p:txBody>
          <a:bodyPr/>
          <a:lstStyle/>
          <a:p>
            <a:fld id="{0C1323F8-3972-4A34-8CA3-E69E8F58C738}" type="slidenum">
              <a:rPr lang="en-US" smtClean="0"/>
              <a:t>46</a:t>
            </a:fld>
            <a:endParaRPr lang="en-US"/>
          </a:p>
        </p:txBody>
      </p:sp>
    </p:spTree>
    <p:extLst>
      <p:ext uri="{BB962C8B-B14F-4D97-AF65-F5344CB8AC3E}">
        <p14:creationId xmlns:p14="http://schemas.microsoft.com/office/powerpoint/2010/main" val="651036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evaluation we have done two studies: a case study with 6 participants (where 3 of them were also the authors) and a controlled experiment with 20 grad students.</a:t>
            </a:r>
          </a:p>
          <a:p>
            <a:endParaRPr lang="en-US" baseline="0" dirty="0" smtClean="0"/>
          </a:p>
          <a:p>
            <a:r>
              <a:rPr lang="en-US" baseline="0" dirty="0" smtClean="0"/>
              <a:t>Why you did this? Why I have two studies.</a:t>
            </a:r>
          </a:p>
        </p:txBody>
      </p:sp>
      <p:sp>
        <p:nvSpPr>
          <p:cNvPr id="4" name="Slide Number Placeholder 3"/>
          <p:cNvSpPr>
            <a:spLocks noGrp="1"/>
          </p:cNvSpPr>
          <p:nvPr>
            <p:ph type="sldNum" sz="quarter" idx="10"/>
          </p:nvPr>
        </p:nvSpPr>
        <p:spPr/>
        <p:txBody>
          <a:bodyPr/>
          <a:lstStyle/>
          <a:p>
            <a:fld id="{0C1323F8-3972-4A34-8CA3-E69E8F58C738}" type="slidenum">
              <a:rPr lang="en-US" smtClean="0"/>
              <a:t>47</a:t>
            </a:fld>
            <a:endParaRPr lang="en-US"/>
          </a:p>
        </p:txBody>
      </p:sp>
    </p:spTree>
    <p:extLst>
      <p:ext uri="{BB962C8B-B14F-4D97-AF65-F5344CB8AC3E}">
        <p14:creationId xmlns:p14="http://schemas.microsoft.com/office/powerpoint/2010/main" val="2659203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Throughout the example, I have shown you that IDEs provide little or …</a:t>
            </a:r>
          </a:p>
          <a:p>
            <a:endParaRPr lang="en-US" baseline="0" dirty="0" smtClean="0"/>
          </a:p>
          <a:p>
            <a:r>
              <a:rPr lang="en-US" baseline="0" dirty="0" smtClean="0"/>
              <a:t>However IDEs cannot give the same instant feedback for the recommendations they provide yet since the developer haven’t chosen them yet. It is still the developer’s responsibility to figure out the consequences (i.e., outcomes) of applying a refactoring or a proposal. And in general, this is not as easy as seen in this example.</a:t>
            </a:r>
          </a:p>
          <a:p>
            <a:endParaRPr lang="en-US" baseline="0" dirty="0" smtClean="0"/>
          </a:p>
          <a:p>
            <a:r>
              <a:rPr lang="en-US" baseline="0" dirty="0" smtClean="0"/>
              <a:t>For the remaining of the talk, I will be talking about a technique called speculative analysis that aims to remove this burden. My talk will specifically focus on an implementation of a speculative analysis on Eclipse Quick Fix to provide almost instant feedback about the consequences of Quick Fix proposals.  </a:t>
            </a:r>
            <a:endParaRPr lang="en-US" dirty="0" smtClean="0"/>
          </a:p>
          <a:p>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48</a:t>
            </a:fld>
            <a:endParaRPr lang="en-US"/>
          </a:p>
        </p:txBody>
      </p:sp>
    </p:spTree>
    <p:extLst>
      <p:ext uri="{BB962C8B-B14F-4D97-AF65-F5344CB8AC3E}">
        <p14:creationId xmlns:p14="http://schemas.microsoft.com/office/powerpoint/2010/main" val="1052279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observation is not very</a:t>
            </a:r>
            <a:r>
              <a:rPr lang="en-US" baseline="0" dirty="0" smtClean="0"/>
              <a:t> clear. Make sure they are here!</a:t>
            </a:r>
          </a:p>
          <a:p>
            <a:endParaRPr lang="en-US" baseline="0" dirty="0" smtClean="0"/>
          </a:p>
          <a:p>
            <a:r>
              <a:rPr lang="en-US" baseline="0" dirty="0" smtClean="0"/>
              <a:t>Mention that the first observation is when the developers pick up a proposal.</a:t>
            </a:r>
          </a:p>
          <a:p>
            <a:endParaRPr lang="en-US" baseline="0" dirty="0" smtClean="0"/>
          </a:p>
          <a:p>
            <a:r>
              <a:rPr lang="en-US" baseline="0" dirty="0" smtClean="0"/>
              <a:t>Mention that it is interesting why developers act like this and it is a good topic for future work.</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49</a:t>
            </a:fld>
            <a:endParaRPr lang="en-US"/>
          </a:p>
        </p:txBody>
      </p:sp>
    </p:spTree>
    <p:extLst>
      <p:ext uri="{BB962C8B-B14F-4D97-AF65-F5344CB8AC3E}">
        <p14:creationId xmlns:p14="http://schemas.microsoft.com/office/powerpoint/2010/main" val="1595562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I’d like to show you how speculative analysis computes remaining compilation errors. In this example, I will focus on the top four proposals. To apply them, I need 4 copies of the same code.</a:t>
            </a:r>
            <a:endParaRPr lang="en-US" dirty="0" smtClean="0"/>
          </a:p>
        </p:txBody>
      </p:sp>
      <p:sp>
        <p:nvSpPr>
          <p:cNvPr id="4" name="Slide Number Placeholder 3"/>
          <p:cNvSpPr>
            <a:spLocks noGrp="1"/>
          </p:cNvSpPr>
          <p:nvPr>
            <p:ph type="sldNum" sz="quarter" idx="10"/>
          </p:nvPr>
        </p:nvSpPr>
        <p:spPr/>
        <p:txBody>
          <a:bodyPr/>
          <a:lstStyle/>
          <a:p>
            <a:fld id="{0C1323F8-3972-4A34-8CA3-E69E8F58C738}" type="slidenum">
              <a:rPr lang="en-US" smtClean="0"/>
              <a:t>50</a:t>
            </a:fld>
            <a:endParaRPr lang="en-US"/>
          </a:p>
        </p:txBody>
      </p:sp>
    </p:spTree>
    <p:extLst>
      <p:ext uri="{BB962C8B-B14F-4D97-AF65-F5344CB8AC3E}">
        <p14:creationId xmlns:p14="http://schemas.microsoft.com/office/powerpoint/2010/main" val="914906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observation is not very</a:t>
            </a:r>
            <a:r>
              <a:rPr lang="en-US" baseline="0" dirty="0" smtClean="0"/>
              <a:t> clear. Make sure they are here!</a:t>
            </a:r>
          </a:p>
          <a:p>
            <a:endParaRPr lang="en-US" baseline="0" dirty="0" smtClean="0"/>
          </a:p>
          <a:p>
            <a:r>
              <a:rPr lang="en-US" baseline="0" dirty="0" smtClean="0"/>
              <a:t>Mention that the first observation is when the developers pick up a proposal.</a:t>
            </a:r>
          </a:p>
          <a:p>
            <a:endParaRPr lang="en-US" baseline="0" dirty="0" smtClean="0"/>
          </a:p>
          <a:p>
            <a:r>
              <a:rPr lang="en-US" baseline="0" dirty="0" smtClean="0"/>
              <a:t>Mention that it is interesting why developers act like this and it is a good topic for future work.</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51</a:t>
            </a:fld>
            <a:endParaRPr lang="en-US"/>
          </a:p>
        </p:txBody>
      </p:sp>
    </p:spTree>
    <p:extLst>
      <p:ext uri="{BB962C8B-B14F-4D97-AF65-F5344CB8AC3E}">
        <p14:creationId xmlns:p14="http://schemas.microsoft.com/office/powerpoint/2010/main" val="159556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observation is not very</a:t>
            </a:r>
            <a:r>
              <a:rPr lang="en-US" baseline="0" dirty="0" smtClean="0"/>
              <a:t> clear. Make sure they are here!</a:t>
            </a:r>
          </a:p>
          <a:p>
            <a:endParaRPr lang="en-US" baseline="0" dirty="0" smtClean="0"/>
          </a:p>
          <a:p>
            <a:r>
              <a:rPr lang="en-US" baseline="0" dirty="0" smtClean="0"/>
              <a:t>Mention that the first observation is when the developers pick up a proposal.</a:t>
            </a:r>
          </a:p>
          <a:p>
            <a:endParaRPr lang="en-US" baseline="0" dirty="0" smtClean="0"/>
          </a:p>
          <a:p>
            <a:r>
              <a:rPr lang="en-US" baseline="0" dirty="0" smtClean="0"/>
              <a:t>Mention that it is interesting why developers act like this and it is a good topic for future work.</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52</a:t>
            </a:fld>
            <a:endParaRPr lang="en-US"/>
          </a:p>
        </p:txBody>
      </p:sp>
    </p:spTree>
    <p:extLst>
      <p:ext uri="{BB962C8B-B14F-4D97-AF65-F5344CB8AC3E}">
        <p14:creationId xmlns:p14="http://schemas.microsoft.com/office/powerpoint/2010/main" val="1595562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observation is not very</a:t>
            </a:r>
            <a:r>
              <a:rPr lang="en-US" baseline="0" dirty="0" smtClean="0"/>
              <a:t> clear. Make sure they are here!</a:t>
            </a:r>
          </a:p>
          <a:p>
            <a:endParaRPr lang="en-US" baseline="0" dirty="0" smtClean="0"/>
          </a:p>
          <a:p>
            <a:r>
              <a:rPr lang="en-US" baseline="0" dirty="0" smtClean="0"/>
              <a:t>Mention that the first observation is when the developers pick up a proposal.</a:t>
            </a:r>
          </a:p>
          <a:p>
            <a:endParaRPr lang="en-US" baseline="0" dirty="0" smtClean="0"/>
          </a:p>
          <a:p>
            <a:r>
              <a:rPr lang="en-US" baseline="0" dirty="0" smtClean="0"/>
              <a:t>Mention that it is interesting why developers act like this and it is a good topic for future work.</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53</a:t>
            </a:fld>
            <a:endParaRPr lang="en-US"/>
          </a:p>
        </p:txBody>
      </p:sp>
    </p:spTree>
    <p:extLst>
      <p:ext uri="{BB962C8B-B14F-4D97-AF65-F5344CB8AC3E}">
        <p14:creationId xmlns:p14="http://schemas.microsoft.com/office/powerpoint/2010/main" val="1595562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observation is not very</a:t>
            </a:r>
            <a:r>
              <a:rPr lang="en-US" baseline="0" dirty="0" smtClean="0"/>
              <a:t> clear. Make sure they are here!</a:t>
            </a:r>
          </a:p>
          <a:p>
            <a:endParaRPr lang="en-US" baseline="0" dirty="0" smtClean="0"/>
          </a:p>
          <a:p>
            <a:r>
              <a:rPr lang="en-US" baseline="0" dirty="0" smtClean="0"/>
              <a:t>Mention that the first observation is when the developers pick up a proposal.</a:t>
            </a:r>
          </a:p>
          <a:p>
            <a:endParaRPr lang="en-US" baseline="0" dirty="0" smtClean="0"/>
          </a:p>
          <a:p>
            <a:r>
              <a:rPr lang="en-US" baseline="0" dirty="0" smtClean="0"/>
              <a:t>Mention that it is interesting why developers act like this and it is a good topic for future work.</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54</a:t>
            </a:fld>
            <a:endParaRPr lang="en-US"/>
          </a:p>
        </p:txBody>
      </p:sp>
    </p:spTree>
    <p:extLst>
      <p:ext uri="{BB962C8B-B14F-4D97-AF65-F5344CB8AC3E}">
        <p14:creationId xmlns:p14="http://schemas.microsoft.com/office/powerpoint/2010/main" val="159556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r>
              <a:rPr lang="en-US" baseline="0" dirty="0" smtClean="0"/>
              <a:t> First say what the logical problem is then mention about compilation errors.</a:t>
            </a:r>
          </a:p>
          <a:p>
            <a:endParaRPr lang="en-US" dirty="0" smtClean="0"/>
          </a:p>
          <a:p>
            <a:r>
              <a:rPr lang="en-US" dirty="0" smtClean="0"/>
              <a:t>Say up front that instant feedback is important (i.e.,</a:t>
            </a:r>
            <a:r>
              <a:rPr lang="en-US" baseline="0" dirty="0" smtClean="0"/>
              <a:t> </a:t>
            </a:r>
            <a:r>
              <a:rPr lang="en-US" baseline="0" dirty="0" err="1" smtClean="0"/>
              <a:t>squigglies</a:t>
            </a:r>
            <a:r>
              <a:rPr lang="en-US" baseline="0" dirty="0" smtClean="0"/>
              <a:t>) and cannot be given for the recommendations. QF and auto-complete are also instant feedbacks, however they might be broken (as I will show in the future) and we want to take this forward by giving also the consequences of each recommendation as instant feedback. </a:t>
            </a:r>
            <a:endParaRPr lang="en-US" dirty="0" smtClean="0"/>
          </a:p>
          <a:p>
            <a:endParaRPr lang="en-US" dirty="0" smtClean="0"/>
          </a:p>
          <a:p>
            <a:r>
              <a:rPr lang="en-US" dirty="0" smtClean="0"/>
              <a:t>I want</a:t>
            </a:r>
            <a:r>
              <a:rPr lang="en-US" baseline="0" dirty="0" smtClean="0"/>
              <a:t> to show you the problem with IDE recommendations on a simple example.</a:t>
            </a:r>
          </a:p>
          <a:p>
            <a:endParaRPr lang="en-US" baseline="0" dirty="0" smtClean="0"/>
          </a:p>
          <a:p>
            <a:r>
              <a:rPr lang="en-US" baseline="0" dirty="0" smtClean="0"/>
              <a:t>In this example, we can see that there are two compilation errors represented by red </a:t>
            </a:r>
            <a:r>
              <a:rPr lang="en-US" baseline="0" dirty="0" err="1" smtClean="0"/>
              <a:t>squigglies</a:t>
            </a:r>
            <a:r>
              <a:rPr lang="en-US" baseline="0" dirty="0" smtClean="0"/>
              <a:t> and markers. We see this information thanks to a technology called instant compilation. In the background, Eclipse continuously tries to build our program and whenever there are compilation errors, it shows them to us. This is very helpful to the developer as he can immediately realize that he introduced an error and starts to fix it.</a:t>
            </a:r>
            <a:endParaRPr lang="en-US" dirty="0" smtClean="0"/>
          </a:p>
          <a:p>
            <a:endParaRPr lang="en-US" dirty="0" smtClean="0"/>
          </a:p>
          <a:p>
            <a:r>
              <a:rPr lang="en-US" dirty="0" smtClean="0"/>
              <a:t>I am a developer and I have the following</a:t>
            </a:r>
            <a:r>
              <a:rPr lang="en-US" baseline="0" dirty="0" smtClean="0"/>
              <a:t> simple code. I realize that the method ‘</a:t>
            </a:r>
            <a:r>
              <a:rPr lang="en-US" baseline="0" dirty="0" err="1" smtClean="0"/>
              <a:t>setArg</a:t>
            </a:r>
            <a:r>
              <a:rPr lang="en-US" baseline="0" dirty="0" smtClean="0"/>
              <a:t>’ is named incorrectly and I decide to change its name to ‘</a:t>
            </a:r>
            <a:r>
              <a:rPr lang="en-US" baseline="0" dirty="0" err="1" smtClean="0"/>
              <a:t>setName</a:t>
            </a:r>
            <a:r>
              <a:rPr lang="en-US" baseline="0" dirty="0" smtClean="0"/>
              <a:t>’ to make changes consistently all over the code, I decide to apply a rename refactoring. For this example, I am writing in Java and using Eclipse. So Eclipse suggest me to use its refactoring engine. </a:t>
            </a:r>
          </a:p>
          <a:p>
            <a:endParaRPr lang="en-US" baseline="0" dirty="0" smtClean="0"/>
          </a:p>
          <a:p>
            <a:r>
              <a:rPr lang="en-US" baseline="0" dirty="0" smtClean="0"/>
              <a:t>I say okay, and try to apply a rename refactoring, however …</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4</a:t>
            </a:fld>
            <a:endParaRPr lang="en-US"/>
          </a:p>
        </p:txBody>
      </p:sp>
    </p:spTree>
    <p:extLst>
      <p:ext uri="{BB962C8B-B14F-4D97-AF65-F5344CB8AC3E}">
        <p14:creationId xmlns:p14="http://schemas.microsoft.com/office/powerpoint/2010/main" val="2851143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measurements,</a:t>
            </a:r>
            <a:r>
              <a:rPr lang="en-US" baseline="0" dirty="0" smtClean="0"/>
              <a:t> we compared QFS and QF.</a:t>
            </a:r>
            <a:endParaRPr lang="en-US" dirty="0" smtClean="0"/>
          </a:p>
          <a:p>
            <a:endParaRPr lang="en-US" dirty="0" smtClean="0"/>
          </a:p>
          <a:p>
            <a:r>
              <a:rPr lang="en-US" dirty="0" smtClean="0"/>
              <a:t>For all quantities that are measured and for</a:t>
            </a:r>
            <a:r>
              <a:rPr lang="en-US" baseline="0" dirty="0" smtClean="0"/>
              <a:t> each task group</a:t>
            </a:r>
            <a:r>
              <a:rPr lang="en-US" dirty="0" smtClean="0"/>
              <a:t>,</a:t>
            </a:r>
            <a:r>
              <a:rPr lang="en-US" baseline="0" dirty="0" smtClean="0"/>
              <a:t> we applied a Mann-Whitney U test to see the effect of QFS. I will mostly focus on the quantities that we see statistical significance, which are shown in blue.</a:t>
            </a:r>
            <a:endParaRPr lang="en-US" dirty="0" smtClean="0"/>
          </a:p>
          <a:p>
            <a:endParaRPr lang="en-US" dirty="0" smtClean="0"/>
          </a:p>
          <a:p>
            <a:r>
              <a:rPr lang="en-US" dirty="0" smtClean="0"/>
              <a:t>We applied a Mann-Whitney test to calculate significance</a:t>
            </a:r>
            <a:r>
              <a:rPr lang="en-US" baseline="0" dirty="0" smtClean="0"/>
              <a:t>. </a:t>
            </a:r>
            <a:endParaRPr lang="en-US" dirty="0" smtClean="0"/>
          </a:p>
          <a:p>
            <a:endParaRPr lang="en-US" dirty="0" smtClean="0"/>
          </a:p>
          <a:p>
            <a:r>
              <a:rPr lang="en-US" dirty="0" smtClean="0"/>
              <a:t>For</a:t>
            </a:r>
            <a:r>
              <a:rPr lang="en-US" baseline="0" dirty="0" smtClean="0"/>
              <a:t> the tasks that are completed in the first part of the experiment, QFS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the tasks that are completed in the second part of the experiment, QFS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QF T1 averaged 1359 seconds. The value returned from Mann-Whitney U test was 403 seconds. % improvement = 403/1359*100= 29.6541</a:t>
            </a:r>
          </a:p>
        </p:txBody>
      </p:sp>
      <p:sp>
        <p:nvSpPr>
          <p:cNvPr id="4" name="Slide Number Placeholder 3"/>
          <p:cNvSpPr>
            <a:spLocks noGrp="1"/>
          </p:cNvSpPr>
          <p:nvPr>
            <p:ph type="sldNum" sz="quarter" idx="10"/>
          </p:nvPr>
        </p:nvSpPr>
        <p:spPr/>
        <p:txBody>
          <a:bodyPr/>
          <a:lstStyle/>
          <a:p>
            <a:fld id="{0C1323F8-3972-4A34-8CA3-E69E8F58C738}" type="slidenum">
              <a:rPr lang="en-US" smtClean="0"/>
              <a:t>55</a:t>
            </a:fld>
            <a:endParaRPr lang="en-US"/>
          </a:p>
        </p:txBody>
      </p:sp>
    </p:spTree>
    <p:extLst>
      <p:ext uri="{BB962C8B-B14F-4D97-AF65-F5344CB8AC3E}">
        <p14:creationId xmlns:p14="http://schemas.microsoft.com/office/powerpoint/2010/main" val="1358278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up front that instant feedback is important (i.e.,</a:t>
            </a:r>
            <a:r>
              <a:rPr lang="en-US" baseline="0" dirty="0" smtClean="0"/>
              <a:t> </a:t>
            </a:r>
            <a:r>
              <a:rPr lang="en-US" baseline="0" dirty="0" err="1" smtClean="0"/>
              <a:t>squigglies</a:t>
            </a:r>
            <a:r>
              <a:rPr lang="en-US" baseline="0" dirty="0" smtClean="0"/>
              <a:t>) and cannot be given for the recommendations. QF and auto-complete are also instant feedbacks, however they might be broken (as I will show in the future) and we want to take this forward by giving also the consequences of each recommendation as instant feedback. </a:t>
            </a:r>
            <a:endParaRPr lang="en-US" dirty="0" smtClean="0"/>
          </a:p>
          <a:p>
            <a:endParaRPr lang="en-US" dirty="0" smtClean="0"/>
          </a:p>
          <a:p>
            <a:r>
              <a:rPr lang="en-US" dirty="0" smtClean="0"/>
              <a:t>I want</a:t>
            </a:r>
            <a:r>
              <a:rPr lang="en-US" baseline="0" dirty="0" smtClean="0"/>
              <a:t> to show you the problem with IDE recommendations on a simple example.</a:t>
            </a:r>
          </a:p>
          <a:p>
            <a:endParaRPr lang="en-US" baseline="0" dirty="0" smtClean="0"/>
          </a:p>
          <a:p>
            <a:r>
              <a:rPr lang="en-US" baseline="0" dirty="0" smtClean="0"/>
              <a:t>In this example, we can see that there are two compilation errors represented by red </a:t>
            </a:r>
            <a:r>
              <a:rPr lang="en-US" baseline="0" dirty="0" err="1" smtClean="0"/>
              <a:t>squigglies</a:t>
            </a:r>
            <a:r>
              <a:rPr lang="en-US" baseline="0" dirty="0" smtClean="0"/>
              <a:t> and markers. We see this information thanks to a technology called instant compilation. In the background, Eclipse continuously tries to build our program and whenever there are compilation errors, it shows them to us. This is very helpful to the developer as he can immediately realize that he introduced an error and starts to fix it.</a:t>
            </a:r>
            <a:endParaRPr lang="en-US" dirty="0" smtClean="0"/>
          </a:p>
          <a:p>
            <a:endParaRPr lang="en-US" dirty="0" smtClean="0"/>
          </a:p>
          <a:p>
            <a:r>
              <a:rPr lang="en-US" dirty="0" smtClean="0"/>
              <a:t>I am a developer and I have the following</a:t>
            </a:r>
            <a:r>
              <a:rPr lang="en-US" baseline="0" dirty="0" smtClean="0"/>
              <a:t> simple code. I realize that the method ‘</a:t>
            </a:r>
            <a:r>
              <a:rPr lang="en-US" baseline="0" dirty="0" err="1" smtClean="0"/>
              <a:t>setArg</a:t>
            </a:r>
            <a:r>
              <a:rPr lang="en-US" baseline="0" dirty="0" smtClean="0"/>
              <a:t>’ is named incorrectly and I decide to change its name to ‘</a:t>
            </a:r>
            <a:r>
              <a:rPr lang="en-US" baseline="0" dirty="0" err="1" smtClean="0"/>
              <a:t>setName</a:t>
            </a:r>
            <a:r>
              <a:rPr lang="en-US" baseline="0" dirty="0" smtClean="0"/>
              <a:t>’ to make changes consistently all over the code, I decide to apply a rename refactoring. For this example, I am writing in Java and using Eclipse. So Eclipse suggest me to use its refactoring engine. </a:t>
            </a:r>
          </a:p>
          <a:p>
            <a:endParaRPr lang="en-US" baseline="0" dirty="0" smtClean="0"/>
          </a:p>
          <a:p>
            <a:r>
              <a:rPr lang="en-US" baseline="0" dirty="0" smtClean="0"/>
              <a:t>I say okay, and try to apply a rename refactoring, however …</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56</a:t>
            </a:fld>
            <a:endParaRPr lang="en-US"/>
          </a:p>
        </p:txBody>
      </p:sp>
    </p:spTree>
    <p:extLst>
      <p:ext uri="{BB962C8B-B14F-4D97-AF65-F5344CB8AC3E}">
        <p14:creationId xmlns:p14="http://schemas.microsoft.com/office/powerpoint/2010/main" val="2851143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go to the compilation error inside the method and invoke Quick Fix,</a:t>
            </a:r>
            <a:r>
              <a:rPr lang="en-US" baseline="0" dirty="0" smtClean="0"/>
              <a:t> Eclipse gives me the following suggestions (also known as proposals). In theory, each of these suggestions should resolve the compilation error on that line, however [read some of them] as you can see, none of them actually resolves anything.</a:t>
            </a:r>
          </a:p>
          <a:p>
            <a:endParaRPr lang="en-US" baseline="0" dirty="0" smtClean="0"/>
          </a:p>
          <a:p>
            <a:r>
              <a:rPr lang="en-US" baseline="0" dirty="0" smtClean="0"/>
              <a:t>This is due to the fact that this compilation error is dependent on the other compilation error and I should be resolving the other error, which resolves this one, too. </a:t>
            </a:r>
          </a:p>
          <a:p>
            <a:endParaRPr lang="en-US" baseline="0" dirty="0" smtClean="0"/>
          </a:p>
          <a:p>
            <a:r>
              <a:rPr lang="en-US" baseline="0" dirty="0" smtClean="0"/>
              <a:t>After spending some time, trying to understand what each proposal does, I give up and decide to invoke QF on the other compilation error.</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57</a:t>
            </a:fld>
            <a:endParaRPr lang="en-US"/>
          </a:p>
        </p:txBody>
      </p:sp>
    </p:spTree>
    <p:extLst>
      <p:ext uri="{BB962C8B-B14F-4D97-AF65-F5344CB8AC3E}">
        <p14:creationId xmlns:p14="http://schemas.microsoft.com/office/powerpoint/2010/main" val="431006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 the following proposals are given</a:t>
            </a:r>
            <a:r>
              <a:rPr lang="en-US" baseline="0" dirty="0" smtClean="0"/>
              <a:t>. I start reading them [read some]. If I am patient enough, I find the correct fix as the 4</a:t>
            </a:r>
            <a:r>
              <a:rPr lang="en-US" baseline="30000" dirty="0" smtClean="0"/>
              <a:t>th</a:t>
            </a:r>
            <a:r>
              <a:rPr lang="en-US" baseline="0" dirty="0" smtClean="0"/>
              <a:t> proposal and select it.</a:t>
            </a:r>
          </a:p>
          <a:p>
            <a:endParaRPr lang="en-US" baseline="0" dirty="0" smtClean="0"/>
          </a:p>
        </p:txBody>
      </p:sp>
      <p:sp>
        <p:nvSpPr>
          <p:cNvPr id="4" name="Slide Number Placeholder 3"/>
          <p:cNvSpPr>
            <a:spLocks noGrp="1"/>
          </p:cNvSpPr>
          <p:nvPr>
            <p:ph type="sldNum" sz="quarter" idx="10"/>
          </p:nvPr>
        </p:nvSpPr>
        <p:spPr/>
        <p:txBody>
          <a:bodyPr/>
          <a:lstStyle/>
          <a:p>
            <a:fld id="{0C1323F8-3972-4A34-8CA3-E69E8F58C738}" type="slidenum">
              <a:rPr lang="en-US" smtClean="0"/>
              <a:t>58</a:t>
            </a:fld>
            <a:endParaRPr lang="en-US"/>
          </a:p>
        </p:txBody>
      </p:sp>
    </p:spTree>
    <p:extLst>
      <p:ext uri="{BB962C8B-B14F-4D97-AF65-F5344CB8AC3E}">
        <p14:creationId xmlns:p14="http://schemas.microsoft.com/office/powerpoint/2010/main" val="2811093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mention both</a:t>
            </a:r>
            <a:r>
              <a:rPr lang="en-US" baseline="0" dirty="0" smtClean="0"/>
              <a:t> absolute and relative changes, just mention one of them.</a:t>
            </a:r>
            <a:endParaRPr lang="en-US" dirty="0" smtClean="0"/>
          </a:p>
          <a:p>
            <a:endParaRPr lang="en-US" dirty="0" smtClean="0"/>
          </a:p>
          <a:p>
            <a:r>
              <a:rPr lang="en-US" dirty="0" smtClean="0"/>
              <a:t>For all measurements,</a:t>
            </a:r>
            <a:r>
              <a:rPr lang="en-US" baseline="0" dirty="0" smtClean="0"/>
              <a:t> we compared QFS and QF.</a:t>
            </a:r>
            <a:endParaRPr lang="en-US" dirty="0" smtClean="0"/>
          </a:p>
          <a:p>
            <a:endParaRPr lang="en-US" dirty="0" smtClean="0"/>
          </a:p>
          <a:p>
            <a:r>
              <a:rPr lang="en-US" dirty="0" smtClean="0"/>
              <a:t>For all quantities that are measured and for</a:t>
            </a:r>
            <a:r>
              <a:rPr lang="en-US" baseline="0" dirty="0" smtClean="0"/>
              <a:t> each task group</a:t>
            </a:r>
            <a:r>
              <a:rPr lang="en-US" dirty="0" smtClean="0"/>
              <a:t>,</a:t>
            </a:r>
            <a:r>
              <a:rPr lang="en-US" baseline="0" dirty="0" smtClean="0"/>
              <a:t> we applied a Mann-Whitney U test to see the effect of QFS. I will mostly focus on the quantities that we see statistical significance, which are shown in blue.</a:t>
            </a:r>
            <a:endParaRPr lang="en-US" dirty="0" smtClean="0"/>
          </a:p>
          <a:p>
            <a:endParaRPr lang="en-US" dirty="0" smtClean="0"/>
          </a:p>
          <a:p>
            <a:r>
              <a:rPr lang="en-US" dirty="0" smtClean="0"/>
              <a:t>We applied a Mann-Whitney test to calculate significance</a:t>
            </a:r>
            <a:r>
              <a:rPr lang="en-US" baseline="0" dirty="0" smtClean="0"/>
              <a:t>. </a:t>
            </a:r>
            <a:endParaRPr lang="en-US" dirty="0" smtClean="0"/>
          </a:p>
          <a:p>
            <a:endParaRPr lang="en-US" dirty="0" smtClean="0"/>
          </a:p>
          <a:p>
            <a:r>
              <a:rPr lang="en-US" dirty="0" smtClean="0"/>
              <a:t>For</a:t>
            </a:r>
            <a:r>
              <a:rPr lang="en-US" baseline="0" dirty="0" smtClean="0"/>
              <a:t> the tasks that are completed in the first part of the experiment, QFS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the tasks that are completed in the second part of the experiment, QFS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QF T1 averaged 1359 seconds. The value returned from Mann-Whitney U test was 403 seconds. % improvement = 403/1359*100= 29.6541</a:t>
            </a:r>
          </a:p>
        </p:txBody>
      </p:sp>
      <p:sp>
        <p:nvSpPr>
          <p:cNvPr id="4" name="Slide Number Placeholder 3"/>
          <p:cNvSpPr>
            <a:spLocks noGrp="1"/>
          </p:cNvSpPr>
          <p:nvPr>
            <p:ph type="sldNum" sz="quarter" idx="10"/>
          </p:nvPr>
        </p:nvSpPr>
        <p:spPr/>
        <p:txBody>
          <a:bodyPr/>
          <a:lstStyle/>
          <a:p>
            <a:fld id="{0C1323F8-3972-4A34-8CA3-E69E8F58C738}" type="slidenum">
              <a:rPr lang="en-US" smtClean="0"/>
              <a:t>60</a:t>
            </a:fld>
            <a:endParaRPr lang="en-US"/>
          </a:p>
        </p:txBody>
      </p:sp>
    </p:spTree>
    <p:extLst>
      <p:ext uri="{BB962C8B-B14F-4D97-AF65-F5344CB8AC3E}">
        <p14:creationId xmlns:p14="http://schemas.microsoft.com/office/powerpoint/2010/main" val="1358278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After saying the</a:t>
            </a:r>
            <a:r>
              <a:rPr lang="en-US" baseline="0" dirty="0" smtClean="0"/>
              <a:t> first part (categories), don’t dwell, continue.</a:t>
            </a:r>
            <a:endParaRPr lang="en-US" dirty="0" smtClean="0"/>
          </a:p>
          <a:p>
            <a:endParaRPr lang="en-US" dirty="0" smtClean="0"/>
          </a:p>
          <a:p>
            <a:r>
              <a:rPr lang="en-US" dirty="0" smtClean="0"/>
              <a:t>Second observation is not very</a:t>
            </a:r>
            <a:r>
              <a:rPr lang="en-US" baseline="0" dirty="0" smtClean="0"/>
              <a:t> clear. Make sure they are here!</a:t>
            </a:r>
          </a:p>
          <a:p>
            <a:endParaRPr lang="en-US" baseline="0" dirty="0" smtClean="0"/>
          </a:p>
          <a:p>
            <a:r>
              <a:rPr lang="en-US" baseline="0" dirty="0" smtClean="0"/>
              <a:t>Mention that the first observation is when the developers pick up a proposal.</a:t>
            </a:r>
          </a:p>
          <a:p>
            <a:endParaRPr lang="en-US" baseline="0" dirty="0" smtClean="0"/>
          </a:p>
          <a:p>
            <a:r>
              <a:rPr lang="en-US" baseline="0" dirty="0" smtClean="0"/>
              <a:t>Mention that it is interesting why developers act like this and it is a good topic for future work.</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62</a:t>
            </a:fld>
            <a:endParaRPr lang="en-US"/>
          </a:p>
        </p:txBody>
      </p:sp>
    </p:spTree>
    <p:extLst>
      <p:ext uri="{BB962C8B-B14F-4D97-AF65-F5344CB8AC3E}">
        <p14:creationId xmlns:p14="http://schemas.microsoft.com/office/powerpoint/2010/main" val="159556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 the following proposals are given</a:t>
            </a:r>
            <a:r>
              <a:rPr lang="en-US" baseline="0" dirty="0" smtClean="0"/>
              <a:t>. I start reading them [read some]. If I am patient enough, I find the correct fix as the 4</a:t>
            </a:r>
            <a:r>
              <a:rPr lang="en-US" baseline="30000" dirty="0" smtClean="0"/>
              <a:t>th</a:t>
            </a:r>
            <a:r>
              <a:rPr lang="en-US" baseline="0" dirty="0" smtClean="0"/>
              <a:t> proposal and select it.</a:t>
            </a:r>
          </a:p>
          <a:p>
            <a:endParaRPr lang="en-US" baseline="0" dirty="0" smtClean="0"/>
          </a:p>
        </p:txBody>
      </p:sp>
      <p:sp>
        <p:nvSpPr>
          <p:cNvPr id="4" name="Slide Number Placeholder 3"/>
          <p:cNvSpPr>
            <a:spLocks noGrp="1"/>
          </p:cNvSpPr>
          <p:nvPr>
            <p:ph type="sldNum" sz="quarter" idx="10"/>
          </p:nvPr>
        </p:nvSpPr>
        <p:spPr/>
        <p:txBody>
          <a:bodyPr/>
          <a:lstStyle/>
          <a:p>
            <a:fld id="{0C1323F8-3972-4A34-8CA3-E69E8F58C738}" type="slidenum">
              <a:rPr lang="en-US" smtClean="0"/>
              <a:t>5</a:t>
            </a:fld>
            <a:endParaRPr lang="en-US"/>
          </a:p>
        </p:txBody>
      </p:sp>
    </p:spTree>
    <p:extLst>
      <p:ext uri="{BB962C8B-B14F-4D97-AF65-F5344CB8AC3E}">
        <p14:creationId xmlns:p14="http://schemas.microsoft.com/office/powerpoint/2010/main" val="281109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Too Much post-explanation on why it is not good.</a:t>
            </a:r>
            <a:r>
              <a:rPr lang="en-US" baseline="0" dirty="0" smtClean="0"/>
              <a:t> Be briefer. </a:t>
            </a:r>
            <a:endParaRPr lang="en-US" dirty="0" smtClean="0"/>
          </a:p>
          <a:p>
            <a:endParaRPr lang="en-US" dirty="0" smtClean="0"/>
          </a:p>
          <a:p>
            <a:r>
              <a:rPr lang="en-US" dirty="0" smtClean="0"/>
              <a:t>I go to the compilation error inside the method and invoke Quick Fix,</a:t>
            </a:r>
            <a:r>
              <a:rPr lang="en-US" baseline="0" dirty="0" smtClean="0"/>
              <a:t> Eclipse gives me the following suggestions (also known as proposals). In theory, each of these suggestions should resolve the compilation error on that line, however [read some of them] as you can see, none of them actually resolves anything.</a:t>
            </a:r>
          </a:p>
          <a:p>
            <a:endParaRPr lang="en-US" baseline="0" dirty="0" smtClean="0"/>
          </a:p>
          <a:p>
            <a:r>
              <a:rPr lang="en-US" baseline="0" dirty="0" smtClean="0"/>
              <a:t>This is due to the fact that this compilation error is dependent on the other compilation error and I should be resolving the other error, which resolves this one, too. </a:t>
            </a:r>
          </a:p>
          <a:p>
            <a:endParaRPr lang="en-US" baseline="0" dirty="0" smtClean="0"/>
          </a:p>
          <a:p>
            <a:r>
              <a:rPr lang="en-US" baseline="0" dirty="0" smtClean="0"/>
              <a:t>After spending some time, trying to understand what each proposal does, I give up and decide to invoke QF on the other compilation error.</a:t>
            </a:r>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6</a:t>
            </a:fld>
            <a:endParaRPr lang="en-US"/>
          </a:p>
        </p:txBody>
      </p:sp>
    </p:spTree>
    <p:extLst>
      <p:ext uri="{BB962C8B-B14F-4D97-AF65-F5344CB8AC3E}">
        <p14:creationId xmlns:p14="http://schemas.microsoft.com/office/powerpoint/2010/main" val="43100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Throughout the example, I have shown you that IDEs provide little or …</a:t>
            </a:r>
          </a:p>
          <a:p>
            <a:endParaRPr lang="en-US" baseline="0" dirty="0" smtClean="0"/>
          </a:p>
          <a:p>
            <a:r>
              <a:rPr lang="en-US" baseline="0" dirty="0" smtClean="0"/>
              <a:t>However IDEs cannot give the same instant feedback for the recommendations they provide yet since the developer haven’t chosen them yet. It is still the developer’s responsibility to figure out the consequences (i.e., outcomes) of applying a refactoring or a proposal. And in general, this is not as easy as seen in this example.</a:t>
            </a:r>
          </a:p>
          <a:p>
            <a:endParaRPr lang="en-US" baseline="0" dirty="0" smtClean="0"/>
          </a:p>
          <a:p>
            <a:r>
              <a:rPr lang="en-US" baseline="0" dirty="0" smtClean="0"/>
              <a:t>For the remaining of the talk, I will be talking about a technique called speculative analysis that aims to remove this burden. My talk will specifically focus on an implementation of a speculative analysis on Eclipse Quick Fix to provide almost instant feedback about the consequences of Quick Fix proposals.  </a:t>
            </a:r>
            <a:endParaRPr lang="en-US" dirty="0" smtClean="0"/>
          </a:p>
          <a:p>
            <a:endParaRPr lang="en-US" dirty="0"/>
          </a:p>
        </p:txBody>
      </p:sp>
      <p:sp>
        <p:nvSpPr>
          <p:cNvPr id="4" name="Slide Number Placeholder 3"/>
          <p:cNvSpPr>
            <a:spLocks noGrp="1"/>
          </p:cNvSpPr>
          <p:nvPr>
            <p:ph type="sldNum" sz="quarter" idx="10"/>
          </p:nvPr>
        </p:nvSpPr>
        <p:spPr/>
        <p:txBody>
          <a:bodyPr/>
          <a:lstStyle/>
          <a:p>
            <a:fld id="{0C1323F8-3972-4A34-8CA3-E69E8F58C738}" type="slidenum">
              <a:rPr lang="en-US" smtClean="0"/>
              <a:t>8</a:t>
            </a:fld>
            <a:endParaRPr lang="en-US"/>
          </a:p>
        </p:txBody>
      </p:sp>
    </p:spTree>
    <p:extLst>
      <p:ext uri="{BB962C8B-B14F-4D97-AF65-F5344CB8AC3E}">
        <p14:creationId xmlns:p14="http://schemas.microsoft.com/office/powerpoint/2010/main" val="105227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I’d like to show you how speculative analysis computes remaining compilation errors. In this example, I will focus on the top four proposals. To apply them, I need 4 copies of the same code.</a:t>
            </a:r>
          </a:p>
          <a:p>
            <a:endParaRPr lang="en-US" baseline="0" dirty="0" smtClean="0"/>
          </a:p>
          <a:p>
            <a:r>
              <a:rPr lang="en-US" baseline="0" dirty="0" smtClean="0"/>
              <a:t>Mike: Focus to =&gt; Focus on.</a:t>
            </a:r>
            <a:endParaRPr lang="en-US" dirty="0" smtClean="0"/>
          </a:p>
        </p:txBody>
      </p:sp>
      <p:sp>
        <p:nvSpPr>
          <p:cNvPr id="4" name="Slide Number Placeholder 3"/>
          <p:cNvSpPr>
            <a:spLocks noGrp="1"/>
          </p:cNvSpPr>
          <p:nvPr>
            <p:ph type="sldNum" sz="quarter" idx="10"/>
          </p:nvPr>
        </p:nvSpPr>
        <p:spPr/>
        <p:txBody>
          <a:bodyPr/>
          <a:lstStyle/>
          <a:p>
            <a:fld id="{0C1323F8-3972-4A34-8CA3-E69E8F58C738}" type="slidenum">
              <a:rPr lang="en-US" smtClean="0"/>
              <a:t>10</a:t>
            </a:fld>
            <a:endParaRPr lang="en-US"/>
          </a:p>
        </p:txBody>
      </p:sp>
    </p:spTree>
    <p:extLst>
      <p:ext uri="{BB962C8B-B14F-4D97-AF65-F5344CB8AC3E}">
        <p14:creationId xmlns:p14="http://schemas.microsoft.com/office/powerpoint/2010/main" val="91490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proposal is “Create class ‘string’’. We apply that and see that only the first compilation error is fixed,</a:t>
            </a:r>
            <a:r>
              <a:rPr lang="en-US" baseline="0" dirty="0" smtClean="0"/>
              <a:t> so remaining number of compilation errors is 1.</a:t>
            </a:r>
          </a:p>
          <a:p>
            <a:endParaRPr lang="en-US" baseline="0" dirty="0" smtClean="0"/>
          </a:p>
          <a:p>
            <a:r>
              <a:rPr lang="en-US" baseline="0" dirty="0" smtClean="0"/>
              <a:t>Second and third proposals similarly only fix the first compilation error and still leave 1 compilation error in the project.</a:t>
            </a:r>
          </a:p>
          <a:p>
            <a:endParaRPr lang="en-US" baseline="0" dirty="0" smtClean="0"/>
          </a:p>
          <a:p>
            <a:r>
              <a:rPr lang="en-US" baseline="0" dirty="0" smtClean="0"/>
              <a:t>However, the fourth proposal </a:t>
            </a:r>
            <a:r>
              <a:rPr lang="en-US" i="1" baseline="0" dirty="0" smtClean="0"/>
              <a:t>“</a:t>
            </a:r>
            <a:r>
              <a:rPr lang="en-US" i="0" baseline="0" dirty="0" smtClean="0"/>
              <a:t>Changing ‘string’ to ‘String’” resolves all compilation errors.</a:t>
            </a:r>
            <a:endParaRPr lang="en-US" dirty="0" smtClean="0"/>
          </a:p>
        </p:txBody>
      </p:sp>
      <p:sp>
        <p:nvSpPr>
          <p:cNvPr id="4" name="Slide Number Placeholder 3"/>
          <p:cNvSpPr>
            <a:spLocks noGrp="1"/>
          </p:cNvSpPr>
          <p:nvPr>
            <p:ph type="sldNum" sz="quarter" idx="10"/>
          </p:nvPr>
        </p:nvSpPr>
        <p:spPr/>
        <p:txBody>
          <a:bodyPr/>
          <a:lstStyle/>
          <a:p>
            <a:fld id="{0C1323F8-3972-4A34-8CA3-E69E8F58C738}" type="slidenum">
              <a:rPr lang="en-US" smtClean="0"/>
              <a:t>11</a:t>
            </a:fld>
            <a:endParaRPr lang="en-US"/>
          </a:p>
        </p:txBody>
      </p:sp>
    </p:spTree>
    <p:extLst>
      <p:ext uri="{BB962C8B-B14F-4D97-AF65-F5344CB8AC3E}">
        <p14:creationId xmlns:p14="http://schemas.microsoft.com/office/powerpoint/2010/main" val="225894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Edit subtitle</a:t>
            </a:r>
            <a:endParaRPr lang="en-US" dirty="0"/>
          </a:p>
        </p:txBody>
      </p:sp>
      <p:sp>
        <p:nvSpPr>
          <p:cNvPr id="6" name="TextBox 5"/>
          <p:cNvSpPr txBox="1"/>
          <p:nvPr userDrawn="1"/>
        </p:nvSpPr>
        <p:spPr>
          <a:xfrm>
            <a:off x="685800" y="6488668"/>
            <a:ext cx="4711867"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bg1"/>
                </a:solidFill>
              </a:rPr>
              <a:t>© Kıvanç Muşlu,</a:t>
            </a:r>
            <a:r>
              <a:rPr lang="tr-TR" baseline="0" dirty="0" smtClean="0">
                <a:solidFill>
                  <a:schemeClr val="bg1"/>
                </a:solidFill>
              </a:rPr>
              <a:t> University of Washington</a:t>
            </a:r>
            <a:r>
              <a:rPr lang="tr-TR" dirty="0" smtClean="0">
                <a:solidFill>
                  <a:schemeClr val="bg1"/>
                </a:solidFill>
              </a:rPr>
              <a:t>, 2012</a:t>
            </a:r>
            <a:endParaRPr lang="en-US"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615052" y="6478772"/>
            <a:ext cx="106680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lang="en-US" smtClean="0">
                <a:solidFill>
                  <a:schemeClr val="bg1"/>
                </a:solidFill>
              </a:rPr>
              <a:pPr marL="0" marR="0" indent="0" algn="l" defTabSz="914400" rtl="0" eaLnBrk="1" fontAlgn="auto" latinLnBrk="0" hangingPunct="1">
                <a:lnSpc>
                  <a:spcPct val="100000"/>
                </a:lnSpc>
                <a:spcBef>
                  <a:spcPts val="0"/>
                </a:spcBef>
                <a:spcAft>
                  <a:spcPts val="0"/>
                </a:spcAft>
                <a:buClrTx/>
                <a:buSzTx/>
                <a:buFontTx/>
                <a:buNone/>
                <a:tabLst/>
                <a:defRPr/>
              </a:pPr>
              <a:t>‹#›</a:t>
            </a:fld>
            <a:r>
              <a:rPr lang="tr-TR" baseline="0" dirty="0" smtClean="0">
                <a:solidFill>
                  <a:schemeClr val="bg1"/>
                </a:solidFill>
              </a:rPr>
              <a:t> </a:t>
            </a:r>
            <a:r>
              <a:rPr lang="tr-TR" smtClean="0">
                <a:solidFill>
                  <a:schemeClr val="bg1"/>
                </a:solidFill>
              </a:rPr>
              <a:t>of 20</a:t>
            </a: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4.png"/><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16.png"/><Relationship Id="rId10"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comments" Target="../comments/comment3.xm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comments" Target="../comments/comment4.xml"/><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comments" Target="../comments/comment5.xml"/><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comments" Target="../comments/comment6.xml"/><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comments" Target="../comments/comment7.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comments" Target="../comments/comment8.xml"/><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4.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14.png"/><Relationship Id="rId5" Type="http://schemas.openxmlformats.org/officeDocument/2006/relationships/image" Target="../media/image39.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comments" Target="../comments/comment9.xml"/><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50.png"/><Relationship Id="rId10"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comments" Target="../comments/comment11.xml"/><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comments" Target="../comments/comment12.xml"/><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50.png"/><Relationship Id="rId10"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229600" cy="1374775"/>
          </a:xfrm>
        </p:spPr>
        <p:txBody>
          <a:bodyPr>
            <a:normAutofit fontScale="90000"/>
          </a:bodyPr>
          <a:lstStyle/>
          <a:p>
            <a:r>
              <a:rPr lang="en-US" sz="4900" dirty="0" smtClean="0"/>
              <a:t>Speculative Analysis </a:t>
            </a:r>
            <a:br>
              <a:rPr lang="en-US" sz="4900" dirty="0" smtClean="0"/>
            </a:br>
            <a:r>
              <a:rPr lang="en-US" sz="4900" dirty="0" smtClean="0"/>
              <a:t>of IDE Recommendations</a:t>
            </a:r>
            <a:endParaRPr lang="en-US" sz="3600" dirty="0"/>
          </a:p>
        </p:txBody>
      </p:sp>
      <p:sp>
        <p:nvSpPr>
          <p:cNvPr id="3" name="Subtitle 2"/>
          <p:cNvSpPr>
            <a:spLocks noGrp="1"/>
          </p:cNvSpPr>
          <p:nvPr>
            <p:ph type="subTitle" idx="1"/>
          </p:nvPr>
        </p:nvSpPr>
        <p:spPr>
          <a:xfrm>
            <a:off x="457200" y="2971800"/>
            <a:ext cx="8229600" cy="3124200"/>
          </a:xfrm>
        </p:spPr>
        <p:txBody>
          <a:bodyPr>
            <a:normAutofit/>
          </a:bodyPr>
          <a:lstStyle/>
          <a:p>
            <a:r>
              <a:rPr lang="en-US" dirty="0" err="1" smtClean="0"/>
              <a:t>Kıvanç</a:t>
            </a:r>
            <a:r>
              <a:rPr lang="en-US" dirty="0" smtClean="0"/>
              <a:t> </a:t>
            </a:r>
            <a:r>
              <a:rPr lang="en-US" dirty="0" err="1" smtClean="0"/>
              <a:t>Muşlu</a:t>
            </a:r>
            <a:r>
              <a:rPr lang="en-US" dirty="0" smtClean="0"/>
              <a:t>, </a:t>
            </a:r>
            <a:r>
              <a:rPr lang="en-US" dirty="0" err="1" smtClean="0"/>
              <a:t>Yuriy</a:t>
            </a:r>
            <a:r>
              <a:rPr lang="en-US" dirty="0" smtClean="0"/>
              <a:t> </a:t>
            </a:r>
            <a:r>
              <a:rPr lang="en-US" dirty="0" err="1" smtClean="0"/>
              <a:t>Brun</a:t>
            </a:r>
            <a:r>
              <a:rPr lang="en-US" dirty="0" smtClean="0"/>
              <a:t>, Reid Holmes, </a:t>
            </a:r>
          </a:p>
          <a:p>
            <a:r>
              <a:rPr lang="en-US" dirty="0" smtClean="0"/>
              <a:t>Michael D. Ernst, and David </a:t>
            </a:r>
            <a:r>
              <a:rPr lang="en-US" dirty="0" err="1" smtClean="0"/>
              <a:t>Notkin</a:t>
            </a:r>
            <a:endParaRPr lang="en-US" dirty="0" smtClean="0"/>
          </a:p>
          <a:p>
            <a:endParaRPr lang="en-US" sz="1400" dirty="0"/>
          </a:p>
          <a:p>
            <a:r>
              <a:rPr lang="en-US" sz="2800" dirty="0" smtClean="0"/>
              <a:t>University of Washington</a:t>
            </a:r>
          </a:p>
          <a:p>
            <a:r>
              <a:rPr lang="en-US" sz="2800" dirty="0"/>
              <a:t>University of Massachusetts </a:t>
            </a:r>
            <a:r>
              <a:rPr lang="en-US" sz="2800" dirty="0" smtClean="0"/>
              <a:t>Amherst</a:t>
            </a:r>
          </a:p>
          <a:p>
            <a:r>
              <a:rPr lang="en-US" sz="2800" dirty="0" smtClean="0"/>
              <a:t>University of Waterloo</a:t>
            </a:r>
            <a:endParaRPr lang="en-US" sz="2800" dirty="0"/>
          </a:p>
        </p:txBody>
      </p:sp>
      <p:pic>
        <p:nvPicPr>
          <p:cNvPr id="7" name="Picture 6" descr="ma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2980267"/>
            <a:ext cx="279400" cy="279400"/>
          </a:xfrm>
          <a:prstGeom prst="rect">
            <a:avLst/>
          </a:prstGeom>
        </p:spPr>
      </p:pic>
      <p:pic>
        <p:nvPicPr>
          <p:cNvPr id="8" name="Picture 7" descr="spaceneed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298" y="2971800"/>
            <a:ext cx="359834" cy="287867"/>
          </a:xfrm>
          <a:prstGeom prst="rect">
            <a:avLst/>
          </a:prstGeom>
        </p:spPr>
      </p:pic>
      <p:pic>
        <p:nvPicPr>
          <p:cNvPr id="9" name="Picture 8" descr="spaceneed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522133"/>
            <a:ext cx="359834" cy="287867"/>
          </a:xfrm>
          <a:prstGeom prst="rect">
            <a:avLst/>
          </a:prstGeom>
        </p:spPr>
      </p:pic>
      <p:pic>
        <p:nvPicPr>
          <p:cNvPr id="10" name="Picture 9" descr="spaceneed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66" y="3522133"/>
            <a:ext cx="359834" cy="287867"/>
          </a:xfrm>
          <a:prstGeom prst="rect">
            <a:avLst/>
          </a:prstGeom>
        </p:spPr>
      </p:pic>
      <p:pic>
        <p:nvPicPr>
          <p:cNvPr id="11" name="Picture 10" descr="mas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0800" y="2971800"/>
            <a:ext cx="449526" cy="287867"/>
          </a:xfrm>
          <a:prstGeom prst="rect">
            <a:avLst/>
          </a:prstGeom>
        </p:spPr>
      </p:pic>
      <p:pic>
        <p:nvPicPr>
          <p:cNvPr id="12" name="Picture 11" descr="spaceneed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419600"/>
            <a:ext cx="359834" cy="287867"/>
          </a:xfrm>
          <a:prstGeom prst="rect">
            <a:avLst/>
          </a:prstGeom>
        </p:spPr>
      </p:pic>
      <p:pic>
        <p:nvPicPr>
          <p:cNvPr id="13" name="Picture 12" descr="mas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9382" y="4876800"/>
            <a:ext cx="449526" cy="287867"/>
          </a:xfrm>
          <a:prstGeom prst="rect">
            <a:avLst/>
          </a:prstGeom>
        </p:spPr>
      </p:pic>
      <p:pic>
        <p:nvPicPr>
          <p:cNvPr id="14" name="Picture 13" descr="ma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200" y="5410200"/>
            <a:ext cx="279400" cy="279400"/>
          </a:xfrm>
          <a:prstGeom prst="rect">
            <a:avLst/>
          </a:prstGeom>
        </p:spPr>
      </p:pic>
    </p:spTree>
    <p:extLst>
      <p:ext uri="{BB962C8B-B14F-4D97-AF65-F5344CB8AC3E}">
        <p14:creationId xmlns:p14="http://schemas.microsoft.com/office/powerpoint/2010/main" val="1109161247"/>
      </p:ext>
    </p:extLst>
  </p:cSld>
  <p:clrMapOvr>
    <a:masterClrMapping/>
  </p:clrMapOvr>
  <mc:AlternateContent xmlns:mc="http://schemas.openxmlformats.org/markup-compatibility/2006" xmlns:p14="http://schemas.microsoft.com/office/powerpoint/2010/main">
    <mc:Choice Requires="p14">
      <p:transition spd="slow" p14:dur="2000" advTm="19852"/>
    </mc:Choice>
    <mc:Fallback xmlns="">
      <p:transition xmlns:p14="http://schemas.microsoft.com/office/powerpoint/2010/main" spd="slow" advTm="1985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34" y="1684867"/>
            <a:ext cx="3987800" cy="2159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673352"/>
            <a:ext cx="4063999" cy="2171700"/>
          </a:xfrm>
          <a:prstGeom prst="rect">
            <a:avLst/>
          </a:prstGeom>
        </p:spPr>
      </p:pic>
      <p:sp>
        <p:nvSpPr>
          <p:cNvPr id="2" name="Title 1"/>
          <p:cNvSpPr>
            <a:spLocks noGrp="1"/>
          </p:cNvSpPr>
          <p:nvPr>
            <p:ph type="title"/>
          </p:nvPr>
        </p:nvSpPr>
        <p:spPr/>
        <p:txBody>
          <a:bodyPr/>
          <a:lstStyle/>
          <a:p>
            <a:r>
              <a:rPr lang="en-US" dirty="0" smtClean="0"/>
              <a:t>Running Speculative Analysis</a:t>
            </a:r>
            <a:endParaRPr lang="en-US" dirty="0"/>
          </a:p>
        </p:txBody>
      </p:sp>
      <p:pic>
        <p:nvPicPr>
          <p:cNvPr id="7" name="Picture 6"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12" y="4169664"/>
            <a:ext cx="3987800" cy="2159000"/>
          </a:xfrm>
          <a:prstGeom prst="rect">
            <a:avLst/>
          </a:prstGeom>
        </p:spPr>
      </p:pic>
      <p:pic>
        <p:nvPicPr>
          <p:cNvPr id="9" name="Picture 8"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4169664"/>
            <a:ext cx="3987800" cy="2159000"/>
          </a:xfrm>
          <a:prstGeom prst="rect">
            <a:avLst/>
          </a:prstGeom>
        </p:spPr>
      </p:pic>
      <p:pic>
        <p:nvPicPr>
          <p:cNvPr id="11" name="Picture 10" descr="proposal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8433" y="2413000"/>
            <a:ext cx="2016125" cy="254000"/>
          </a:xfrm>
          <a:prstGeom prst="rect">
            <a:avLst/>
          </a:prstGeom>
        </p:spPr>
      </p:pic>
      <p:pic>
        <p:nvPicPr>
          <p:cNvPr id="12" name="Picture 11" descr="proposal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8433" y="2667000"/>
            <a:ext cx="2349500" cy="285750"/>
          </a:xfrm>
          <a:prstGeom prst="rect">
            <a:avLst/>
          </a:prstGeom>
        </p:spPr>
      </p:pic>
      <p:pic>
        <p:nvPicPr>
          <p:cNvPr id="13" name="Picture 12" descr="proposal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8433" y="2944283"/>
            <a:ext cx="3079750" cy="238125"/>
          </a:xfrm>
          <a:prstGeom prst="rect">
            <a:avLst/>
          </a:prstGeom>
        </p:spPr>
      </p:pic>
      <p:pic>
        <p:nvPicPr>
          <p:cNvPr id="14" name="Picture 13" descr="proposal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8433" y="3172968"/>
            <a:ext cx="2809875" cy="238125"/>
          </a:xfrm>
          <a:prstGeom prst="rect">
            <a:avLst/>
          </a:prstGeom>
        </p:spPr>
      </p:pic>
      <p:pic>
        <p:nvPicPr>
          <p:cNvPr id="8" name="Picture 7"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1673352"/>
            <a:ext cx="3987800" cy="2159000"/>
          </a:xfrm>
          <a:prstGeom prst="rect">
            <a:avLst/>
          </a:prstGeom>
        </p:spPr>
      </p:pic>
    </p:spTree>
    <p:custDataLst>
      <p:tags r:id="rId1"/>
    </p:custDataLst>
    <p:extLst>
      <p:ext uri="{BB962C8B-B14F-4D97-AF65-F5344CB8AC3E}">
        <p14:creationId xmlns:p14="http://schemas.microsoft.com/office/powerpoint/2010/main" val="1992281718"/>
      </p:ext>
    </p:extLst>
  </p:cSld>
  <p:clrMapOvr>
    <a:masterClrMapping/>
  </p:clrMapOvr>
  <mc:AlternateContent xmlns:mc="http://schemas.openxmlformats.org/markup-compatibility/2006" xmlns:p14="http://schemas.microsoft.com/office/powerpoint/2010/main">
    <mc:Choice Requires="p14">
      <p:transition spd="slow" p14:dur="2000" advTm="56035"/>
    </mc:Choice>
    <mc:Fallback xmlns="">
      <p:transition xmlns:p14="http://schemas.microsoft.com/office/powerpoint/2010/main" spd="slow" advTm="560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50" presetClass="path" presetSubtype="0" accel="50000" decel="50000" fill="hold" nodeType="withEffect">
                                  <p:stCondLst>
                                    <p:cond delay="0"/>
                                  </p:stCondLst>
                                  <p:childTnLst>
                                    <p:animMotion origin="layout" path="M -3.33333E-6 -4.07407E-6 L 0.30469 0.10996 " pathEditMode="relative" rAng="0" ptsTypes="AA">
                                      <p:cBhvr>
                                        <p:cTn id="26" dur="1500" fill="hold"/>
                                        <p:tgtEl>
                                          <p:spTgt spid="14"/>
                                        </p:tgtEl>
                                        <p:attrNameLst>
                                          <p:attrName>ppt_x</p:attrName>
                                          <p:attrName>ppt_y</p:attrName>
                                        </p:attrNameLst>
                                      </p:cBhvr>
                                      <p:rCtr x="15226" y="5486"/>
                                    </p:animMotion>
                                  </p:childTnLst>
                                </p:cTn>
                              </p:par>
                              <p:par>
                                <p:cTn id="27" presetID="50" presetClass="path" presetSubtype="0" accel="50000" decel="50000" fill="hold" nodeType="withEffect">
                                  <p:stCondLst>
                                    <p:cond delay="0"/>
                                  </p:stCondLst>
                                  <p:childTnLst>
                                    <p:animMotion origin="layout" path="M -0.00191 -0.01273 L -0.18003 0.14329 " pathEditMode="relative" rAng="0" ptsTypes="AA">
                                      <p:cBhvr>
                                        <p:cTn id="28" dur="1500" fill="hold"/>
                                        <p:tgtEl>
                                          <p:spTgt spid="13"/>
                                        </p:tgtEl>
                                        <p:attrNameLst>
                                          <p:attrName>ppt_x</p:attrName>
                                          <p:attrName>ppt_y</p:attrName>
                                        </p:attrNameLst>
                                      </p:cBhvr>
                                      <p:rCtr x="-8906" y="7801"/>
                                    </p:animMotion>
                                  </p:childTnLst>
                                </p:cTn>
                              </p:par>
                              <p:par>
                                <p:cTn id="29" presetID="0" presetClass="path" presetSubtype="0" accel="50000" decel="50000" fill="hold" nodeType="withEffect">
                                  <p:stCondLst>
                                    <p:cond delay="0"/>
                                  </p:stCondLst>
                                  <p:childTnLst>
                                    <p:animMotion origin="layout" path="M -8.33333E-7 -2.22222E-6 C 0.0507 -0.03102 0.24097 -0.14745 0.30434 -0.18634 " pathEditMode="relative" rAng="0" ptsTypes="aa">
                                      <p:cBhvr>
                                        <p:cTn id="30" dur="2000" fill="hold"/>
                                        <p:tgtEl>
                                          <p:spTgt spid="12"/>
                                        </p:tgtEl>
                                        <p:attrNameLst>
                                          <p:attrName>ppt_x</p:attrName>
                                          <p:attrName>ppt_y</p:attrName>
                                        </p:attrNameLst>
                                      </p:cBhvr>
                                      <p:rCtr x="15208" y="-9329"/>
                                    </p:animMotion>
                                  </p:childTnLst>
                                </p:cTn>
                              </p:par>
                              <p:par>
                                <p:cTn id="31" presetID="0" presetClass="path" presetSubtype="0" accel="50000" decel="50000" fill="hold" nodeType="withEffect">
                                  <p:stCondLst>
                                    <p:cond delay="0"/>
                                  </p:stCondLst>
                                  <p:childTnLst>
                                    <p:animMotion origin="layout" path="M -1.66667E-6 -3.7037E-7 C -0.02951 -0.02384 -0.14045 -0.11343 -0.17743 -0.14329 " pathEditMode="relative" rAng="0" ptsTypes="aa">
                                      <p:cBhvr>
                                        <p:cTn id="32" dur="2000" fill="hold"/>
                                        <p:tgtEl>
                                          <p:spTgt spid="11"/>
                                        </p:tgtEl>
                                        <p:attrNameLst>
                                          <p:attrName>ppt_x</p:attrName>
                                          <p:attrName>ppt_y</p:attrName>
                                        </p:attrNameLst>
                                      </p:cBhvr>
                                      <p:rCtr x="-8872" y="-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12" y="4169664"/>
            <a:ext cx="3987800" cy="2159000"/>
          </a:xfrm>
          <a:prstGeom prst="rect">
            <a:avLst/>
          </a:prstGeom>
        </p:spPr>
      </p:pic>
      <p:pic>
        <p:nvPicPr>
          <p:cNvPr id="16" name="Picture 15"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1673352"/>
            <a:ext cx="3987800" cy="2159000"/>
          </a:xfrm>
          <a:prstGeom prst="rect">
            <a:avLst/>
          </a:prstGeom>
        </p:spPr>
      </p:pic>
      <p:pic>
        <p:nvPicPr>
          <p:cNvPr id="17" name="Picture 16"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4169664"/>
            <a:ext cx="3987800" cy="2159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5152" y="4169664"/>
            <a:ext cx="3987800" cy="21844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152" y="1673352"/>
            <a:ext cx="3987800" cy="21844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888" y="1682496"/>
            <a:ext cx="3987800" cy="21844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312" y="4169664"/>
            <a:ext cx="3987800" cy="2184400"/>
          </a:xfrm>
          <a:prstGeom prst="rect">
            <a:avLst/>
          </a:prstGeom>
        </p:spPr>
      </p:pic>
      <p:sp>
        <p:nvSpPr>
          <p:cNvPr id="8" name="Title 1"/>
          <p:cNvSpPr>
            <a:spLocks noGrp="1"/>
          </p:cNvSpPr>
          <p:nvPr>
            <p:ph type="title"/>
          </p:nvPr>
        </p:nvSpPr>
        <p:spPr>
          <a:xfrm>
            <a:off x="457200" y="274638"/>
            <a:ext cx="8229600" cy="1143000"/>
          </a:xfrm>
        </p:spPr>
        <p:txBody>
          <a:bodyPr/>
          <a:lstStyle/>
          <a:p>
            <a:r>
              <a:rPr lang="en-US" dirty="0" smtClean="0"/>
              <a:t>Running Speculative Analysis</a:t>
            </a:r>
            <a:endParaRPr lang="en-US" dirty="0"/>
          </a:p>
        </p:txBody>
      </p:sp>
      <p:sp>
        <p:nvSpPr>
          <p:cNvPr id="9" name="Oval 8"/>
          <p:cNvSpPr/>
          <p:nvPr/>
        </p:nvSpPr>
        <p:spPr>
          <a:xfrm>
            <a:off x="3256195" y="3124200"/>
            <a:ext cx="838200" cy="6096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rPr>
              <a:t>1</a:t>
            </a:r>
            <a:endParaRPr lang="en-US" dirty="0">
              <a:solidFill>
                <a:schemeClr val="bg1"/>
              </a:solidFill>
            </a:endParaRPr>
          </a:p>
        </p:txBody>
      </p:sp>
      <p:sp>
        <p:nvSpPr>
          <p:cNvPr id="10" name="Oval 9"/>
          <p:cNvSpPr/>
          <p:nvPr/>
        </p:nvSpPr>
        <p:spPr>
          <a:xfrm>
            <a:off x="7696200" y="3087426"/>
            <a:ext cx="838200" cy="6096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rPr>
              <a:t>1</a:t>
            </a:r>
            <a:endParaRPr lang="en-US" dirty="0">
              <a:solidFill>
                <a:schemeClr val="bg1"/>
              </a:solidFill>
            </a:endParaRPr>
          </a:p>
        </p:txBody>
      </p:sp>
      <p:sp>
        <p:nvSpPr>
          <p:cNvPr id="11" name="Oval 10"/>
          <p:cNvSpPr/>
          <p:nvPr/>
        </p:nvSpPr>
        <p:spPr>
          <a:xfrm>
            <a:off x="3256195" y="4343400"/>
            <a:ext cx="838200" cy="6096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rPr>
              <a:t>1</a:t>
            </a:r>
            <a:endParaRPr lang="en-US" dirty="0">
              <a:solidFill>
                <a:schemeClr val="bg1"/>
              </a:solidFill>
            </a:endParaRPr>
          </a:p>
        </p:txBody>
      </p:sp>
      <p:sp>
        <p:nvSpPr>
          <p:cNvPr id="12" name="Oval 11"/>
          <p:cNvSpPr/>
          <p:nvPr/>
        </p:nvSpPr>
        <p:spPr>
          <a:xfrm>
            <a:off x="7696200" y="4343400"/>
            <a:ext cx="838200" cy="60960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rPr>
              <a:t>0</a:t>
            </a:r>
            <a:endParaRPr lang="en-US" dirty="0">
              <a:solidFill>
                <a:schemeClr val="bg1"/>
              </a:solidFill>
            </a:endParaRPr>
          </a:p>
        </p:txBody>
      </p:sp>
      <p:pic>
        <p:nvPicPr>
          <p:cNvPr id="2" name="Picture 1" descr="proposal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744" y="1426464"/>
            <a:ext cx="2016125" cy="254000"/>
          </a:xfrm>
          <a:prstGeom prst="rect">
            <a:avLst/>
          </a:prstGeom>
        </p:spPr>
      </p:pic>
      <p:pic>
        <p:nvPicPr>
          <p:cNvPr id="3" name="Picture 2" descr="proposal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45152" y="1380744"/>
            <a:ext cx="2349500" cy="285750"/>
          </a:xfrm>
          <a:prstGeom prst="rect">
            <a:avLst/>
          </a:prstGeom>
        </p:spPr>
      </p:pic>
      <p:pic>
        <p:nvPicPr>
          <p:cNvPr id="13" name="Picture 12" descr="proposal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312" y="3922776"/>
            <a:ext cx="3079750" cy="238125"/>
          </a:xfrm>
          <a:prstGeom prst="rect">
            <a:avLst/>
          </a:prstGeom>
        </p:spPr>
      </p:pic>
      <p:pic>
        <p:nvPicPr>
          <p:cNvPr id="14" name="Picture 13" descr="proposal4.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45152" y="3922776"/>
            <a:ext cx="2809875" cy="238125"/>
          </a:xfrm>
          <a:prstGeom prst="rect">
            <a:avLst/>
          </a:prstGeom>
        </p:spPr>
      </p:pic>
      <p:pic>
        <p:nvPicPr>
          <p:cNvPr id="18" name="Picture 17" descr="error_ico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7600" y="3352800"/>
            <a:ext cx="152400" cy="177800"/>
          </a:xfrm>
          <a:prstGeom prst="rect">
            <a:avLst/>
          </a:prstGeom>
        </p:spPr>
      </p:pic>
      <p:pic>
        <p:nvPicPr>
          <p:cNvPr id="19" name="Picture 18" descr="error_ico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53400" y="3335867"/>
            <a:ext cx="152400" cy="177800"/>
          </a:xfrm>
          <a:prstGeom prst="rect">
            <a:avLst/>
          </a:prstGeom>
        </p:spPr>
      </p:pic>
      <p:pic>
        <p:nvPicPr>
          <p:cNvPr id="20" name="Picture 19" descr="error_ico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53400" y="4572000"/>
            <a:ext cx="152400" cy="177800"/>
          </a:xfrm>
          <a:prstGeom prst="rect">
            <a:avLst/>
          </a:prstGeom>
        </p:spPr>
      </p:pic>
      <p:pic>
        <p:nvPicPr>
          <p:cNvPr id="21" name="Picture 20" descr="error_ico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7600" y="4572000"/>
            <a:ext cx="152400" cy="177800"/>
          </a:xfrm>
          <a:prstGeom prst="rect">
            <a:avLst/>
          </a:prstGeom>
        </p:spPr>
      </p:pic>
      <p:sp>
        <p:nvSpPr>
          <p:cNvPr id="22" name="Rectangle 21"/>
          <p:cNvSpPr/>
          <p:nvPr/>
        </p:nvSpPr>
        <p:spPr>
          <a:xfrm>
            <a:off x="1005840" y="3632200"/>
            <a:ext cx="1600200" cy="23469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005840" y="6119368"/>
            <a:ext cx="2651760" cy="23469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837944" y="4654296"/>
            <a:ext cx="621792" cy="23469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254496" y="4672584"/>
            <a:ext cx="649224" cy="23469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454396" y="3597656"/>
            <a:ext cx="1937004" cy="23469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02960963"/>
      </p:ext>
    </p:extLst>
  </p:cSld>
  <p:clrMapOvr>
    <a:masterClrMapping/>
  </p:clrMapOvr>
  <mc:AlternateContent xmlns:mc="http://schemas.openxmlformats.org/markup-compatibility/2006" xmlns:p14="http://schemas.microsoft.com/office/powerpoint/2010/main">
    <mc:Choice Requires="p14">
      <p:transition spd="slow" p14:dur="2000" advTm="45062"/>
    </mc:Choice>
    <mc:Fallback xmlns="">
      <p:transition xmlns:p14="http://schemas.microsoft.com/office/powerpoint/2010/main" spd="slow" advTm="4506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5049" b="11835"/>
          <a:stretch/>
        </p:blipFill>
        <p:spPr>
          <a:xfrm>
            <a:off x="457199" y="1600200"/>
            <a:ext cx="5966170" cy="4232440"/>
          </a:xfrm>
          <a:prstGeom prst="rect">
            <a:avLst/>
          </a:prstGeom>
        </p:spPr>
      </p:pic>
      <p:sp>
        <p:nvSpPr>
          <p:cNvPr id="2" name="Title 1"/>
          <p:cNvSpPr>
            <a:spLocks noGrp="1"/>
          </p:cNvSpPr>
          <p:nvPr>
            <p:ph type="title"/>
          </p:nvPr>
        </p:nvSpPr>
        <p:spPr/>
        <p:txBody>
          <a:bodyPr>
            <a:normAutofit fontScale="90000"/>
          </a:bodyPr>
          <a:lstStyle/>
          <a:p>
            <a:r>
              <a:rPr lang="en-US" dirty="0" smtClean="0"/>
              <a:t>Augmented Dialog with</a:t>
            </a:r>
            <a:br>
              <a:rPr lang="en-US" dirty="0" smtClean="0"/>
            </a:br>
            <a:r>
              <a:rPr lang="en-US" dirty="0" smtClean="0"/>
              <a:t>Speculative Compilation Error Counts</a:t>
            </a:r>
            <a:endParaRPr lang="en-US" dirty="0"/>
          </a:p>
        </p:txBody>
      </p:sp>
      <p:pic>
        <p:nvPicPr>
          <p:cNvPr id="4" name="Picture 3" descr="qfs_gbp_proposal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365771"/>
            <a:ext cx="4365969" cy="3466869"/>
          </a:xfrm>
          <a:prstGeom prst="rect">
            <a:avLst/>
          </a:prstGeom>
        </p:spPr>
      </p:pic>
      <p:sp>
        <p:nvSpPr>
          <p:cNvPr id="3" name="Rectangle 2"/>
          <p:cNvSpPr/>
          <p:nvPr/>
        </p:nvSpPr>
        <p:spPr>
          <a:xfrm>
            <a:off x="2304288" y="2362200"/>
            <a:ext cx="365760" cy="3256095"/>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539222"/>
      </p:ext>
    </p:extLst>
  </p:cSld>
  <p:clrMapOvr>
    <a:masterClrMapping/>
  </p:clrMapOvr>
  <mc:AlternateContent xmlns:mc="http://schemas.openxmlformats.org/markup-compatibility/2006" xmlns:p14="http://schemas.microsoft.com/office/powerpoint/2010/main">
    <mc:Choice Requires="p14">
      <p:transition spd="slow" p14:dur="2000" advTm="24473"/>
    </mc:Choice>
    <mc:Fallback xmlns="">
      <p:transition xmlns:p14="http://schemas.microsoft.com/office/powerpoint/2010/main" spd="slow" advTm="2447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12" y="1636776"/>
            <a:ext cx="5791200" cy="4533900"/>
          </a:xfrm>
          <a:prstGeom prst="rect">
            <a:avLst/>
          </a:prstGeom>
        </p:spPr>
      </p:pic>
      <p:sp>
        <p:nvSpPr>
          <p:cNvPr id="2" name="Title 1"/>
          <p:cNvSpPr>
            <a:spLocks noGrp="1"/>
          </p:cNvSpPr>
          <p:nvPr>
            <p:ph type="title"/>
          </p:nvPr>
        </p:nvSpPr>
        <p:spPr/>
        <p:txBody>
          <a:bodyPr/>
          <a:lstStyle/>
          <a:p>
            <a:r>
              <a:rPr lang="en-US" dirty="0" smtClean="0"/>
              <a:t>Making Quick Fix Global</a:t>
            </a:r>
            <a:endParaRPr lang="en-US" dirty="0"/>
          </a:p>
        </p:txBody>
      </p:sp>
      <p:sp>
        <p:nvSpPr>
          <p:cNvPr id="5" name="Oval 4"/>
          <p:cNvSpPr/>
          <p:nvPr/>
        </p:nvSpPr>
        <p:spPr>
          <a:xfrm>
            <a:off x="8363309" y="1749552"/>
            <a:ext cx="609600" cy="60960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0</a:t>
            </a:r>
            <a:endParaRPr lang="en-US" dirty="0">
              <a:solidFill>
                <a:schemeClr val="bg1"/>
              </a:solidFill>
            </a:endParaRPr>
          </a:p>
        </p:txBody>
      </p:sp>
      <p:pic>
        <p:nvPicPr>
          <p:cNvPr id="4" name="Picture 3" descr="qfs_p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4712" y="1635252"/>
            <a:ext cx="4241800" cy="17399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2663" y="1444752"/>
            <a:ext cx="4908550" cy="215900"/>
          </a:xfrm>
          <a:prstGeom prst="rect">
            <a:avLst/>
          </a:prstGeom>
        </p:spPr>
      </p:pic>
    </p:spTree>
    <p:custDataLst>
      <p:tags r:id="rId1"/>
    </p:custDataLst>
    <p:extLst>
      <p:ext uri="{BB962C8B-B14F-4D97-AF65-F5344CB8AC3E}">
        <p14:creationId xmlns:p14="http://schemas.microsoft.com/office/powerpoint/2010/main" val="3045244115"/>
      </p:ext>
    </p:extLst>
  </p:cSld>
  <p:clrMapOvr>
    <a:masterClrMapping/>
  </p:clrMapOvr>
  <mc:AlternateContent xmlns:mc="http://schemas.openxmlformats.org/markup-compatibility/2006" xmlns:p14="http://schemas.microsoft.com/office/powerpoint/2010/main">
    <mc:Choice Requires="p14">
      <p:transition spd="slow" p14:dur="2000" advTm="41398"/>
    </mc:Choice>
    <mc:Fallback xmlns="">
      <p:transition xmlns:p14="http://schemas.microsoft.com/office/powerpoint/2010/main" spd="slow" advTm="4139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16667E-6 2.96296E-6 C -0.06666 0.0412 -0.31614 0.19583 -0.39947 0.24722 " pathEditMode="relative" rAng="0" ptsTypes="aa">
                                      <p:cBhvr>
                                        <p:cTn id="14" dur="1500" fill="hold"/>
                                        <p:tgtEl>
                                          <p:spTgt spid="7"/>
                                        </p:tgtEl>
                                        <p:attrNameLst>
                                          <p:attrName>ppt_x</p:attrName>
                                          <p:attrName>ppt_y</p:attrName>
                                        </p:attrNameLst>
                                      </p:cBhvr>
                                      <p:rCtr x="-19983" y="1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12" y="1610213"/>
            <a:ext cx="5791200" cy="4749800"/>
          </a:xfrm>
          <a:prstGeom prst="rect">
            <a:avLst/>
          </a:prstGeom>
        </p:spPr>
      </p:pic>
      <p:sp>
        <p:nvSpPr>
          <p:cNvPr id="2" name="Title 1"/>
          <p:cNvSpPr>
            <a:spLocks noGrp="1"/>
          </p:cNvSpPr>
          <p:nvPr>
            <p:ph type="title"/>
          </p:nvPr>
        </p:nvSpPr>
        <p:spPr/>
        <p:txBody>
          <a:bodyPr/>
          <a:lstStyle/>
          <a:p>
            <a:r>
              <a:rPr lang="en-US" dirty="0" smtClean="0"/>
              <a:t>Global Best Proposal</a:t>
            </a:r>
            <a:endParaRPr lang="en-US" dirty="0"/>
          </a:p>
        </p:txBody>
      </p:sp>
      <p:pic>
        <p:nvPicPr>
          <p:cNvPr id="4" name="Picture 3" descr="gb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112" y="3328416"/>
            <a:ext cx="4572000" cy="203200"/>
          </a:xfrm>
          <a:prstGeom prst="rect">
            <a:avLst/>
          </a:prstGeom>
        </p:spPr>
      </p:pic>
    </p:spTree>
    <p:custDataLst>
      <p:tags r:id="rId1"/>
    </p:custDataLst>
    <p:extLst>
      <p:ext uri="{BB962C8B-B14F-4D97-AF65-F5344CB8AC3E}">
        <p14:creationId xmlns:p14="http://schemas.microsoft.com/office/powerpoint/2010/main" val="1430990857"/>
      </p:ext>
    </p:extLst>
  </p:cSld>
  <p:clrMapOvr>
    <a:masterClrMapping/>
  </p:clrMapOvr>
  <mc:AlternateContent xmlns:mc="http://schemas.openxmlformats.org/markup-compatibility/2006" xmlns:p14="http://schemas.microsoft.com/office/powerpoint/2010/main">
    <mc:Choice Requires="p14">
      <p:transition spd="slow" p14:dur="2000" advTm="25802"/>
    </mc:Choice>
    <mc:Fallback xmlns="">
      <p:transition xmlns:p14="http://schemas.microsoft.com/office/powerpoint/2010/main" spd="slow" advTm="2580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67362E-19 -1.11111E-6 L 0.11667 0.07778 " pathEditMode="relative" ptsTypes="AA">
                                      <p:cBhvr>
                                        <p:cTn id="6" dur="1000" fill="hold"/>
                                        <p:tgtEl>
                                          <p:spTgt spid="4"/>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1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r>
              <a:rPr lang="en-US" dirty="0"/>
              <a:t>Controlled experiment of Quick Fix Scout</a:t>
            </a:r>
          </a:p>
          <a:p>
            <a:pPr lvl="1"/>
            <a:r>
              <a:rPr lang="en-US" dirty="0"/>
              <a:t>20 grad </a:t>
            </a:r>
            <a:r>
              <a:rPr lang="en-US" dirty="0" smtClean="0"/>
              <a:t>students</a:t>
            </a:r>
          </a:p>
          <a:p>
            <a:r>
              <a:rPr lang="en-US" dirty="0" smtClean="0"/>
              <a:t>Case study with 13 participants on how developers use Quick Fix</a:t>
            </a:r>
          </a:p>
          <a:p>
            <a:pPr lvl="1"/>
            <a:r>
              <a:rPr lang="en-US" dirty="0" smtClean="0"/>
              <a:t>Details presented in the paper</a:t>
            </a:r>
            <a:endParaRPr lang="en-US" dirty="0"/>
          </a:p>
        </p:txBody>
      </p:sp>
    </p:spTree>
    <p:custDataLst>
      <p:tags r:id="rId1"/>
    </p:custDataLst>
    <p:extLst>
      <p:ext uri="{BB962C8B-B14F-4D97-AF65-F5344CB8AC3E}">
        <p14:creationId xmlns:p14="http://schemas.microsoft.com/office/powerpoint/2010/main" val="210547074"/>
      </p:ext>
    </p:extLst>
  </p:cSld>
  <p:clrMapOvr>
    <a:masterClrMapping/>
  </p:clrMapOvr>
  <mc:AlternateContent xmlns:mc="http://schemas.openxmlformats.org/markup-compatibility/2006" xmlns:p14="http://schemas.microsoft.com/office/powerpoint/2010/main">
    <mc:Choice Requires="p14">
      <p:transition spd="slow" p14:dur="2000" advTm="14921"/>
    </mc:Choice>
    <mc:Fallback xmlns="">
      <p:transition xmlns:p14="http://schemas.microsoft.com/office/powerpoint/2010/main" spd="slow" advTm="14921"/>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Experiment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FFFF"/>
                </a:solidFill>
              </a:rPr>
              <a:t>RQ1: Does </a:t>
            </a:r>
            <a:r>
              <a:rPr lang="en-US" dirty="0">
                <a:solidFill>
                  <a:srgbClr val="FFFFFF"/>
                </a:solidFill>
              </a:rPr>
              <a:t>QFS </a:t>
            </a:r>
            <a:r>
              <a:rPr lang="en-US" dirty="0" smtClean="0">
                <a:solidFill>
                  <a:schemeClr val="accent6"/>
                </a:solidFill>
              </a:rPr>
              <a:t>speed up </a:t>
            </a:r>
            <a:r>
              <a:rPr lang="en-US" dirty="0" smtClean="0"/>
              <a:t>fixing compilation </a:t>
            </a:r>
            <a:r>
              <a:rPr lang="en-US" dirty="0">
                <a:solidFill>
                  <a:schemeClr val="tx1"/>
                </a:solidFill>
              </a:rPr>
              <a:t>RQ1: RQ1: </a:t>
            </a:r>
            <a:r>
              <a:rPr lang="en-US" dirty="0" smtClean="0"/>
              <a:t>errors?</a:t>
            </a:r>
          </a:p>
          <a:p>
            <a:pPr marL="0" indent="0">
              <a:buNone/>
            </a:pPr>
            <a:r>
              <a:rPr lang="en-US" dirty="0" smtClean="0">
                <a:solidFill>
                  <a:srgbClr val="FFFFFF"/>
                </a:solidFill>
              </a:rPr>
              <a:t>RQ2: Does QFS </a:t>
            </a:r>
            <a:r>
              <a:rPr lang="en-US" dirty="0" smtClean="0">
                <a:solidFill>
                  <a:schemeClr val="accent6"/>
                </a:solidFill>
              </a:rPr>
              <a:t>change developer behavior?</a:t>
            </a:r>
          </a:p>
          <a:p>
            <a:pPr marL="0" lvl="1" indent="0">
              <a:buNone/>
            </a:pPr>
            <a:endParaRPr lang="en-US" sz="3200" dirty="0" smtClean="0"/>
          </a:p>
          <a:p>
            <a:pPr marL="342900" lvl="1" indent="-342900">
              <a:buFont typeface="Arial" pitchFamily="34" charset="0"/>
              <a:buChar char="•"/>
            </a:pPr>
            <a:r>
              <a:rPr lang="en-US" sz="3200" dirty="0" smtClean="0"/>
              <a:t>24 project snapshots with compilation errors</a:t>
            </a:r>
            <a:endParaRPr lang="en-US" dirty="0" smtClean="0"/>
          </a:p>
          <a:p>
            <a:pPr lvl="1"/>
            <a:r>
              <a:rPr lang="en-US" sz="2300" dirty="0" smtClean="0"/>
              <a:t>Chosen randomly from the case study participants’ development history</a:t>
            </a:r>
          </a:p>
          <a:p>
            <a:pPr lvl="1"/>
            <a:r>
              <a:rPr lang="en-US" sz="2300" dirty="0" smtClean="0"/>
              <a:t>Mutation compilation errors were added to half of the tasks</a:t>
            </a:r>
          </a:p>
          <a:p>
            <a:pPr lvl="1"/>
            <a:r>
              <a:rPr lang="en-US" sz="2300" dirty="0" smtClean="0"/>
              <a:t>Within-participant mixed design, 2 factors: tool &amp; ordering</a:t>
            </a:r>
          </a:p>
        </p:txBody>
      </p:sp>
    </p:spTree>
    <p:extLst>
      <p:ext uri="{BB962C8B-B14F-4D97-AF65-F5344CB8AC3E}">
        <p14:creationId xmlns:p14="http://schemas.microsoft.com/office/powerpoint/2010/main" val="2535415601"/>
      </p:ext>
    </p:extLst>
  </p:cSld>
  <p:clrMapOvr>
    <a:masterClrMapping/>
  </p:clrMapOvr>
  <mc:AlternateContent xmlns:mc="http://schemas.openxmlformats.org/markup-compatibility/2006" xmlns:p14="http://schemas.microsoft.com/office/powerpoint/2010/main">
    <mc:Choice Requires="p14">
      <p:transition spd="slow" p14:dur="2000" advTm="50605"/>
    </mc:Choice>
    <mc:Fallback xmlns="">
      <p:transition xmlns:p14="http://schemas.microsoft.com/office/powerpoint/2010/main" spd="slow" advTm="50605"/>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Experiment Results</a:t>
            </a:r>
          </a:p>
        </p:txBody>
      </p:sp>
      <p:sp>
        <p:nvSpPr>
          <p:cNvPr id="3" name="Content Placeholder 2"/>
          <p:cNvSpPr>
            <a:spLocks noGrp="1"/>
          </p:cNvSpPr>
          <p:nvPr>
            <p:ph idx="1"/>
          </p:nvPr>
        </p:nvSpPr>
        <p:spPr>
          <a:xfrm>
            <a:off x="457200" y="1600200"/>
            <a:ext cx="8229600" cy="4572000"/>
          </a:xfrm>
        </p:spPr>
        <p:txBody>
          <a:bodyPr>
            <a:normAutofit fontScale="62500" lnSpcReduction="20000"/>
          </a:bodyPr>
          <a:lstStyle/>
          <a:p>
            <a:pPr marL="0" indent="0" fontAlgn="t">
              <a:buNone/>
            </a:pPr>
            <a:r>
              <a:rPr lang="en-US" sz="3500" b="1" dirty="0" smtClean="0"/>
              <a:t>Proposal Selection</a:t>
            </a:r>
            <a:endParaRPr lang="en-US" sz="3500" b="1" dirty="0"/>
          </a:p>
          <a:p>
            <a:pPr fontAlgn="t"/>
            <a:r>
              <a:rPr lang="en-US" sz="3500" dirty="0"/>
              <a:t>Best Proposal selected </a:t>
            </a:r>
            <a:r>
              <a:rPr lang="en-US" sz="3500" dirty="0">
                <a:solidFill>
                  <a:srgbClr val="F79646"/>
                </a:solidFill>
              </a:rPr>
              <a:t>87%</a:t>
            </a:r>
            <a:r>
              <a:rPr lang="en-US" sz="3500" dirty="0"/>
              <a:t> with QFS, </a:t>
            </a:r>
            <a:r>
              <a:rPr lang="en-US" sz="3500" dirty="0">
                <a:solidFill>
                  <a:srgbClr val="F79646"/>
                </a:solidFill>
              </a:rPr>
              <a:t>73%</a:t>
            </a:r>
            <a:r>
              <a:rPr lang="en-US" sz="3500" dirty="0"/>
              <a:t> without </a:t>
            </a:r>
            <a:r>
              <a:rPr lang="en-US" sz="3500" dirty="0" smtClean="0"/>
              <a:t>it</a:t>
            </a:r>
          </a:p>
          <a:p>
            <a:pPr fontAlgn="t"/>
            <a:r>
              <a:rPr lang="en-US" sz="3500" dirty="0"/>
              <a:t>Global Best Proposal selected </a:t>
            </a:r>
            <a:r>
              <a:rPr lang="en-US" sz="3500" dirty="0">
                <a:solidFill>
                  <a:srgbClr val="F79646"/>
                </a:solidFill>
              </a:rPr>
              <a:t>75%</a:t>
            </a:r>
            <a:r>
              <a:rPr lang="en-US" sz="3500" dirty="0"/>
              <a:t> when </a:t>
            </a:r>
            <a:r>
              <a:rPr lang="en-US" sz="3500" dirty="0" smtClean="0"/>
              <a:t>offered</a:t>
            </a:r>
          </a:p>
          <a:p>
            <a:pPr marL="0" indent="0" fontAlgn="t">
              <a:buNone/>
            </a:pPr>
            <a:endParaRPr lang="en-US" sz="3500" dirty="0" smtClean="0"/>
          </a:p>
          <a:p>
            <a:pPr marL="0" indent="0" fontAlgn="t">
              <a:buNone/>
            </a:pPr>
            <a:r>
              <a:rPr lang="en-US" sz="3500" b="1" dirty="0" smtClean="0"/>
              <a:t>Bug Removal Time</a:t>
            </a:r>
          </a:p>
          <a:p>
            <a:pPr fontAlgn="t"/>
            <a:r>
              <a:rPr lang="en-US" sz="3500" dirty="0"/>
              <a:t>Better by </a:t>
            </a:r>
            <a:r>
              <a:rPr lang="en-US" sz="3500" dirty="0">
                <a:solidFill>
                  <a:schemeClr val="accent6"/>
                </a:solidFill>
              </a:rPr>
              <a:t>12%</a:t>
            </a:r>
            <a:r>
              <a:rPr lang="en-US" sz="3500" dirty="0"/>
              <a:t> (3 minutes</a:t>
            </a:r>
            <a:r>
              <a:rPr lang="en-US" sz="3500" dirty="0" smtClean="0"/>
              <a:t>)</a:t>
            </a:r>
          </a:p>
          <a:p>
            <a:pPr marL="0" indent="0" fontAlgn="t">
              <a:buNone/>
            </a:pPr>
            <a:endParaRPr lang="en-US" sz="3500" dirty="0" smtClean="0"/>
          </a:p>
          <a:p>
            <a:pPr marL="0" indent="0" fontAlgn="t">
              <a:buNone/>
            </a:pPr>
            <a:r>
              <a:rPr lang="en-US" sz="3500" b="1" dirty="0"/>
              <a:t>Quick Fix Dialog </a:t>
            </a:r>
            <a:r>
              <a:rPr lang="en-US" sz="3500" b="1" dirty="0" smtClean="0"/>
              <a:t>Invocations</a:t>
            </a:r>
          </a:p>
          <a:p>
            <a:pPr fontAlgn="t"/>
            <a:r>
              <a:rPr lang="en-US" sz="3500" dirty="0"/>
              <a:t>Users spent </a:t>
            </a:r>
            <a:r>
              <a:rPr lang="en-US" sz="3500" dirty="0">
                <a:solidFill>
                  <a:srgbClr val="F79646"/>
                </a:solidFill>
              </a:rPr>
              <a:t>0.8 seconds </a:t>
            </a:r>
            <a:r>
              <a:rPr lang="en-US" sz="3500" dirty="0"/>
              <a:t>(22%) more examining QFS dialogs </a:t>
            </a:r>
            <a:endParaRPr lang="en-US" sz="3500" dirty="0" smtClean="0"/>
          </a:p>
          <a:p>
            <a:pPr marL="0" indent="0" fontAlgn="t">
              <a:buNone/>
            </a:pPr>
            <a:endParaRPr lang="en-US" sz="4000" dirty="0"/>
          </a:p>
          <a:p>
            <a:pPr marL="0" indent="0" fontAlgn="t">
              <a:buNone/>
            </a:pPr>
            <a:r>
              <a:rPr lang="en-US" sz="4500" dirty="0">
                <a:solidFill>
                  <a:schemeClr val="accent1"/>
                </a:solidFill>
              </a:rPr>
              <a:t>➦ Without QFS users needed more manual </a:t>
            </a:r>
            <a:r>
              <a:rPr lang="en-US" sz="4500" dirty="0" smtClean="0">
                <a:solidFill>
                  <a:schemeClr val="accent1"/>
                </a:solidFill>
              </a:rPr>
              <a:t>exploration</a:t>
            </a:r>
          </a:p>
          <a:p>
            <a:pPr marL="0" indent="0" fontAlgn="t">
              <a:buNone/>
            </a:pPr>
            <a:r>
              <a:rPr lang="en-US" sz="4500" dirty="0">
                <a:solidFill>
                  <a:schemeClr val="accent1"/>
                </a:solidFill>
              </a:rPr>
              <a:t>➦ QFS provides users more relevant information</a:t>
            </a:r>
          </a:p>
        </p:txBody>
      </p:sp>
    </p:spTree>
    <p:custDataLst>
      <p:tags r:id="rId1"/>
    </p:custDataLst>
    <p:extLst>
      <p:ext uri="{BB962C8B-B14F-4D97-AF65-F5344CB8AC3E}">
        <p14:creationId xmlns:p14="http://schemas.microsoft.com/office/powerpoint/2010/main" val="335502705"/>
      </p:ext>
    </p:extLst>
  </p:cSld>
  <p:clrMapOvr>
    <a:masterClrMapping/>
  </p:clrMapOvr>
  <mc:AlternateContent xmlns:mc="http://schemas.openxmlformats.org/markup-compatibility/2006" xmlns:p14="http://schemas.microsoft.com/office/powerpoint/2010/main">
    <mc:Choice Requires="p14">
      <p:transition spd="slow" p14:dur="2000" advTm="111526"/>
    </mc:Choice>
    <mc:Fallback xmlns="">
      <p:transition xmlns:p14="http://schemas.microsoft.com/office/powerpoint/2010/main" spd="slow" advTm="11152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Participant Quotations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a:t>I could tell </a:t>
            </a:r>
            <a:r>
              <a:rPr lang="en-US" dirty="0" smtClean="0"/>
              <a:t>[Quick Fix Scout] wasn’t </a:t>
            </a:r>
            <a:r>
              <a:rPr lang="en-US" dirty="0"/>
              <a:t>just saving me time, but increasing my understanding of the </a:t>
            </a:r>
            <a:r>
              <a:rPr lang="en-US" dirty="0" smtClean="0"/>
              <a:t>program.”</a:t>
            </a:r>
            <a:r>
              <a:rPr lang="en-US" dirty="0"/>
              <a:t/>
            </a:r>
            <a:br>
              <a:rPr lang="en-US" dirty="0"/>
            </a:br>
            <a:endParaRPr lang="en-US" sz="2400" dirty="0" smtClean="0"/>
          </a:p>
          <a:p>
            <a:pPr marL="0" indent="0">
              <a:buNone/>
            </a:pPr>
            <a:r>
              <a:rPr lang="en-US" dirty="0" smtClean="0"/>
              <a:t>“</a:t>
            </a:r>
            <a:r>
              <a:rPr lang="en-US" dirty="0"/>
              <a:t>Where can I use </a:t>
            </a:r>
            <a:r>
              <a:rPr lang="en-US" dirty="0" smtClean="0"/>
              <a:t>[Quick Fix Scout] in </a:t>
            </a:r>
            <a:r>
              <a:rPr lang="en-US" dirty="0"/>
              <a:t>my own Eclipse</a:t>
            </a:r>
            <a:r>
              <a:rPr lang="en-US" dirty="0" smtClean="0"/>
              <a:t>?…Debugging </a:t>
            </a:r>
            <a:r>
              <a:rPr lang="en-US" dirty="0"/>
              <a:t>with </a:t>
            </a:r>
            <a:r>
              <a:rPr lang="en-US" dirty="0" smtClean="0"/>
              <a:t>[Quick Fix Scout] felt </a:t>
            </a:r>
            <a:r>
              <a:rPr lang="en-US" dirty="0"/>
              <a:t>much faster and less stressful.</a:t>
            </a:r>
            <a:r>
              <a:rPr lang="en-US" dirty="0" smtClean="0"/>
              <a:t>”</a:t>
            </a:r>
          </a:p>
        </p:txBody>
      </p:sp>
    </p:spTree>
    <p:extLst>
      <p:ext uri="{BB962C8B-B14F-4D97-AF65-F5344CB8AC3E}">
        <p14:creationId xmlns:p14="http://schemas.microsoft.com/office/powerpoint/2010/main" val="978311248"/>
      </p:ext>
    </p:extLst>
  </p:cSld>
  <p:clrMapOvr>
    <a:masterClrMapping/>
  </p:clrMapOvr>
  <mc:AlternateContent xmlns:mc="http://schemas.openxmlformats.org/markup-compatibility/2006" xmlns:p14="http://schemas.microsoft.com/office/powerpoint/2010/main">
    <mc:Choice Requires="p14">
      <p:transition spd="slow" p14:dur="2000" advTm="21807"/>
    </mc:Choice>
    <mc:Fallback xmlns="">
      <p:transition xmlns:p14="http://schemas.microsoft.com/office/powerpoint/2010/main" spd="slow" advTm="21807"/>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dirty="0" smtClean="0"/>
              <a:t>Improving existing recommendations</a:t>
            </a:r>
          </a:p>
          <a:p>
            <a:pPr lvl="1"/>
            <a:r>
              <a:rPr lang="en-US" dirty="0" smtClean="0"/>
              <a:t>Historical information &amp;</a:t>
            </a:r>
            <a:r>
              <a:rPr lang="en-US" dirty="0"/>
              <a:t> </a:t>
            </a:r>
            <a:r>
              <a:rPr lang="en-US" dirty="0" smtClean="0"/>
              <a:t>heuristics </a:t>
            </a:r>
            <a:br>
              <a:rPr lang="en-US" dirty="0" smtClean="0"/>
            </a:br>
            <a:r>
              <a:rPr lang="en-US" sz="1800" dirty="0" smtClean="0"/>
              <a:t>[</a:t>
            </a:r>
            <a:r>
              <a:rPr lang="en-US" sz="1800" dirty="0" err="1" smtClean="0"/>
              <a:t>Robbes</a:t>
            </a:r>
            <a:r>
              <a:rPr lang="en-US" sz="1800" dirty="0" smtClean="0"/>
              <a:t> et al. 2008] [Bruch et al. 2009] </a:t>
            </a:r>
            <a:endParaRPr lang="en-US" sz="1800" dirty="0"/>
          </a:p>
          <a:p>
            <a:pPr marL="457200" lvl="1" indent="0">
              <a:buNone/>
            </a:pPr>
            <a:r>
              <a:rPr lang="en-US" sz="2600" dirty="0" smtClean="0">
                <a:solidFill>
                  <a:srgbClr val="4BACC6"/>
                </a:solidFill>
              </a:rPr>
              <a:t>QFS computes consequences precisely</a:t>
            </a:r>
          </a:p>
          <a:p>
            <a:r>
              <a:rPr lang="en-US" dirty="0" smtClean="0"/>
              <a:t>Defining </a:t>
            </a:r>
            <a:r>
              <a:rPr lang="en-US" dirty="0"/>
              <a:t>new </a:t>
            </a:r>
            <a:r>
              <a:rPr lang="en-US" dirty="0" smtClean="0"/>
              <a:t>recommendations</a:t>
            </a:r>
            <a:br>
              <a:rPr lang="en-US" dirty="0" smtClean="0"/>
            </a:br>
            <a:r>
              <a:rPr lang="en-US" sz="1800" dirty="0" smtClean="0"/>
              <a:t>[</a:t>
            </a:r>
            <a:r>
              <a:rPr lang="en-US" sz="1800" dirty="0"/>
              <a:t>Castro-Herrera </a:t>
            </a:r>
            <a:r>
              <a:rPr lang="en-US" sz="1800" dirty="0" smtClean="0"/>
              <a:t>et al. 2009</a:t>
            </a:r>
            <a:r>
              <a:rPr lang="en-US" sz="1800" dirty="0"/>
              <a:t>] [Xiang </a:t>
            </a:r>
            <a:r>
              <a:rPr lang="en-US" sz="1800" dirty="0" smtClean="0"/>
              <a:t>et al. 2008]</a:t>
            </a:r>
          </a:p>
          <a:p>
            <a:pPr lvl="1"/>
            <a:r>
              <a:rPr lang="en-US" dirty="0"/>
              <a:t>Using extra type information to chain API calls</a:t>
            </a:r>
            <a:br>
              <a:rPr lang="en-US" dirty="0"/>
            </a:br>
            <a:r>
              <a:rPr lang="en-US" sz="1800" dirty="0"/>
              <a:t>[Perelman et al. 2012</a:t>
            </a:r>
            <a:r>
              <a:rPr lang="en-US" sz="1800" dirty="0" smtClean="0"/>
              <a:t>]</a:t>
            </a:r>
          </a:p>
          <a:p>
            <a:pPr marL="400050" lvl="1" indent="0">
              <a:buNone/>
            </a:pPr>
            <a:r>
              <a:rPr lang="en-US" sz="2600" dirty="0" smtClean="0">
                <a:solidFill>
                  <a:srgbClr val="4BACC6"/>
                </a:solidFill>
              </a:rPr>
              <a:t>QFS </a:t>
            </a:r>
            <a:r>
              <a:rPr lang="en-US" sz="2600" dirty="0">
                <a:solidFill>
                  <a:srgbClr val="4BACC6"/>
                </a:solidFill>
              </a:rPr>
              <a:t>analyzes existing </a:t>
            </a:r>
            <a:r>
              <a:rPr lang="en-US" sz="2600" dirty="0" smtClean="0">
                <a:solidFill>
                  <a:srgbClr val="4BACC6"/>
                </a:solidFill>
              </a:rPr>
              <a:t>recommendations</a:t>
            </a:r>
            <a:r>
              <a:rPr lang="en-US" sz="2600" dirty="0"/>
              <a:t/>
            </a:r>
            <a:br>
              <a:rPr lang="en-US" sz="2600" dirty="0"/>
            </a:br>
            <a:r>
              <a:rPr lang="en-US" sz="2600" dirty="0" smtClean="0">
                <a:solidFill>
                  <a:srgbClr val="4BACC6"/>
                </a:solidFill>
              </a:rPr>
              <a:t>QFS can exploit these </a:t>
            </a:r>
            <a:r>
              <a:rPr lang="en-US" sz="2600" dirty="0">
                <a:solidFill>
                  <a:srgbClr val="4BACC6"/>
                </a:solidFill>
              </a:rPr>
              <a:t>new </a:t>
            </a:r>
            <a:r>
              <a:rPr lang="en-US" sz="2600" dirty="0" smtClean="0">
                <a:solidFill>
                  <a:srgbClr val="4BACC6"/>
                </a:solidFill>
              </a:rPr>
              <a:t>recommendations</a:t>
            </a:r>
            <a:endParaRPr lang="en-US" sz="2600" dirty="0">
              <a:solidFill>
                <a:srgbClr val="4BACC6"/>
              </a:solidFill>
            </a:endParaRPr>
          </a:p>
        </p:txBody>
      </p:sp>
    </p:spTree>
    <p:custDataLst>
      <p:tags r:id="rId1"/>
    </p:custDataLst>
    <p:extLst>
      <p:ext uri="{BB962C8B-B14F-4D97-AF65-F5344CB8AC3E}">
        <p14:creationId xmlns:p14="http://schemas.microsoft.com/office/powerpoint/2010/main" val="4278648947"/>
      </p:ext>
    </p:extLst>
  </p:cSld>
  <p:clrMapOvr>
    <a:masterClrMapping/>
  </p:clrMapOvr>
  <mc:AlternateContent xmlns:mc="http://schemas.openxmlformats.org/markup-compatibility/2006" xmlns:p14="http://schemas.microsoft.com/office/powerpoint/2010/main">
    <mc:Choice Requires="p14">
      <p:transition spd="slow" p14:dur="2000" advTm="72669"/>
    </mc:Choice>
    <mc:Fallback xmlns="">
      <p:transition xmlns:p14="http://schemas.microsoft.com/office/powerpoint/2010/main" spd="slow" advTm="72669"/>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 Recommendations</a:t>
            </a:r>
            <a:endParaRPr lang="en-US" dirty="0"/>
          </a:p>
        </p:txBody>
      </p:sp>
      <p:sp>
        <p:nvSpPr>
          <p:cNvPr id="3" name="Content Placeholder 2"/>
          <p:cNvSpPr>
            <a:spLocks noGrp="1"/>
          </p:cNvSpPr>
          <p:nvPr>
            <p:ph idx="1"/>
          </p:nvPr>
        </p:nvSpPr>
        <p:spPr>
          <a:xfrm>
            <a:off x="457200" y="4876800"/>
            <a:ext cx="8229600" cy="1782763"/>
          </a:xfrm>
        </p:spPr>
        <p:txBody>
          <a:bodyPr>
            <a:normAutofit/>
          </a:bodyPr>
          <a:lstStyle/>
          <a:p>
            <a:r>
              <a:rPr lang="en-US" dirty="0"/>
              <a:t>a</a:t>
            </a:r>
            <a:r>
              <a:rPr lang="en-US" dirty="0" smtClean="0"/>
              <a:t>im to increase developer speed &amp; confidence</a:t>
            </a:r>
          </a:p>
          <a:p>
            <a:r>
              <a:rPr lang="en-US" dirty="0"/>
              <a:t>a</a:t>
            </a:r>
            <a:r>
              <a:rPr lang="en-US" dirty="0" smtClean="0"/>
              <a:t>re widely used by developers </a:t>
            </a:r>
            <a:br>
              <a:rPr lang="en-US" dirty="0" smtClean="0"/>
            </a:br>
            <a:r>
              <a:rPr lang="en-US" sz="1800" dirty="0" smtClean="0"/>
              <a:t>[Murphy et al. 2006]</a:t>
            </a:r>
          </a:p>
        </p:txBody>
      </p:sp>
      <p:pic>
        <p:nvPicPr>
          <p:cNvPr id="5" name="Picture 4" descr="auto-comple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0446"/>
            <a:ext cx="4229100" cy="1905000"/>
          </a:xfrm>
          <a:prstGeom prst="rect">
            <a:avLst/>
          </a:prstGeom>
        </p:spPr>
      </p:pic>
      <p:pic>
        <p:nvPicPr>
          <p:cNvPr id="6" name="Picture 5" descr="quick-fi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352800"/>
            <a:ext cx="3848100" cy="1460500"/>
          </a:xfrm>
          <a:prstGeom prst="rect">
            <a:avLst/>
          </a:prstGeom>
        </p:spPr>
      </p:pic>
    </p:spTree>
    <p:custDataLst>
      <p:tags r:id="rId1"/>
    </p:custDataLst>
    <p:extLst>
      <p:ext uri="{BB962C8B-B14F-4D97-AF65-F5344CB8AC3E}">
        <p14:creationId xmlns:p14="http://schemas.microsoft.com/office/powerpoint/2010/main" val="2630306776"/>
      </p:ext>
    </p:extLst>
  </p:cSld>
  <p:clrMapOvr>
    <a:masterClrMapping/>
  </p:clrMapOvr>
  <mc:AlternateContent xmlns:mc="http://schemas.openxmlformats.org/markup-compatibility/2006" xmlns:p14="http://schemas.microsoft.com/office/powerpoint/2010/main">
    <mc:Choice Requires="p14">
      <p:transition spd="slow" p14:dur="2000" advTm="26982"/>
    </mc:Choice>
    <mc:Fallback xmlns="">
      <p:transition xmlns:p14="http://schemas.microsoft.com/office/powerpoint/2010/main" spd="slow" advTm="26982"/>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439552" y="2996548"/>
            <a:ext cx="8323448" cy="3328052"/>
          </a:xfrm>
        </p:spPr>
        <p:txBody>
          <a:bodyPr>
            <a:normAutofit/>
          </a:bodyPr>
          <a:lstStyle/>
          <a:p>
            <a:r>
              <a:rPr lang="en-US" dirty="0" smtClean="0"/>
              <a:t>Speculation for IDE recommendations</a:t>
            </a:r>
          </a:p>
          <a:p>
            <a:r>
              <a:rPr lang="en-US" dirty="0" smtClean="0"/>
              <a:t>Implementation: Quick Fix Scout</a:t>
            </a:r>
            <a:br>
              <a:rPr lang="en-US" dirty="0" smtClean="0"/>
            </a:br>
            <a:r>
              <a:rPr lang="en-US" u="sng" dirty="0" smtClean="0">
                <a:solidFill>
                  <a:srgbClr val="4F81BD"/>
                </a:solidFill>
              </a:rPr>
              <a:t>http</a:t>
            </a:r>
            <a:r>
              <a:rPr lang="en-US" u="sng" dirty="0">
                <a:solidFill>
                  <a:srgbClr val="4F81BD"/>
                </a:solidFill>
              </a:rPr>
              <a:t>://quick-fix-</a:t>
            </a:r>
            <a:r>
              <a:rPr lang="en-US" u="sng" dirty="0" smtClean="0">
                <a:solidFill>
                  <a:srgbClr val="4F81BD"/>
                </a:solidFill>
              </a:rPr>
              <a:t>scout.googlecode.com</a:t>
            </a:r>
          </a:p>
          <a:p>
            <a:r>
              <a:rPr lang="en-US" dirty="0" smtClean="0">
                <a:solidFill>
                  <a:srgbClr val="FFFFFF"/>
                </a:solidFill>
              </a:rPr>
              <a:t>Preliminary evidence of usefulness</a:t>
            </a:r>
            <a:endParaRPr lang="en-US" baseline="-25000" dirty="0">
              <a:solidFill>
                <a:srgbClr val="FFFFFF"/>
              </a:solidFill>
            </a:endParaRPr>
          </a:p>
        </p:txBody>
      </p:sp>
      <p:pic>
        <p:nvPicPr>
          <p:cNvPr id="6" name="Picture 5" descr="qf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21748"/>
            <a:ext cx="4978400" cy="1574800"/>
          </a:xfrm>
          <a:prstGeom prst="rect">
            <a:avLst/>
          </a:prstGeom>
        </p:spPr>
      </p:pic>
    </p:spTree>
    <p:extLst>
      <p:ext uri="{BB962C8B-B14F-4D97-AF65-F5344CB8AC3E}">
        <p14:creationId xmlns:p14="http://schemas.microsoft.com/office/powerpoint/2010/main" val="2761244467"/>
      </p:ext>
    </p:extLst>
  </p:cSld>
  <p:clrMapOvr>
    <a:masterClrMapping/>
  </p:clrMapOvr>
  <mc:AlternateContent xmlns:mc="http://schemas.openxmlformats.org/markup-compatibility/2006" xmlns:p14="http://schemas.microsoft.com/office/powerpoint/2010/main">
    <mc:Choice Requires="p14">
      <p:transition spd="slow" p14:dur="2000" advTm="45315"/>
    </mc:Choice>
    <mc:Fallback xmlns="">
      <p:transition xmlns:p14="http://schemas.microsoft.com/office/powerpoint/2010/main" spd="slow" advTm="45315"/>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800" dirty="0" smtClean="0"/>
              <a:t>M</a:t>
            </a:r>
            <a:r>
              <a:rPr lang="en-US" sz="1800" dirty="0"/>
              <a:t>. Bruch, M. </a:t>
            </a:r>
            <a:r>
              <a:rPr lang="en-US" sz="1800" dirty="0" err="1"/>
              <a:t>Monperrus</a:t>
            </a:r>
            <a:r>
              <a:rPr lang="en-US" sz="1800" dirty="0"/>
              <a:t>, and M. </a:t>
            </a:r>
            <a:r>
              <a:rPr lang="en-US" sz="1800" dirty="0" err="1"/>
              <a:t>Mezini</a:t>
            </a:r>
            <a:r>
              <a:rPr lang="en-US" sz="1800" dirty="0"/>
              <a:t>. Learning from </a:t>
            </a:r>
            <a:r>
              <a:rPr lang="en-US" sz="1800" dirty="0" smtClean="0"/>
              <a:t>examples to improve </a:t>
            </a:r>
            <a:r>
              <a:rPr lang="en-US" sz="1800" dirty="0"/>
              <a:t>code completion systems. In </a:t>
            </a:r>
            <a:r>
              <a:rPr lang="en-US" sz="1800" i="1" dirty="0"/>
              <a:t>Proceedings of the the 7th joint meeting of the European software </a:t>
            </a:r>
            <a:r>
              <a:rPr lang="en-US" sz="1800" i="1" dirty="0" smtClean="0"/>
              <a:t>engineering </a:t>
            </a:r>
            <a:r>
              <a:rPr lang="en-US" sz="1800" i="1" dirty="0"/>
              <a:t>conference and the ACM SIGSOFT symposium on The foundations of software engineering, </a:t>
            </a:r>
            <a:r>
              <a:rPr lang="en-US" sz="1800" dirty="0"/>
              <a:t>pages 213–222, </a:t>
            </a:r>
            <a:r>
              <a:rPr lang="en-US" sz="1800" dirty="0" smtClean="0"/>
              <a:t>Amsterdam</a:t>
            </a:r>
            <a:r>
              <a:rPr lang="en-US" sz="1800" dirty="0"/>
              <a:t>, The Netherlands, 2009. </a:t>
            </a:r>
            <a:r>
              <a:rPr lang="en-US" sz="1800" dirty="0" err="1"/>
              <a:t>doi</a:t>
            </a:r>
            <a:r>
              <a:rPr lang="en-US" sz="1800" dirty="0"/>
              <a:t>: 10.1145/1595696.1595728. </a:t>
            </a:r>
          </a:p>
          <a:p>
            <a:pPr marL="0" indent="0">
              <a:buNone/>
            </a:pPr>
            <a:r>
              <a:rPr lang="en-US" sz="1800" dirty="0" smtClean="0"/>
              <a:t>Y</a:t>
            </a:r>
            <a:r>
              <a:rPr lang="en-US" sz="1800" dirty="0"/>
              <a:t>. </a:t>
            </a:r>
            <a:r>
              <a:rPr lang="en-US" sz="1800" dirty="0" err="1"/>
              <a:t>Brun</a:t>
            </a:r>
            <a:r>
              <a:rPr lang="en-US" sz="1800" dirty="0"/>
              <a:t>, R. Holmes, M. D. Ernst, and D. Notkin. Speculative analysis: Exploring future states of software. In </a:t>
            </a:r>
            <a:r>
              <a:rPr lang="en-US" sz="1800" i="1" dirty="0"/>
              <a:t>Proceedings of the 2010 Foundations of Software Engineering Working Conference on the Future of Software Engineering Research (FoSER10), </a:t>
            </a:r>
            <a:r>
              <a:rPr lang="en-US" sz="1800" dirty="0"/>
              <a:t>Santa Fe, NM, USA, November 2010. </a:t>
            </a:r>
          </a:p>
          <a:p>
            <a:pPr marL="0" indent="0">
              <a:buNone/>
            </a:pPr>
            <a:r>
              <a:rPr lang="en-US" sz="1800" dirty="0" smtClean="0"/>
              <a:t>Y</a:t>
            </a:r>
            <a:r>
              <a:rPr lang="en-US" sz="1800" dirty="0"/>
              <a:t>. </a:t>
            </a:r>
            <a:r>
              <a:rPr lang="en-US" sz="1800" dirty="0" err="1"/>
              <a:t>Brun</a:t>
            </a:r>
            <a:r>
              <a:rPr lang="en-US" sz="1800" dirty="0"/>
              <a:t>, R. Holmes, M. D. Ernst, and D. Notkin. </a:t>
            </a:r>
            <a:r>
              <a:rPr lang="en-US" sz="1800" dirty="0" smtClean="0"/>
              <a:t>Crystal</a:t>
            </a:r>
            <a:r>
              <a:rPr lang="en-US" sz="1800" dirty="0"/>
              <a:t>: Proactive conflict detector for distributed version control. http://</a:t>
            </a:r>
            <a:r>
              <a:rPr lang="en-US" sz="1800" dirty="0" err="1"/>
              <a:t>crystalvc.googlecode.com</a:t>
            </a:r>
            <a:r>
              <a:rPr lang="en-US" sz="1800" dirty="0"/>
              <a:t>, 2010. </a:t>
            </a:r>
          </a:p>
          <a:p>
            <a:pPr marL="0" indent="0">
              <a:buNone/>
            </a:pPr>
            <a:r>
              <a:rPr lang="en-US" sz="1800" dirty="0" smtClean="0"/>
              <a:t>Y. </a:t>
            </a:r>
            <a:r>
              <a:rPr lang="en-US" sz="1800" dirty="0" err="1"/>
              <a:t>Brun</a:t>
            </a:r>
            <a:r>
              <a:rPr lang="en-US" sz="1800" dirty="0"/>
              <a:t>, R. Holmes, M. D. Ernst, and D. Notkin. </a:t>
            </a:r>
            <a:r>
              <a:rPr lang="en-US" sz="1800" dirty="0" smtClean="0"/>
              <a:t>Proactive </a:t>
            </a:r>
            <a:r>
              <a:rPr lang="en-US" sz="1800" dirty="0"/>
              <a:t>detection of collaboration conflicts. In </a:t>
            </a:r>
            <a:r>
              <a:rPr lang="en-US" sz="1800" i="1" dirty="0"/>
              <a:t>Proceedings of the 8th Joint Meeting of the European Software </a:t>
            </a:r>
            <a:r>
              <a:rPr lang="en-US" sz="1800" i="1" dirty="0" smtClean="0"/>
              <a:t>Engineering </a:t>
            </a:r>
            <a:r>
              <a:rPr lang="en-US" sz="1800" i="1" dirty="0"/>
              <a:t>Conference and ACM SIGSOFT Symposium on the Foundations of Software Engineering (ESEC/FSE11), </a:t>
            </a:r>
            <a:r>
              <a:rPr lang="en-US" sz="1800" dirty="0"/>
              <a:t>pages 168–178, Szeged, Hungary, September 2011. </a:t>
            </a:r>
            <a:r>
              <a:rPr lang="en-US" sz="1800" dirty="0" err="1"/>
              <a:t>doi</a:t>
            </a:r>
            <a:r>
              <a:rPr lang="en-US" sz="1800" dirty="0"/>
              <a:t>: 10.1145/ 2025113.2025139. </a:t>
            </a:r>
          </a:p>
          <a:p>
            <a:pPr marL="0" indent="0">
              <a:buNone/>
            </a:pPr>
            <a:endParaRPr lang="en-US" sz="1800" dirty="0"/>
          </a:p>
        </p:txBody>
      </p:sp>
    </p:spTree>
    <p:extLst>
      <p:ext uri="{BB962C8B-B14F-4D97-AF65-F5344CB8AC3E}">
        <p14:creationId xmlns:p14="http://schemas.microsoft.com/office/powerpoint/2010/main" val="3463303398"/>
      </p:ext>
    </p:extLst>
  </p:cSld>
  <p:clrMapOvr>
    <a:masterClrMapping/>
  </p:clrMapOvr>
  <mc:AlternateContent xmlns:mc="http://schemas.openxmlformats.org/markup-compatibility/2006" xmlns:p14="http://schemas.microsoft.com/office/powerpoint/2010/main">
    <mc:Choice Requires="p14">
      <p:transition spd="slow" p14:dur="2000" advTm="144"/>
    </mc:Choice>
    <mc:Fallback xmlns="">
      <p:transition xmlns:p14="http://schemas.microsoft.com/office/powerpoint/2010/main" spd="slow" advTm="144"/>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1800" dirty="0"/>
              <a:t>C. Castro-Herrera, C. </a:t>
            </a:r>
            <a:r>
              <a:rPr lang="en-US" sz="1800" dirty="0" err="1"/>
              <a:t>Duan</a:t>
            </a:r>
            <a:r>
              <a:rPr lang="en-US" sz="1800" dirty="0"/>
              <a:t>, J. Cleland-Huang, and B. </a:t>
            </a:r>
            <a:r>
              <a:rPr lang="en-US" sz="1800" dirty="0" err="1"/>
              <a:t>Mobasher</a:t>
            </a:r>
            <a:r>
              <a:rPr lang="en-US" sz="1800" dirty="0"/>
              <a:t>. A recommender system for requirements elicitation in large-scale software projects. In </a:t>
            </a:r>
            <a:r>
              <a:rPr lang="en-US" sz="1800" i="1" dirty="0"/>
              <a:t>Proceedings of the 2009 ACM symposium on Applied Computing, </a:t>
            </a:r>
            <a:r>
              <a:rPr lang="en-US" sz="1800" dirty="0"/>
              <a:t>SAC ’09, pages 1419–1426, 2009. </a:t>
            </a:r>
            <a:r>
              <a:rPr lang="en-US" sz="1800" dirty="0" err="1"/>
              <a:t>doi</a:t>
            </a:r>
            <a:r>
              <a:rPr lang="en-US" sz="1800" dirty="0"/>
              <a:t>: 10.1145/1529282.1529601. </a:t>
            </a:r>
          </a:p>
          <a:p>
            <a:pPr marL="0" indent="0">
              <a:buNone/>
            </a:pPr>
            <a:r>
              <a:rPr lang="en-US" sz="1800" dirty="0" smtClean="0"/>
              <a:t>K. Muşlu</a:t>
            </a:r>
            <a:r>
              <a:rPr lang="en-US" sz="1800" dirty="0"/>
              <a:t>, Y. </a:t>
            </a:r>
            <a:r>
              <a:rPr lang="en-US" sz="1800" dirty="0" err="1"/>
              <a:t>Brun</a:t>
            </a:r>
            <a:r>
              <a:rPr lang="en-US" sz="1800" dirty="0"/>
              <a:t>, R. Holmes, M. D. Ernst, and D. Notkin. Improving IDE Recommendations by Considering Global </a:t>
            </a:r>
            <a:r>
              <a:rPr lang="en-US" sz="1800" dirty="0" smtClean="0"/>
              <a:t>Implications </a:t>
            </a:r>
            <a:r>
              <a:rPr lang="en-US" sz="1800" dirty="0"/>
              <a:t>of Existing Recommendations. In </a:t>
            </a:r>
            <a:r>
              <a:rPr lang="en-US" sz="1800" i="1" dirty="0"/>
              <a:t>Proceedings of the 34th International Conference on Software Engineering, New Ideas and Emerging Results Track, </a:t>
            </a:r>
            <a:r>
              <a:rPr lang="en-US" sz="1800" dirty="0"/>
              <a:t>ICSE ’12, Zurich, Switzerland, June 2012. </a:t>
            </a:r>
          </a:p>
          <a:p>
            <a:pPr marL="0" indent="0">
              <a:buNone/>
            </a:pPr>
            <a:r>
              <a:rPr lang="en-US" sz="1800" dirty="0" smtClean="0"/>
              <a:t>G</a:t>
            </a:r>
            <a:r>
              <a:rPr lang="en-US" sz="1800" dirty="0"/>
              <a:t>. C. Murphy, M. </a:t>
            </a:r>
            <a:r>
              <a:rPr lang="en-US" sz="1800" dirty="0" err="1"/>
              <a:t>Kersten</a:t>
            </a:r>
            <a:r>
              <a:rPr lang="en-US" sz="1800" dirty="0"/>
              <a:t>, and L. </a:t>
            </a:r>
            <a:r>
              <a:rPr lang="en-US" sz="1800" dirty="0" err="1"/>
              <a:t>Findlater</a:t>
            </a:r>
            <a:r>
              <a:rPr lang="en-US" sz="1800" dirty="0"/>
              <a:t>. How are java software developers using the eclipse ide? </a:t>
            </a:r>
            <a:r>
              <a:rPr lang="en-US" sz="1800" i="1" dirty="0"/>
              <a:t>IEEE Software, </a:t>
            </a:r>
            <a:r>
              <a:rPr lang="en-US" sz="1800" dirty="0"/>
              <a:t>23 (4):76–83, July 2006. </a:t>
            </a:r>
            <a:r>
              <a:rPr lang="en-US" sz="1800" dirty="0" err="1"/>
              <a:t>doi</a:t>
            </a:r>
            <a:r>
              <a:rPr lang="en-US" sz="1800" dirty="0"/>
              <a:t>: 10.1109/MS.2006.105. </a:t>
            </a:r>
            <a:endParaRPr lang="en-US" sz="1800" dirty="0" smtClean="0"/>
          </a:p>
          <a:p>
            <a:pPr marL="0" indent="0">
              <a:buNone/>
            </a:pPr>
            <a:r>
              <a:rPr lang="en-US" sz="1800" dirty="0"/>
              <a:t>P. F. Xiang, A. T. T. Ying, P. Cheng, Y. B. Dang, K. Ehrlich, M. E. </a:t>
            </a:r>
            <a:r>
              <a:rPr lang="en-US" sz="1800" dirty="0" err="1"/>
              <a:t>Helander</a:t>
            </a:r>
            <a:r>
              <a:rPr lang="en-US" sz="1800" dirty="0"/>
              <a:t>, P. M. </a:t>
            </a:r>
            <a:r>
              <a:rPr lang="en-US" sz="1800" dirty="0" err="1"/>
              <a:t>Matchen</a:t>
            </a:r>
            <a:r>
              <a:rPr lang="en-US" sz="1800" dirty="0"/>
              <a:t>, A. </a:t>
            </a:r>
            <a:r>
              <a:rPr lang="en-US" sz="1800" dirty="0" err="1"/>
              <a:t>Empere</a:t>
            </a:r>
            <a:r>
              <a:rPr lang="en-US" sz="1800" dirty="0"/>
              <a:t>, P. L. </a:t>
            </a:r>
            <a:r>
              <a:rPr lang="en-US" sz="1800" dirty="0" err="1"/>
              <a:t>Tarr</a:t>
            </a:r>
            <a:r>
              <a:rPr lang="en-US" sz="1800" dirty="0"/>
              <a:t>, C. Williams, and S. X. Yang. Ensemble: a recommendation tool for promoting communication in software teams. In </a:t>
            </a:r>
            <a:r>
              <a:rPr lang="en-US" sz="1800" i="1" dirty="0"/>
              <a:t>Proceedings of the 2008 international workshop on Recommendation systems for software engineering, </a:t>
            </a:r>
            <a:r>
              <a:rPr lang="en-US" sz="1800" dirty="0"/>
              <a:t>RSSE ’08, pages 2:1–2:1, 2008. </a:t>
            </a:r>
            <a:r>
              <a:rPr lang="en-US" sz="1800" dirty="0" err="1"/>
              <a:t>doi</a:t>
            </a:r>
            <a:r>
              <a:rPr lang="en-US" sz="1800" dirty="0"/>
              <a:t>: 10.1145/1454247.1454259. </a:t>
            </a:r>
          </a:p>
          <a:p>
            <a:pPr marL="457200" indent="-457200">
              <a:buFont typeface="+mj-lt"/>
              <a:buAutoNum type="arabicPeriod" startAt="5"/>
            </a:pPr>
            <a:endParaRPr lang="en-US" sz="18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3194362012"/>
      </p:ext>
    </p:extLst>
  </p:cSld>
  <p:clrMapOvr>
    <a:masterClrMapping/>
  </p:clrMapOvr>
  <mc:AlternateContent xmlns:mc="http://schemas.openxmlformats.org/markup-compatibility/2006" xmlns:p14="http://schemas.microsoft.com/office/powerpoint/2010/main">
    <mc:Choice Requires="p14">
      <p:transition spd="slow" p14:dur="2000" advTm="1306"/>
    </mc:Choice>
    <mc:Fallback xmlns="">
      <p:transition xmlns:p14="http://schemas.microsoft.com/office/powerpoint/2010/main" spd="slow" advTm="1306"/>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fine-grained speculation</a:t>
            </a:r>
            <a:endParaRPr lang="en-US" dirty="0"/>
          </a:p>
        </p:txBody>
      </p:sp>
      <p:sp>
        <p:nvSpPr>
          <p:cNvPr id="3" name="Content Placeholder 2"/>
          <p:cNvSpPr>
            <a:spLocks noGrp="1"/>
          </p:cNvSpPr>
          <p:nvPr>
            <p:ph idx="1"/>
          </p:nvPr>
        </p:nvSpPr>
        <p:spPr/>
        <p:txBody>
          <a:bodyPr>
            <a:normAutofit lnSpcReduction="10000"/>
          </a:bodyPr>
          <a:lstStyle/>
          <a:p>
            <a:r>
              <a:rPr lang="en-US" dirty="0" smtClean="0"/>
              <a:t>QFS always maintains a copy project that is in sync with the original one</a:t>
            </a:r>
          </a:p>
          <a:p>
            <a:r>
              <a:rPr lang="en-US" dirty="0" smtClean="0"/>
              <a:t>The speculative analysis starts as soon as a change in compilation errors is detected</a:t>
            </a:r>
          </a:p>
          <a:p>
            <a:r>
              <a:rPr lang="en-US" dirty="0" smtClean="0"/>
              <a:t>QFS caches the compilation errors</a:t>
            </a:r>
          </a:p>
          <a:p>
            <a:r>
              <a:rPr lang="en-US" dirty="0" smtClean="0"/>
              <a:t>QFS caches proposals</a:t>
            </a:r>
          </a:p>
          <a:p>
            <a:r>
              <a:rPr lang="en-US" dirty="0" smtClean="0"/>
              <a:t>QFS is aware of the active file and cursor location, the compilation errors are prioritized accordingly.</a:t>
            </a:r>
            <a:endParaRPr lang="en-US" dirty="0"/>
          </a:p>
        </p:txBody>
      </p:sp>
    </p:spTree>
    <p:extLst>
      <p:ext uri="{BB962C8B-B14F-4D97-AF65-F5344CB8AC3E}">
        <p14:creationId xmlns:p14="http://schemas.microsoft.com/office/powerpoint/2010/main" val="3913735392"/>
      </p:ext>
    </p:extLst>
  </p:cSld>
  <p:clrMapOvr>
    <a:masterClrMapping/>
  </p:clrMapOvr>
  <mc:AlternateContent xmlns:mc="http://schemas.openxmlformats.org/markup-compatibility/2006" xmlns:p14="http://schemas.microsoft.com/office/powerpoint/2010/main">
    <mc:Choice Requires="p14">
      <p:transition spd="slow" p14:dur="2000" advTm="788"/>
    </mc:Choice>
    <mc:Fallback xmlns="">
      <p:transition xmlns:p14="http://schemas.microsoft.com/office/powerpoint/2010/main" spd="slow" advTm="788"/>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Popular Proposals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2001728"/>
              </p:ext>
            </p:extLst>
          </p:nvPr>
        </p:nvGraphicFramePr>
        <p:xfrm>
          <a:off x="457200" y="1600200"/>
          <a:ext cx="8229600" cy="3977640"/>
        </p:xfrm>
        <a:graphic>
          <a:graphicData uri="http://schemas.openxmlformats.org/drawingml/2006/table">
            <a:tbl>
              <a:tblPr firstRow="1" bandRow="1">
                <a:tableStyleId>{D7AC3CCA-C797-4891-BE02-D94E43425B78}</a:tableStyleId>
              </a:tblPr>
              <a:tblGrid>
                <a:gridCol w="3235670"/>
                <a:gridCol w="1107730"/>
                <a:gridCol w="2209800"/>
                <a:gridCol w="1676400"/>
              </a:tblGrid>
              <a:tr h="370840">
                <a:tc>
                  <a:txBody>
                    <a:bodyPr/>
                    <a:lstStyle/>
                    <a:p>
                      <a:r>
                        <a:rPr lang="en-US" dirty="0" smtClean="0"/>
                        <a:t>Proposal Name</a:t>
                      </a:r>
                      <a:endParaRPr lang="en-US" dirty="0"/>
                    </a:p>
                  </a:txBody>
                  <a:tcPr/>
                </a:tc>
                <a:tc>
                  <a:txBody>
                    <a:bodyPr/>
                    <a:lstStyle/>
                    <a:p>
                      <a:pPr algn="r"/>
                      <a:r>
                        <a:rPr lang="en-US" dirty="0" smtClean="0"/>
                        <a:t>Selection Rate</a:t>
                      </a:r>
                      <a:endParaRPr lang="en-US" dirty="0"/>
                    </a:p>
                  </a:txBody>
                  <a:tcPr/>
                </a:tc>
                <a:tc>
                  <a:txBody>
                    <a:bodyPr/>
                    <a:lstStyle/>
                    <a:p>
                      <a:pPr algn="r"/>
                      <a:r>
                        <a:rPr lang="en-US" dirty="0" smtClean="0"/>
                        <a:t>Top 3 Offer Frequency (Selected)</a:t>
                      </a:r>
                      <a:endParaRPr lang="en-US" dirty="0"/>
                    </a:p>
                  </a:txBody>
                  <a:tcPr/>
                </a:tc>
                <a:tc>
                  <a:txBody>
                    <a:bodyPr/>
                    <a:lstStyle/>
                    <a:p>
                      <a:pPr algn="r"/>
                      <a:r>
                        <a:rPr lang="en-US" dirty="0" smtClean="0"/>
                        <a:t>Top 3 Offer Frequency (All)</a:t>
                      </a:r>
                      <a:endParaRPr lang="en-US" dirty="0"/>
                    </a:p>
                  </a:txBody>
                  <a:tcPr/>
                </a:tc>
              </a:tr>
              <a:tr h="370840">
                <a:tc>
                  <a:txBody>
                    <a:bodyPr/>
                    <a:lstStyle/>
                    <a:p>
                      <a:r>
                        <a:rPr lang="en-US" dirty="0" smtClean="0"/>
                        <a:t>Import &lt;type name&gt;</a:t>
                      </a:r>
                    </a:p>
                  </a:txBody>
                  <a:tcPr/>
                </a:tc>
                <a:tc>
                  <a:txBody>
                    <a:bodyPr/>
                    <a:lstStyle/>
                    <a:p>
                      <a:pPr algn="r"/>
                      <a:r>
                        <a:rPr lang="en-US" dirty="0" smtClean="0"/>
                        <a:t>24%</a:t>
                      </a:r>
                      <a:endParaRPr lang="en-US" dirty="0"/>
                    </a:p>
                  </a:txBody>
                  <a:tcPr/>
                </a:tc>
                <a:tc>
                  <a:txBody>
                    <a:bodyPr/>
                    <a:lstStyle/>
                    <a:p>
                      <a:pPr algn="r"/>
                      <a:r>
                        <a:rPr lang="en-US" dirty="0" smtClean="0"/>
                        <a:t>12%</a:t>
                      </a:r>
                      <a:endParaRPr lang="en-US" dirty="0"/>
                    </a:p>
                  </a:txBody>
                  <a:tcPr/>
                </a:tc>
                <a:tc>
                  <a:txBody>
                    <a:bodyPr/>
                    <a:lstStyle/>
                    <a:p>
                      <a:pPr algn="r"/>
                      <a:r>
                        <a:rPr lang="en-US" dirty="0" smtClean="0"/>
                        <a:t>12%</a:t>
                      </a:r>
                      <a:endParaRPr lang="en-US" dirty="0"/>
                    </a:p>
                  </a:txBody>
                  <a:tcPr/>
                </a:tc>
              </a:tr>
              <a:tr h="370840">
                <a:tc>
                  <a:txBody>
                    <a:bodyPr/>
                    <a:lstStyle/>
                    <a:p>
                      <a:r>
                        <a:rPr lang="en-US" dirty="0" smtClean="0"/>
                        <a:t>Add throws declaration</a:t>
                      </a:r>
                    </a:p>
                  </a:txBody>
                  <a:tcPr/>
                </a:tc>
                <a:tc>
                  <a:txBody>
                    <a:bodyPr/>
                    <a:lstStyle/>
                    <a:p>
                      <a:pPr algn="r"/>
                      <a:r>
                        <a:rPr lang="en-US" dirty="0" smtClean="0"/>
                        <a:t>23%</a:t>
                      </a:r>
                      <a:endParaRPr lang="en-US" dirty="0"/>
                    </a:p>
                  </a:txBody>
                  <a:tcPr/>
                </a:tc>
                <a:tc>
                  <a:txBody>
                    <a:bodyPr/>
                    <a:lstStyle/>
                    <a:p>
                      <a:pPr algn="r"/>
                      <a:r>
                        <a:rPr lang="en-US" dirty="0" smtClean="0"/>
                        <a:t>9%</a:t>
                      </a:r>
                      <a:endParaRPr lang="en-US" dirty="0"/>
                    </a:p>
                  </a:txBody>
                  <a:tcPr/>
                </a:tc>
                <a:tc>
                  <a:txBody>
                    <a:bodyPr/>
                    <a:lstStyle/>
                    <a:p>
                      <a:pPr algn="r"/>
                      <a:r>
                        <a:rPr lang="en-US" dirty="0" smtClean="0"/>
                        <a:t>6%</a:t>
                      </a:r>
                      <a:endParaRPr lang="en-US" dirty="0"/>
                    </a:p>
                  </a:txBody>
                  <a:tcPr/>
                </a:tc>
              </a:tr>
              <a:tr h="370840">
                <a:tc>
                  <a:txBody>
                    <a:bodyPr/>
                    <a:lstStyle/>
                    <a:p>
                      <a:r>
                        <a:rPr lang="en-US" dirty="0" smtClean="0"/>
                        <a:t>Create method &lt;method name&gt;</a:t>
                      </a:r>
                    </a:p>
                  </a:txBody>
                  <a:tcPr/>
                </a:tc>
                <a:tc>
                  <a:txBody>
                    <a:bodyPr/>
                    <a:lstStyle/>
                    <a:p>
                      <a:pPr algn="r"/>
                      <a:r>
                        <a:rPr lang="en-US" dirty="0" smtClean="0"/>
                        <a:t>15%</a:t>
                      </a:r>
                      <a:endParaRPr lang="en-US" dirty="0"/>
                    </a:p>
                  </a:txBody>
                  <a:tcPr/>
                </a:tc>
                <a:tc>
                  <a:txBody>
                    <a:bodyPr/>
                    <a:lstStyle/>
                    <a:p>
                      <a:pPr algn="r"/>
                      <a:r>
                        <a:rPr lang="en-US" dirty="0" smtClean="0"/>
                        <a:t>6%</a:t>
                      </a:r>
                      <a:endParaRPr lang="en-US" dirty="0"/>
                    </a:p>
                  </a:txBody>
                  <a:tcPr/>
                </a:tc>
                <a:tc>
                  <a:txBody>
                    <a:bodyPr/>
                    <a:lstStyle/>
                    <a:p>
                      <a:pPr algn="r"/>
                      <a:r>
                        <a:rPr lang="en-US" dirty="0" smtClean="0"/>
                        <a:t>5%</a:t>
                      </a:r>
                      <a:endParaRPr lang="en-US" dirty="0"/>
                    </a:p>
                  </a:txBody>
                  <a:tcPr/>
                </a:tc>
              </a:tr>
              <a:tr h="370840">
                <a:tc>
                  <a:txBody>
                    <a:bodyPr/>
                    <a:lstStyle/>
                    <a:p>
                      <a:r>
                        <a:rPr lang="en-US" dirty="0" smtClean="0"/>
                        <a:t>Change to &lt;new name&gt;</a:t>
                      </a:r>
                    </a:p>
                  </a:txBody>
                  <a:tcPr/>
                </a:tc>
                <a:tc>
                  <a:txBody>
                    <a:bodyPr/>
                    <a:lstStyle/>
                    <a:p>
                      <a:pPr algn="r"/>
                      <a:r>
                        <a:rPr lang="en-US" dirty="0" smtClean="0"/>
                        <a:t>9%</a:t>
                      </a:r>
                      <a:endParaRPr lang="en-US" dirty="0"/>
                    </a:p>
                  </a:txBody>
                  <a:tcPr/>
                </a:tc>
                <a:tc>
                  <a:txBody>
                    <a:bodyPr/>
                    <a:lstStyle/>
                    <a:p>
                      <a:pPr algn="r"/>
                      <a:r>
                        <a:rPr lang="en-US" dirty="0" smtClean="0"/>
                        <a:t>8%</a:t>
                      </a:r>
                      <a:endParaRPr lang="en-US" dirty="0"/>
                    </a:p>
                  </a:txBody>
                  <a:tcPr/>
                </a:tc>
                <a:tc>
                  <a:txBody>
                    <a:bodyPr/>
                    <a:lstStyle/>
                    <a:p>
                      <a:pPr algn="r"/>
                      <a:r>
                        <a:rPr lang="en-US" dirty="0" smtClean="0"/>
                        <a:t>11%</a:t>
                      </a:r>
                      <a:endParaRPr lang="en-US" dirty="0"/>
                    </a:p>
                  </a:txBody>
                  <a:tcPr/>
                </a:tc>
              </a:tr>
              <a:tr h="370840">
                <a:tc>
                  <a:txBody>
                    <a:bodyPr/>
                    <a:lstStyle/>
                    <a:p>
                      <a:r>
                        <a:rPr lang="en-US" dirty="0" smtClean="0"/>
                        <a:t>Add unimplemented methods</a:t>
                      </a:r>
                    </a:p>
                  </a:txBody>
                  <a:tcPr/>
                </a:tc>
                <a:tc>
                  <a:txBody>
                    <a:bodyPr/>
                    <a:lstStyle/>
                    <a:p>
                      <a:pPr algn="r"/>
                      <a:r>
                        <a:rPr lang="en-US" dirty="0" smtClean="0"/>
                        <a:t>7%</a:t>
                      </a:r>
                      <a:endParaRPr lang="en-US" dirty="0"/>
                    </a:p>
                  </a:txBody>
                  <a:tcPr/>
                </a:tc>
                <a:tc>
                  <a:txBody>
                    <a:bodyPr/>
                    <a:lstStyle/>
                    <a:p>
                      <a:pPr algn="r"/>
                      <a:r>
                        <a:rPr lang="en-US" dirty="0" smtClean="0"/>
                        <a:t>3%</a:t>
                      </a:r>
                      <a:endParaRPr lang="en-US" dirty="0"/>
                    </a:p>
                  </a:txBody>
                  <a:tcPr/>
                </a:tc>
                <a:tc>
                  <a:txBody>
                    <a:bodyPr/>
                    <a:lstStyle/>
                    <a:p>
                      <a:pPr algn="r"/>
                      <a:r>
                        <a:rPr lang="en-US" dirty="0" smtClean="0"/>
                        <a:t>2%</a:t>
                      </a:r>
                      <a:endParaRPr lang="en-US" dirty="0"/>
                    </a:p>
                  </a:txBody>
                  <a:tcPr/>
                </a:tc>
              </a:tr>
              <a:tr h="370840">
                <a:tc>
                  <a:txBody>
                    <a:bodyPr/>
                    <a:lstStyle/>
                    <a:p>
                      <a:r>
                        <a:rPr lang="en-US" dirty="0" smtClean="0"/>
                        <a:t>Surround with try/catch</a:t>
                      </a:r>
                    </a:p>
                  </a:txBody>
                  <a:tcPr/>
                </a:tc>
                <a:tc>
                  <a:txBody>
                    <a:bodyPr/>
                    <a:lstStyle/>
                    <a:p>
                      <a:pPr algn="r"/>
                      <a:r>
                        <a:rPr lang="en-US" dirty="0" smtClean="0"/>
                        <a:t>4%</a:t>
                      </a:r>
                      <a:endParaRPr lang="en-US" dirty="0"/>
                    </a:p>
                  </a:txBody>
                  <a:tcPr/>
                </a:tc>
                <a:tc>
                  <a:txBody>
                    <a:bodyPr/>
                    <a:lstStyle/>
                    <a:p>
                      <a:pPr algn="r"/>
                      <a:r>
                        <a:rPr lang="en-US" dirty="0" smtClean="0"/>
                        <a:t>9%</a:t>
                      </a:r>
                      <a:endParaRPr lang="en-US" dirty="0"/>
                    </a:p>
                  </a:txBody>
                  <a:tcPr/>
                </a:tc>
                <a:tc>
                  <a:txBody>
                    <a:bodyPr/>
                    <a:lstStyle/>
                    <a:p>
                      <a:pPr algn="r"/>
                      <a:r>
                        <a:rPr lang="en-US" dirty="0" smtClean="0"/>
                        <a:t>6%</a:t>
                      </a:r>
                    </a:p>
                  </a:txBody>
                  <a:tcPr/>
                </a:tc>
              </a:tr>
              <a:tr h="370840">
                <a:tc>
                  <a:txBody>
                    <a:bodyPr/>
                    <a:lstStyle/>
                    <a:p>
                      <a:r>
                        <a:rPr lang="en-US" b="1" dirty="0" smtClean="0"/>
                        <a:t>All</a:t>
                      </a:r>
                    </a:p>
                  </a:txBody>
                  <a:tcPr/>
                </a:tc>
                <a:tc>
                  <a:txBody>
                    <a:bodyPr/>
                    <a:lstStyle/>
                    <a:p>
                      <a:pPr algn="r"/>
                      <a:r>
                        <a:rPr lang="en-US" b="1" dirty="0" smtClean="0"/>
                        <a:t>82%</a:t>
                      </a:r>
                      <a:endParaRPr lang="en-US" b="1" dirty="0"/>
                    </a:p>
                  </a:txBody>
                  <a:tcPr/>
                </a:tc>
                <a:tc>
                  <a:txBody>
                    <a:bodyPr/>
                    <a:lstStyle/>
                    <a:p>
                      <a:pPr algn="r"/>
                      <a:r>
                        <a:rPr lang="en-US" b="1" dirty="0" smtClean="0"/>
                        <a:t>47%</a:t>
                      </a:r>
                      <a:endParaRPr lang="en-US" b="1" dirty="0"/>
                    </a:p>
                  </a:txBody>
                  <a:tcPr/>
                </a:tc>
                <a:tc>
                  <a:txBody>
                    <a:bodyPr/>
                    <a:lstStyle/>
                    <a:p>
                      <a:pPr algn="r"/>
                      <a:r>
                        <a:rPr lang="en-US" b="1" dirty="0" smtClean="0"/>
                        <a:t>42%</a:t>
                      </a:r>
                      <a:endParaRPr lang="en-US" b="1" dirty="0"/>
                    </a:p>
                  </a:txBody>
                  <a:tcPr/>
                </a:tc>
              </a:tr>
              <a:tr h="370840">
                <a:tc>
                  <a:txBody>
                    <a:bodyPr/>
                    <a:lstStyle/>
                    <a:p>
                      <a:r>
                        <a:rPr lang="en-US" dirty="0" smtClean="0"/>
                        <a:t>Create class &lt;type name&gt;</a:t>
                      </a:r>
                    </a:p>
                  </a:txBody>
                  <a:tcPr/>
                </a:tc>
                <a:tc>
                  <a:txBody>
                    <a:bodyPr/>
                    <a:lstStyle/>
                    <a:p>
                      <a:pPr algn="r"/>
                      <a:r>
                        <a:rPr lang="en-US" dirty="0" smtClean="0"/>
                        <a:t>~0%</a:t>
                      </a:r>
                      <a:endParaRPr lang="en-US" dirty="0"/>
                    </a:p>
                  </a:txBody>
                  <a:tcPr/>
                </a:tc>
                <a:tc>
                  <a:txBody>
                    <a:bodyPr/>
                    <a:lstStyle/>
                    <a:p>
                      <a:pPr algn="r"/>
                      <a:r>
                        <a:rPr lang="en-US" dirty="0" smtClean="0"/>
                        <a:t>8%</a:t>
                      </a:r>
                      <a:endParaRPr lang="en-US" dirty="0"/>
                    </a:p>
                  </a:txBody>
                  <a:tcPr/>
                </a:tc>
                <a:tc>
                  <a:txBody>
                    <a:bodyPr/>
                    <a:lstStyle/>
                    <a:p>
                      <a:pPr algn="r"/>
                      <a:r>
                        <a:rPr lang="en-US" dirty="0" smtClean="0"/>
                        <a:t>9%</a:t>
                      </a:r>
                    </a:p>
                  </a:txBody>
                  <a:tcPr/>
                </a:tc>
              </a:tr>
              <a:tr h="370840">
                <a:tc>
                  <a:txBody>
                    <a:bodyPr/>
                    <a:lstStyle/>
                    <a:p>
                      <a:r>
                        <a:rPr lang="en-US" dirty="0" smtClean="0"/>
                        <a:t>Create interface &lt;type name&gt;</a:t>
                      </a:r>
                    </a:p>
                  </a:txBody>
                  <a:tcPr/>
                </a:tc>
                <a:tc>
                  <a:txBody>
                    <a:bodyPr/>
                    <a:lstStyle/>
                    <a:p>
                      <a:pPr algn="r"/>
                      <a:r>
                        <a:rPr lang="en-US" dirty="0" smtClean="0"/>
                        <a:t>~0%</a:t>
                      </a:r>
                      <a:endParaRPr lang="en-US" dirty="0"/>
                    </a:p>
                  </a:txBody>
                  <a:tcPr/>
                </a:tc>
                <a:tc>
                  <a:txBody>
                    <a:bodyPr/>
                    <a:lstStyle/>
                    <a:p>
                      <a:pPr algn="r"/>
                      <a:r>
                        <a:rPr lang="en-US" dirty="0" smtClean="0"/>
                        <a:t>4%</a:t>
                      </a:r>
                      <a:endParaRPr lang="en-US" dirty="0"/>
                    </a:p>
                  </a:txBody>
                  <a:tcPr/>
                </a:tc>
                <a:tc>
                  <a:txBody>
                    <a:bodyPr/>
                    <a:lstStyle/>
                    <a:p>
                      <a:pPr algn="r"/>
                      <a:r>
                        <a:rPr lang="en-US" dirty="0" smtClean="0"/>
                        <a:t>5%</a:t>
                      </a:r>
                    </a:p>
                  </a:txBody>
                  <a:tcPr/>
                </a:tc>
              </a:tr>
            </a:tbl>
          </a:graphicData>
        </a:graphic>
      </p:graphicFrame>
      <p:sp>
        <p:nvSpPr>
          <p:cNvPr id="5" name="Content Placeholder 2"/>
          <p:cNvSpPr txBox="1">
            <a:spLocks/>
          </p:cNvSpPr>
          <p:nvPr/>
        </p:nvSpPr>
        <p:spPr>
          <a:xfrm>
            <a:off x="457200" y="4876800"/>
            <a:ext cx="8229600" cy="1249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800000"/>
              </a:solidFill>
            </a:endParaRPr>
          </a:p>
        </p:txBody>
      </p:sp>
    </p:spTree>
    <p:extLst>
      <p:ext uri="{BB962C8B-B14F-4D97-AF65-F5344CB8AC3E}">
        <p14:creationId xmlns:p14="http://schemas.microsoft.com/office/powerpoint/2010/main" val="860127237"/>
      </p:ext>
    </p:extLst>
  </p:cSld>
  <p:clrMapOvr>
    <a:masterClrMapping/>
  </p:clrMapOvr>
  <mc:AlternateContent xmlns:mc="http://schemas.openxmlformats.org/markup-compatibility/2006" xmlns:p14="http://schemas.microsoft.com/office/powerpoint/2010/main">
    <mc:Choice Requires="p14">
      <p:transition spd="slow" p14:dur="2000" advTm="104024"/>
    </mc:Choice>
    <mc:Fallback xmlns="">
      <p:transition xmlns:p14="http://schemas.microsoft.com/office/powerpoint/2010/main" spd="slow" advTm="10402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Popular Proposals (Per User)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3344954"/>
              </p:ext>
            </p:extLst>
          </p:nvPr>
        </p:nvGraphicFramePr>
        <p:xfrm>
          <a:off x="457198" y="1600200"/>
          <a:ext cx="8229602" cy="4485639"/>
        </p:xfrm>
        <a:graphic>
          <a:graphicData uri="http://schemas.openxmlformats.org/drawingml/2006/table">
            <a:tbl>
              <a:tblPr firstRow="1" bandRow="1">
                <a:tableStyleId>{D7AC3CCA-C797-4891-BE02-D94E43425B78}</a:tableStyleId>
              </a:tblPr>
              <a:tblGrid>
                <a:gridCol w="1782920"/>
                <a:gridCol w="610382"/>
                <a:gridCol w="1217645"/>
                <a:gridCol w="923731"/>
                <a:gridCol w="923731"/>
                <a:gridCol w="923731"/>
                <a:gridCol w="923731"/>
                <a:gridCol w="923731"/>
              </a:tblGrid>
              <a:tr h="370840">
                <a:tc>
                  <a:txBody>
                    <a:bodyPr/>
                    <a:lstStyle/>
                    <a:p>
                      <a:r>
                        <a:rPr lang="en-US" dirty="0" smtClean="0"/>
                        <a:t>Proposal Name</a:t>
                      </a:r>
                      <a:endParaRPr lang="en-US" dirty="0"/>
                    </a:p>
                  </a:txBody>
                  <a:tcPr/>
                </a:tc>
                <a:tc>
                  <a:txBody>
                    <a:bodyPr/>
                    <a:lstStyle/>
                    <a:p>
                      <a:pPr algn="r"/>
                      <a:r>
                        <a:rPr lang="en-US" dirty="0" smtClean="0"/>
                        <a:t>U01</a:t>
                      </a:r>
                      <a:endParaRPr lang="en-US" dirty="0"/>
                    </a:p>
                  </a:txBody>
                  <a:tcPr/>
                </a:tc>
                <a:tc>
                  <a:txBody>
                    <a:bodyPr/>
                    <a:lstStyle/>
                    <a:p>
                      <a:pPr algn="r"/>
                      <a:r>
                        <a:rPr lang="en-US" dirty="0" smtClean="0"/>
                        <a:t>U02</a:t>
                      </a:r>
                      <a:endParaRPr lang="en-US" dirty="0"/>
                    </a:p>
                  </a:txBody>
                  <a:tcPr/>
                </a:tc>
                <a:tc>
                  <a:txBody>
                    <a:bodyPr/>
                    <a:lstStyle/>
                    <a:p>
                      <a:pPr algn="r"/>
                      <a:r>
                        <a:rPr lang="en-US" dirty="0" smtClean="0"/>
                        <a:t>U03</a:t>
                      </a:r>
                      <a:endParaRPr lang="en-US" dirty="0"/>
                    </a:p>
                  </a:txBody>
                  <a:tcPr/>
                </a:tc>
                <a:tc>
                  <a:txBody>
                    <a:bodyPr/>
                    <a:lstStyle/>
                    <a:p>
                      <a:pPr algn="r"/>
                      <a:r>
                        <a:rPr lang="en-US" dirty="0" smtClean="0"/>
                        <a:t>U04</a:t>
                      </a:r>
                      <a:endParaRPr lang="en-US" dirty="0"/>
                    </a:p>
                  </a:txBody>
                  <a:tcPr/>
                </a:tc>
                <a:tc>
                  <a:txBody>
                    <a:bodyPr/>
                    <a:lstStyle/>
                    <a:p>
                      <a:pPr algn="r"/>
                      <a:r>
                        <a:rPr lang="en-US" dirty="0" smtClean="0"/>
                        <a:t>U05</a:t>
                      </a:r>
                      <a:endParaRPr lang="en-US" dirty="0"/>
                    </a:p>
                  </a:txBody>
                  <a:tcPr/>
                </a:tc>
                <a:tc>
                  <a:txBody>
                    <a:bodyPr/>
                    <a:lstStyle/>
                    <a:p>
                      <a:pPr algn="r"/>
                      <a:r>
                        <a:rPr lang="en-US" dirty="0" smtClean="0"/>
                        <a:t>U06</a:t>
                      </a:r>
                      <a:endParaRPr lang="en-US" dirty="0"/>
                    </a:p>
                  </a:txBody>
                  <a:tcPr/>
                </a:tc>
                <a:tc>
                  <a:txBody>
                    <a:bodyPr/>
                    <a:lstStyle/>
                    <a:p>
                      <a:pPr algn="r"/>
                      <a:r>
                        <a:rPr lang="en-US" b="1" dirty="0" smtClean="0"/>
                        <a:t>All</a:t>
                      </a:r>
                      <a:endParaRPr lang="en-US" b="1" dirty="0"/>
                    </a:p>
                  </a:txBody>
                  <a:tcPr/>
                </a:tc>
              </a:tr>
              <a:tr h="370840">
                <a:tc>
                  <a:txBody>
                    <a:bodyPr/>
                    <a:lstStyle/>
                    <a:p>
                      <a:r>
                        <a:rPr lang="en-US" dirty="0" smtClean="0"/>
                        <a:t>Import &lt;type name&gt;</a:t>
                      </a:r>
                    </a:p>
                  </a:txBody>
                  <a:tcPr/>
                </a:tc>
                <a:tc>
                  <a:txBody>
                    <a:bodyPr/>
                    <a:lstStyle/>
                    <a:p>
                      <a:pPr algn="r"/>
                      <a:r>
                        <a:rPr lang="en-US" dirty="0" smtClean="0"/>
                        <a:t>24%</a:t>
                      </a:r>
                      <a:endParaRPr lang="en-US" dirty="0"/>
                    </a:p>
                  </a:txBody>
                  <a:tcPr/>
                </a:tc>
                <a:tc>
                  <a:txBody>
                    <a:bodyPr/>
                    <a:lstStyle/>
                    <a:p>
                      <a:pPr algn="r"/>
                      <a:r>
                        <a:rPr lang="en-US" dirty="0" smtClean="0"/>
                        <a:t>2%</a:t>
                      </a:r>
                      <a:endParaRPr lang="en-US" dirty="0"/>
                    </a:p>
                  </a:txBody>
                  <a:tcPr/>
                </a:tc>
                <a:tc>
                  <a:txBody>
                    <a:bodyPr/>
                    <a:lstStyle/>
                    <a:p>
                      <a:pPr algn="r"/>
                      <a:r>
                        <a:rPr lang="en-US" dirty="0" smtClean="0"/>
                        <a:t>76%</a:t>
                      </a:r>
                      <a:endParaRPr lang="en-US" dirty="0"/>
                    </a:p>
                  </a:txBody>
                  <a:tcPr/>
                </a:tc>
                <a:tc>
                  <a:txBody>
                    <a:bodyPr/>
                    <a:lstStyle/>
                    <a:p>
                      <a:pPr algn="r"/>
                      <a:r>
                        <a:rPr lang="en-US" dirty="0" smtClean="0"/>
                        <a:t>34%</a:t>
                      </a:r>
                      <a:endParaRPr lang="en-US" dirty="0"/>
                    </a:p>
                  </a:txBody>
                  <a:tcPr/>
                </a:tc>
                <a:tc>
                  <a:txBody>
                    <a:bodyPr/>
                    <a:lstStyle/>
                    <a:p>
                      <a:pPr algn="r"/>
                      <a:r>
                        <a:rPr lang="en-US" dirty="0" smtClean="0"/>
                        <a:t>37%</a:t>
                      </a:r>
                      <a:endParaRPr lang="en-US" dirty="0"/>
                    </a:p>
                  </a:txBody>
                  <a:tcPr/>
                </a:tc>
                <a:tc>
                  <a:txBody>
                    <a:bodyPr/>
                    <a:lstStyle/>
                    <a:p>
                      <a:pPr algn="r"/>
                      <a:r>
                        <a:rPr lang="en-US" dirty="0" smtClean="0"/>
                        <a:t>53%</a:t>
                      </a:r>
                      <a:endParaRPr lang="en-US" dirty="0"/>
                    </a:p>
                  </a:txBody>
                  <a:tcPr/>
                </a:tc>
                <a:tc>
                  <a:txBody>
                    <a:bodyPr/>
                    <a:lstStyle/>
                    <a:p>
                      <a:pPr algn="r"/>
                      <a:r>
                        <a:rPr lang="en-US" b="1" dirty="0" smtClean="0"/>
                        <a:t>24%</a:t>
                      </a:r>
                      <a:endParaRPr lang="en-US" b="1" dirty="0"/>
                    </a:p>
                  </a:txBody>
                  <a:tcPr/>
                </a:tc>
              </a:tr>
              <a:tr h="370840">
                <a:tc>
                  <a:txBody>
                    <a:bodyPr/>
                    <a:lstStyle/>
                    <a:p>
                      <a:r>
                        <a:rPr lang="en-US" dirty="0" smtClean="0"/>
                        <a:t>Add throws declaration</a:t>
                      </a:r>
                    </a:p>
                  </a:txBody>
                  <a:tcPr/>
                </a:tc>
                <a:tc>
                  <a:txBody>
                    <a:bodyPr/>
                    <a:lstStyle/>
                    <a:p>
                      <a:pPr algn="r"/>
                      <a:r>
                        <a:rPr lang="en-US" dirty="0" smtClean="0"/>
                        <a:t>21%</a:t>
                      </a:r>
                      <a:endParaRPr lang="en-US" dirty="0"/>
                    </a:p>
                  </a:txBody>
                  <a:tcPr/>
                </a:tc>
                <a:tc>
                  <a:txBody>
                    <a:bodyPr/>
                    <a:lstStyle/>
                    <a:p>
                      <a:pPr algn="r"/>
                      <a:r>
                        <a:rPr lang="en-US" dirty="0" smtClean="0"/>
                        <a:t>47%</a:t>
                      </a:r>
                      <a:endParaRPr lang="en-US" dirty="0"/>
                    </a:p>
                  </a:txBody>
                  <a:tcPr/>
                </a:tc>
                <a:tc>
                  <a:txBody>
                    <a:bodyPr/>
                    <a:lstStyle/>
                    <a:p>
                      <a:pPr algn="r"/>
                      <a:r>
                        <a:rPr lang="en-US" dirty="0" smtClean="0"/>
                        <a:t>0%</a:t>
                      </a:r>
                      <a:endParaRPr lang="en-US" dirty="0"/>
                    </a:p>
                  </a:txBody>
                  <a:tcPr/>
                </a:tc>
                <a:tc>
                  <a:txBody>
                    <a:bodyPr/>
                    <a:lstStyle/>
                    <a:p>
                      <a:pPr algn="r"/>
                      <a:r>
                        <a:rPr lang="en-US" dirty="0" smtClean="0"/>
                        <a:t>11%</a:t>
                      </a:r>
                      <a:endParaRPr lang="en-US" dirty="0"/>
                    </a:p>
                  </a:txBody>
                  <a:tcPr/>
                </a:tc>
                <a:tc>
                  <a:txBody>
                    <a:bodyPr/>
                    <a:lstStyle/>
                    <a:p>
                      <a:pPr algn="r"/>
                      <a:r>
                        <a:rPr lang="en-US" dirty="0" smtClean="0"/>
                        <a:t>0%</a:t>
                      </a:r>
                      <a:endParaRPr lang="en-US" dirty="0"/>
                    </a:p>
                  </a:txBody>
                  <a:tcPr/>
                </a:tc>
                <a:tc>
                  <a:txBody>
                    <a:bodyPr/>
                    <a:lstStyle/>
                    <a:p>
                      <a:pPr algn="r"/>
                      <a:r>
                        <a:rPr lang="en-US" dirty="0" smtClean="0"/>
                        <a:t>18%</a:t>
                      </a:r>
                      <a:endParaRPr lang="en-US" dirty="0"/>
                    </a:p>
                  </a:txBody>
                  <a:tcPr/>
                </a:tc>
                <a:tc>
                  <a:txBody>
                    <a:bodyPr/>
                    <a:lstStyle/>
                    <a:p>
                      <a:pPr algn="r"/>
                      <a:r>
                        <a:rPr lang="en-US" b="1" dirty="0" smtClean="0"/>
                        <a:t>23%</a:t>
                      </a:r>
                      <a:endParaRPr lang="en-US" b="1" dirty="0"/>
                    </a:p>
                  </a:txBody>
                  <a:tcPr/>
                </a:tc>
              </a:tr>
              <a:tr h="370840">
                <a:tc>
                  <a:txBody>
                    <a:bodyPr/>
                    <a:lstStyle/>
                    <a:p>
                      <a:r>
                        <a:rPr lang="en-US" dirty="0" smtClean="0"/>
                        <a:t>Create method &lt;method name&gt;</a:t>
                      </a:r>
                    </a:p>
                  </a:txBody>
                  <a:tcPr/>
                </a:tc>
                <a:tc>
                  <a:txBody>
                    <a:bodyPr/>
                    <a:lstStyle/>
                    <a:p>
                      <a:pPr algn="r"/>
                      <a:r>
                        <a:rPr lang="en-US" dirty="0" smtClean="0"/>
                        <a:t>21%</a:t>
                      </a:r>
                      <a:endParaRPr lang="en-US" dirty="0"/>
                    </a:p>
                  </a:txBody>
                  <a:tcPr/>
                </a:tc>
                <a:tc>
                  <a:txBody>
                    <a:bodyPr/>
                    <a:lstStyle/>
                    <a:p>
                      <a:pPr algn="r"/>
                      <a:r>
                        <a:rPr lang="en-US" dirty="0" smtClean="0"/>
                        <a:t>11%</a:t>
                      </a:r>
                      <a:endParaRPr lang="en-US" dirty="0"/>
                    </a:p>
                  </a:txBody>
                  <a:tcPr/>
                </a:tc>
                <a:tc>
                  <a:txBody>
                    <a:bodyPr/>
                    <a:lstStyle/>
                    <a:p>
                      <a:pPr algn="r"/>
                      <a:r>
                        <a:rPr lang="en-US" dirty="0" smtClean="0"/>
                        <a:t>0%</a:t>
                      </a:r>
                      <a:endParaRPr lang="en-US" dirty="0"/>
                    </a:p>
                  </a:txBody>
                  <a:tcPr/>
                </a:tc>
                <a:tc>
                  <a:txBody>
                    <a:bodyPr/>
                    <a:lstStyle/>
                    <a:p>
                      <a:pPr algn="r"/>
                      <a:r>
                        <a:rPr lang="en-US" dirty="0" smtClean="0"/>
                        <a:t>2%</a:t>
                      </a:r>
                      <a:endParaRPr lang="en-US" dirty="0"/>
                    </a:p>
                  </a:txBody>
                  <a:tcPr/>
                </a:tc>
                <a:tc>
                  <a:txBody>
                    <a:bodyPr/>
                    <a:lstStyle/>
                    <a:p>
                      <a:pPr algn="r"/>
                      <a:r>
                        <a:rPr lang="en-US" dirty="0" smtClean="0"/>
                        <a:t>11%</a:t>
                      </a:r>
                      <a:endParaRPr lang="en-US" dirty="0"/>
                    </a:p>
                  </a:txBody>
                  <a:tcPr/>
                </a:tc>
                <a:tc>
                  <a:txBody>
                    <a:bodyPr/>
                    <a:lstStyle/>
                    <a:p>
                      <a:pPr algn="r"/>
                      <a:r>
                        <a:rPr lang="en-US" dirty="0" smtClean="0"/>
                        <a:t>0%</a:t>
                      </a:r>
                      <a:endParaRPr lang="en-US" dirty="0"/>
                    </a:p>
                  </a:txBody>
                  <a:tcPr/>
                </a:tc>
                <a:tc>
                  <a:txBody>
                    <a:bodyPr/>
                    <a:lstStyle/>
                    <a:p>
                      <a:pPr algn="r"/>
                      <a:r>
                        <a:rPr lang="en-US" b="1" dirty="0" smtClean="0"/>
                        <a:t>15%</a:t>
                      </a:r>
                      <a:endParaRPr lang="en-US" b="1" dirty="0"/>
                    </a:p>
                  </a:txBody>
                  <a:tcPr/>
                </a:tc>
              </a:tr>
              <a:tr h="370840">
                <a:tc>
                  <a:txBody>
                    <a:bodyPr/>
                    <a:lstStyle/>
                    <a:p>
                      <a:r>
                        <a:rPr lang="en-US" dirty="0" smtClean="0"/>
                        <a:t>Change to &lt;new name&gt;</a:t>
                      </a:r>
                    </a:p>
                  </a:txBody>
                  <a:tcPr/>
                </a:tc>
                <a:tc>
                  <a:txBody>
                    <a:bodyPr/>
                    <a:lstStyle/>
                    <a:p>
                      <a:pPr algn="r"/>
                      <a:r>
                        <a:rPr lang="en-US" dirty="0" smtClean="0"/>
                        <a:t>10%</a:t>
                      </a:r>
                      <a:endParaRPr lang="en-US" dirty="0"/>
                    </a:p>
                  </a:txBody>
                  <a:tcPr/>
                </a:tc>
                <a:tc>
                  <a:txBody>
                    <a:bodyPr/>
                    <a:lstStyle/>
                    <a:p>
                      <a:pPr algn="r"/>
                      <a:r>
                        <a:rPr lang="en-US" dirty="0" smtClean="0"/>
                        <a:t>1%</a:t>
                      </a:r>
                      <a:endParaRPr lang="en-US" dirty="0"/>
                    </a:p>
                  </a:txBody>
                  <a:tcPr/>
                </a:tc>
                <a:tc>
                  <a:txBody>
                    <a:bodyPr/>
                    <a:lstStyle/>
                    <a:p>
                      <a:pPr algn="r"/>
                      <a:r>
                        <a:rPr lang="en-US" dirty="0" smtClean="0"/>
                        <a:t>6%</a:t>
                      </a:r>
                      <a:endParaRPr lang="en-US" dirty="0"/>
                    </a:p>
                  </a:txBody>
                  <a:tcPr/>
                </a:tc>
                <a:tc>
                  <a:txBody>
                    <a:bodyPr/>
                    <a:lstStyle/>
                    <a:p>
                      <a:pPr algn="r"/>
                      <a:r>
                        <a:rPr lang="en-US" dirty="0" smtClean="0"/>
                        <a:t>26%</a:t>
                      </a:r>
                      <a:endParaRPr lang="en-US" dirty="0"/>
                    </a:p>
                  </a:txBody>
                  <a:tcPr/>
                </a:tc>
                <a:tc>
                  <a:txBody>
                    <a:bodyPr/>
                    <a:lstStyle/>
                    <a:p>
                      <a:pPr algn="r"/>
                      <a:r>
                        <a:rPr lang="en-US" dirty="0" smtClean="0"/>
                        <a:t>7%</a:t>
                      </a:r>
                      <a:endParaRPr lang="en-US" dirty="0"/>
                    </a:p>
                  </a:txBody>
                  <a:tcPr/>
                </a:tc>
                <a:tc>
                  <a:txBody>
                    <a:bodyPr/>
                    <a:lstStyle/>
                    <a:p>
                      <a:pPr algn="r"/>
                      <a:r>
                        <a:rPr lang="en-US" dirty="0" smtClean="0"/>
                        <a:t>24%</a:t>
                      </a:r>
                      <a:endParaRPr lang="en-US" dirty="0"/>
                    </a:p>
                  </a:txBody>
                  <a:tcPr/>
                </a:tc>
                <a:tc>
                  <a:txBody>
                    <a:bodyPr/>
                    <a:lstStyle/>
                    <a:p>
                      <a:pPr algn="r"/>
                      <a:r>
                        <a:rPr lang="en-US" b="1" dirty="0" smtClean="0"/>
                        <a:t>9%</a:t>
                      </a:r>
                      <a:endParaRPr lang="en-US" b="1" dirty="0"/>
                    </a:p>
                  </a:txBody>
                  <a:tcPr/>
                </a:tc>
              </a:tr>
              <a:tr h="370840">
                <a:tc>
                  <a:txBody>
                    <a:bodyPr/>
                    <a:lstStyle/>
                    <a:p>
                      <a:r>
                        <a:rPr lang="en-US" dirty="0" smtClean="0"/>
                        <a:t>Add unimplemented methods</a:t>
                      </a:r>
                    </a:p>
                  </a:txBody>
                  <a:tcPr/>
                </a:tc>
                <a:tc>
                  <a:txBody>
                    <a:bodyPr/>
                    <a:lstStyle/>
                    <a:p>
                      <a:pPr algn="r"/>
                      <a:r>
                        <a:rPr lang="en-US" dirty="0" smtClean="0"/>
                        <a:t>7%</a:t>
                      </a:r>
                      <a:endParaRPr lang="en-US" dirty="0"/>
                    </a:p>
                  </a:txBody>
                  <a:tcPr/>
                </a:tc>
                <a:tc>
                  <a:txBody>
                    <a:bodyPr/>
                    <a:lstStyle/>
                    <a:p>
                      <a:pPr algn="r"/>
                      <a:r>
                        <a:rPr lang="en-US" dirty="0" smtClean="0"/>
                        <a:t>8%</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9%</a:t>
                      </a:r>
                      <a:endParaRPr lang="en-US" dirty="0"/>
                    </a:p>
                  </a:txBody>
                  <a:tcPr/>
                </a:tc>
                <a:tc>
                  <a:txBody>
                    <a:bodyPr/>
                    <a:lstStyle/>
                    <a:p>
                      <a:pPr algn="r"/>
                      <a:r>
                        <a:rPr lang="en-US" dirty="0" smtClean="0"/>
                        <a:t>6%</a:t>
                      </a:r>
                      <a:endParaRPr lang="en-US" dirty="0"/>
                    </a:p>
                  </a:txBody>
                  <a:tcPr/>
                </a:tc>
                <a:tc>
                  <a:txBody>
                    <a:bodyPr/>
                    <a:lstStyle/>
                    <a:p>
                      <a:pPr algn="r"/>
                      <a:r>
                        <a:rPr lang="en-US" b="1" dirty="0" smtClean="0"/>
                        <a:t>7%</a:t>
                      </a:r>
                      <a:endParaRPr lang="en-US" b="1" dirty="0"/>
                    </a:p>
                  </a:txBody>
                  <a:tcPr/>
                </a:tc>
              </a:tr>
              <a:tr h="370840">
                <a:tc>
                  <a:txBody>
                    <a:bodyPr/>
                    <a:lstStyle/>
                    <a:p>
                      <a:r>
                        <a:rPr lang="en-US" dirty="0" smtClean="0"/>
                        <a:t>Surround with try/catch</a:t>
                      </a:r>
                    </a:p>
                  </a:txBody>
                  <a:tcPr/>
                </a:tc>
                <a:tc>
                  <a:txBody>
                    <a:bodyPr/>
                    <a:lstStyle/>
                    <a:p>
                      <a:pPr algn="r"/>
                      <a:r>
                        <a:rPr lang="en-US" dirty="0" smtClean="0"/>
                        <a:t>0%</a:t>
                      </a:r>
                      <a:endParaRPr lang="en-US" dirty="0"/>
                    </a:p>
                  </a:txBody>
                  <a:tcPr/>
                </a:tc>
                <a:tc>
                  <a:txBody>
                    <a:bodyPr/>
                    <a:lstStyle/>
                    <a:p>
                      <a:pPr algn="r"/>
                      <a:r>
                        <a:rPr lang="en-US" dirty="0" smtClean="0"/>
                        <a:t>14%</a:t>
                      </a:r>
                      <a:endParaRPr lang="en-US" dirty="0"/>
                    </a:p>
                  </a:txBody>
                  <a:tcPr/>
                </a:tc>
                <a:tc>
                  <a:txBody>
                    <a:bodyPr/>
                    <a:lstStyle/>
                    <a:p>
                      <a:pPr algn="r"/>
                      <a:r>
                        <a:rPr lang="en-US" dirty="0" smtClean="0"/>
                        <a:t>0%</a:t>
                      </a:r>
                    </a:p>
                  </a:txBody>
                  <a:tcPr/>
                </a:tc>
                <a:tc>
                  <a:txBody>
                    <a:bodyPr/>
                    <a:lstStyle/>
                    <a:p>
                      <a:pPr algn="r"/>
                      <a:r>
                        <a:rPr lang="en-US" dirty="0" smtClean="0"/>
                        <a:t>6%</a:t>
                      </a:r>
                    </a:p>
                  </a:txBody>
                  <a:tcPr/>
                </a:tc>
                <a:tc>
                  <a:txBody>
                    <a:bodyPr/>
                    <a:lstStyle/>
                    <a:p>
                      <a:pPr algn="r"/>
                      <a:r>
                        <a:rPr lang="en-US" dirty="0" smtClean="0"/>
                        <a:t>0%</a:t>
                      </a:r>
                    </a:p>
                  </a:txBody>
                  <a:tcPr/>
                </a:tc>
                <a:tc>
                  <a:txBody>
                    <a:bodyPr/>
                    <a:lstStyle/>
                    <a:p>
                      <a:pPr algn="r"/>
                      <a:r>
                        <a:rPr lang="en-US" dirty="0" smtClean="0"/>
                        <a:t>0%</a:t>
                      </a:r>
                    </a:p>
                  </a:txBody>
                  <a:tcPr/>
                </a:tc>
                <a:tc>
                  <a:txBody>
                    <a:bodyPr/>
                    <a:lstStyle/>
                    <a:p>
                      <a:pPr algn="r"/>
                      <a:r>
                        <a:rPr lang="en-US" b="1" dirty="0" smtClean="0"/>
                        <a:t>4%</a:t>
                      </a:r>
                      <a:endParaRPr lang="en-US" b="1" dirty="0"/>
                    </a:p>
                  </a:txBody>
                  <a:tcPr/>
                </a:tc>
              </a:tr>
            </a:tbl>
          </a:graphicData>
        </a:graphic>
      </p:graphicFrame>
      <p:sp>
        <p:nvSpPr>
          <p:cNvPr id="5" name="Content Placeholder 2"/>
          <p:cNvSpPr txBox="1">
            <a:spLocks/>
          </p:cNvSpPr>
          <p:nvPr/>
        </p:nvSpPr>
        <p:spPr>
          <a:xfrm>
            <a:off x="457200" y="4876800"/>
            <a:ext cx="8229600" cy="1249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solidFill>
                <a:srgbClr val="800000"/>
              </a:solidFill>
            </a:endParaRPr>
          </a:p>
        </p:txBody>
      </p:sp>
    </p:spTree>
    <p:extLst>
      <p:ext uri="{BB962C8B-B14F-4D97-AF65-F5344CB8AC3E}">
        <p14:creationId xmlns:p14="http://schemas.microsoft.com/office/powerpoint/2010/main" val="4062669751"/>
      </p:ext>
    </p:extLst>
  </p:cSld>
  <p:clrMapOvr>
    <a:masterClrMapping/>
  </p:clrMapOvr>
  <mc:AlternateContent xmlns:mc="http://schemas.openxmlformats.org/markup-compatibility/2006" xmlns:p14="http://schemas.microsoft.com/office/powerpoint/2010/main">
    <mc:Choice Requires="p14">
      <p:transition spd="slow" p14:dur="2000" advTm="104024"/>
    </mc:Choice>
    <mc:Fallback xmlns="">
      <p:transition xmlns:p14="http://schemas.microsoft.com/office/powerpoint/2010/main" spd="slow" advTm="10402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Cluttering of Workspace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many filters &amp; workaround to reduce cluttering</a:t>
            </a:r>
          </a:p>
          <a:p>
            <a:pPr lvl="1"/>
            <a:r>
              <a:rPr lang="en-US" dirty="0" smtClean="0"/>
              <a:t>Quick Fix Scout creates a working set called ‘QFS’ and puts all copy projects under this working set</a:t>
            </a:r>
          </a:p>
          <a:p>
            <a:pPr lvl="1"/>
            <a:r>
              <a:rPr lang="en-US" dirty="0" smtClean="0"/>
              <a:t>It updates some of the filters (navigation, package manager) automatically when installed to hide copy project.</a:t>
            </a:r>
          </a:p>
          <a:p>
            <a:pPr lvl="1"/>
            <a:r>
              <a:rPr lang="en-US" dirty="0" smtClean="0"/>
              <a:t>Users can manually update some settings to reduce cluttering</a:t>
            </a:r>
          </a:p>
          <a:p>
            <a:r>
              <a:rPr lang="en-US" dirty="0" smtClean="0"/>
              <a:t>With Eclipse 4, Eclipse might be able to run multiple workspaces (Quick Fix Scout can create a private workspace)</a:t>
            </a:r>
            <a:endParaRPr lang="en-US" dirty="0"/>
          </a:p>
        </p:txBody>
      </p:sp>
    </p:spTree>
    <p:extLst>
      <p:ext uri="{BB962C8B-B14F-4D97-AF65-F5344CB8AC3E}">
        <p14:creationId xmlns:p14="http://schemas.microsoft.com/office/powerpoint/2010/main" val="2020188898"/>
      </p:ext>
    </p:extLst>
  </p:cSld>
  <p:clrMapOvr>
    <a:masterClrMapping/>
  </p:clrMapOvr>
  <mc:AlternateContent xmlns:mc="http://schemas.openxmlformats.org/markup-compatibility/2006" xmlns:p14="http://schemas.microsoft.com/office/powerpoint/2010/main">
    <mc:Choice Requires="p14">
      <p:transition spd="slow" p14:dur="2000" advTm="291"/>
    </mc:Choice>
    <mc:Fallback xmlns="">
      <p:transition xmlns:p14="http://schemas.microsoft.com/office/powerpoint/2010/main" spd="slow" advTm="291"/>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Quick Fix through Hover Dialog does not work</a:t>
            </a:r>
          </a:p>
          <a:p>
            <a:pPr lvl="1"/>
            <a:r>
              <a:rPr lang="en-US" dirty="0" smtClean="0"/>
              <a:t>Hover dialog uses a different API to create proposals and Eclipse does not permit us to override that code</a:t>
            </a:r>
          </a:p>
          <a:p>
            <a:r>
              <a:rPr lang="en-US" dirty="0" smtClean="0"/>
              <a:t>For interactive proposals (Create class/</a:t>
            </a:r>
            <a:r>
              <a:rPr lang="en-US" dirty="0" err="1" smtClean="0"/>
              <a:t>enum</a:t>
            </a:r>
            <a:r>
              <a:rPr lang="en-US" dirty="0" smtClean="0"/>
              <a:t>, etc.) we cannot compute the remaining errors</a:t>
            </a:r>
          </a:p>
          <a:p>
            <a:r>
              <a:rPr lang="en-US" dirty="0" smtClean="0"/>
              <a:t>For two proposals (Change type name and change compilation unit name), we cannot compute the remaining errors due to a bug in their implementation</a:t>
            </a:r>
          </a:p>
          <a:p>
            <a:pPr lvl="1"/>
            <a:r>
              <a:rPr lang="en-US" dirty="0" smtClean="0"/>
              <a:t>Undo changes are implemented incorrectly</a:t>
            </a:r>
            <a:endParaRPr lang="en-US" dirty="0"/>
          </a:p>
        </p:txBody>
      </p:sp>
    </p:spTree>
    <p:extLst>
      <p:ext uri="{BB962C8B-B14F-4D97-AF65-F5344CB8AC3E}">
        <p14:creationId xmlns:p14="http://schemas.microsoft.com/office/powerpoint/2010/main" val="531073147"/>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xmlns:p14="http://schemas.microsoft.com/office/powerpoint/2010/main" spd="slow" advTm="1009"/>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Fix Scout Algorithm</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dirty="0" smtClean="0"/>
              <a:t>while (true)  {</a:t>
            </a:r>
          </a:p>
          <a:p>
            <a:pPr marL="0" indent="0">
              <a:buNone/>
            </a:pPr>
            <a:r>
              <a:rPr lang="en-US" dirty="0"/>
              <a:t> </a:t>
            </a:r>
            <a:r>
              <a:rPr lang="en-US" dirty="0" smtClean="0"/>
              <a:t>   for (Error error: </a:t>
            </a:r>
            <a:r>
              <a:rPr lang="en-US" dirty="0" err="1" smtClean="0"/>
              <a:t>project.getErrors</a:t>
            </a:r>
            <a:r>
              <a:rPr lang="en-US" dirty="0" smtClean="0"/>
              <a:t>()) {</a:t>
            </a:r>
          </a:p>
          <a:p>
            <a:pPr marL="0" indent="0">
              <a:buNone/>
            </a:pPr>
            <a:r>
              <a:rPr lang="en-US" dirty="0"/>
              <a:t> </a:t>
            </a:r>
            <a:r>
              <a:rPr lang="en-US" dirty="0" smtClean="0"/>
              <a:t>       for (Proposal prop: </a:t>
            </a:r>
            <a:r>
              <a:rPr lang="en-US" dirty="0" err="1" smtClean="0"/>
              <a:t>error.getProposals</a:t>
            </a:r>
            <a:r>
              <a:rPr lang="en-US" dirty="0" smtClean="0"/>
              <a:t>()) {</a:t>
            </a:r>
          </a:p>
          <a:p>
            <a:pPr marL="0" indent="0">
              <a:buNone/>
            </a:pPr>
            <a:r>
              <a:rPr lang="en-US" dirty="0"/>
              <a:t> </a:t>
            </a:r>
            <a:r>
              <a:rPr lang="en-US" dirty="0" smtClean="0"/>
              <a:t>           </a:t>
            </a:r>
            <a:r>
              <a:rPr lang="en-US" dirty="0" err="1" smtClean="0"/>
              <a:t>copy.applyProposal</a:t>
            </a:r>
            <a:r>
              <a:rPr lang="en-US" dirty="0" smtClean="0"/>
              <a:t>(prop);</a:t>
            </a:r>
          </a:p>
          <a:p>
            <a:pPr marL="0" indent="0">
              <a:buNone/>
            </a:pPr>
            <a:r>
              <a:rPr lang="en-US" dirty="0"/>
              <a:t> </a:t>
            </a:r>
            <a:r>
              <a:rPr lang="en-US" dirty="0" smtClean="0"/>
              <a:t>           </a:t>
            </a:r>
            <a:r>
              <a:rPr lang="en-US" dirty="0" err="1" smtClean="0"/>
              <a:t>result.put</a:t>
            </a:r>
            <a:r>
              <a:rPr lang="en-US" dirty="0" smtClean="0"/>
              <a:t>(prop, </a:t>
            </a:r>
            <a:r>
              <a:rPr lang="en-US" dirty="0" err="1" smtClean="0"/>
              <a:t>copy.getErrors</a:t>
            </a:r>
            <a:r>
              <a:rPr lang="en-US" dirty="0" smtClean="0"/>
              <a:t>());</a:t>
            </a:r>
          </a:p>
          <a:p>
            <a:pPr marL="0" indent="0">
              <a:buNone/>
            </a:pPr>
            <a:r>
              <a:rPr lang="en-US" dirty="0"/>
              <a:t> </a:t>
            </a:r>
            <a:r>
              <a:rPr lang="en-US" dirty="0" smtClean="0"/>
              <a:t>           </a:t>
            </a:r>
            <a:r>
              <a:rPr lang="en-US" dirty="0" err="1" smtClean="0"/>
              <a:t>copy.applyProposal</a:t>
            </a:r>
            <a:r>
              <a:rPr lang="en-US" dirty="0" smtClean="0"/>
              <a:t>(</a:t>
            </a:r>
            <a:r>
              <a:rPr lang="en-US" dirty="0" err="1" smtClean="0"/>
              <a:t>prop.getUndo</a:t>
            </a:r>
            <a:r>
              <a:rPr lang="en-US" dirty="0" smtClean="0"/>
              <a:t>());</a:t>
            </a:r>
          </a:p>
          <a:p>
            <a:pPr marL="0" indent="0">
              <a:buNone/>
            </a:pPr>
            <a:r>
              <a:rPr lang="en-US" dirty="0"/>
              <a:t> </a:t>
            </a:r>
            <a:r>
              <a:rPr lang="en-US" dirty="0" smtClean="0"/>
              <a:t>       }</a:t>
            </a:r>
          </a:p>
          <a:p>
            <a:pPr marL="0" indent="0">
              <a:buNone/>
            </a:pPr>
            <a:r>
              <a:rPr lang="en-US" dirty="0"/>
              <a:t> </a:t>
            </a:r>
            <a:r>
              <a:rPr lang="en-US" dirty="0" smtClean="0"/>
              <a:t>   }</a:t>
            </a:r>
          </a:p>
          <a:p>
            <a:pPr marL="0" indent="0">
              <a:buNone/>
            </a:pPr>
            <a:r>
              <a:rPr lang="en-US" dirty="0"/>
              <a:t>}</a:t>
            </a:r>
            <a:endParaRPr lang="en-US" dirty="0" smtClean="0"/>
          </a:p>
        </p:txBody>
      </p:sp>
      <p:sp>
        <p:nvSpPr>
          <p:cNvPr id="4" name="TextBox 3"/>
          <p:cNvSpPr txBox="1"/>
          <p:nvPr/>
        </p:nvSpPr>
        <p:spPr>
          <a:xfrm>
            <a:off x="7431347" y="3075801"/>
            <a:ext cx="1712653" cy="553998"/>
          </a:xfrm>
          <a:prstGeom prst="rect">
            <a:avLst/>
          </a:prstGeom>
          <a:noFill/>
        </p:spPr>
        <p:txBody>
          <a:bodyPr wrap="none" rtlCol="0">
            <a:spAutoFit/>
          </a:bodyPr>
          <a:lstStyle/>
          <a:p>
            <a:r>
              <a:rPr lang="en-US" sz="3000" dirty="0" smtClean="0">
                <a:solidFill>
                  <a:srgbClr val="800000"/>
                </a:solidFill>
              </a:rPr>
              <a:t>Speculate</a:t>
            </a:r>
            <a:endParaRPr lang="en-US" sz="3000" dirty="0">
              <a:solidFill>
                <a:srgbClr val="800000"/>
              </a:solidFill>
            </a:endParaRPr>
          </a:p>
        </p:txBody>
      </p:sp>
      <p:sp>
        <p:nvSpPr>
          <p:cNvPr id="5" name="TextBox 4"/>
          <p:cNvSpPr txBox="1"/>
          <p:nvPr/>
        </p:nvSpPr>
        <p:spPr>
          <a:xfrm>
            <a:off x="7744496" y="3581400"/>
            <a:ext cx="1399504" cy="553998"/>
          </a:xfrm>
          <a:prstGeom prst="rect">
            <a:avLst/>
          </a:prstGeom>
          <a:noFill/>
        </p:spPr>
        <p:txBody>
          <a:bodyPr wrap="none" rtlCol="0">
            <a:spAutoFit/>
          </a:bodyPr>
          <a:lstStyle/>
          <a:p>
            <a:r>
              <a:rPr lang="en-US" sz="3000" dirty="0" smtClean="0">
                <a:solidFill>
                  <a:srgbClr val="800000"/>
                </a:solidFill>
              </a:rPr>
              <a:t>Analyze</a:t>
            </a:r>
            <a:endParaRPr lang="en-US" sz="3000" dirty="0">
              <a:solidFill>
                <a:srgbClr val="800000"/>
              </a:solidFill>
            </a:endParaRPr>
          </a:p>
        </p:txBody>
      </p:sp>
      <p:cxnSp>
        <p:nvCxnSpPr>
          <p:cNvPr id="7" name="Straight Arrow Connector 6"/>
          <p:cNvCxnSpPr>
            <a:stCxn id="4" idx="1"/>
          </p:cNvCxnSpPr>
          <p:nvPr/>
        </p:nvCxnSpPr>
        <p:spPr>
          <a:xfrm flipH="1">
            <a:off x="5867400" y="3352800"/>
            <a:ext cx="1563947"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1"/>
          </p:cNvCxnSpPr>
          <p:nvPr/>
        </p:nvCxnSpPr>
        <p:spPr>
          <a:xfrm flipH="1">
            <a:off x="6934200" y="3858399"/>
            <a:ext cx="810296"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3298341"/>
      </p:ext>
    </p:extLst>
  </p:cSld>
  <p:clrMapOvr>
    <a:masterClrMapping/>
  </p:clrMapOvr>
  <mc:AlternateContent xmlns:mc="http://schemas.openxmlformats.org/markup-compatibility/2006" xmlns:p14="http://schemas.microsoft.com/office/powerpoint/2010/main">
    <mc:Choice Requires="p14">
      <p:transition spd="slow" p14:dur="2000" advTm="3145"/>
    </mc:Choice>
    <mc:Fallback xmlns="">
      <p:transition xmlns:p14="http://schemas.microsoft.com/office/powerpoint/2010/main" spd="slow" advTm="314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5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25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Confidence</a:t>
            </a:r>
            <a:endParaRPr lang="en-US" dirty="0"/>
          </a:p>
        </p:txBody>
      </p:sp>
      <p:sp>
        <p:nvSpPr>
          <p:cNvPr id="3" name="Content Placeholder 2"/>
          <p:cNvSpPr>
            <a:spLocks noGrp="1"/>
          </p:cNvSpPr>
          <p:nvPr>
            <p:ph idx="1"/>
          </p:nvPr>
        </p:nvSpPr>
        <p:spPr/>
        <p:txBody>
          <a:bodyPr/>
          <a:lstStyle/>
          <a:p>
            <a:r>
              <a:rPr lang="en-US" dirty="0" smtClean="0"/>
              <a:t>3% increase for session completion rate</a:t>
            </a:r>
          </a:p>
          <a:p>
            <a:pPr lvl="1"/>
            <a:r>
              <a:rPr lang="en-US" dirty="0" smtClean="0"/>
              <a:t>10% increase for T</a:t>
            </a:r>
            <a:r>
              <a:rPr lang="en-US" baseline="-25000" dirty="0" smtClean="0"/>
              <a:t>α</a:t>
            </a:r>
          </a:p>
          <a:p>
            <a:pPr lvl="1"/>
            <a:r>
              <a:rPr lang="en-US" dirty="0" smtClean="0"/>
              <a:t>1% decrease </a:t>
            </a:r>
            <a:r>
              <a:rPr lang="en-US" dirty="0"/>
              <a:t>for </a:t>
            </a:r>
            <a:r>
              <a:rPr lang="en-US" dirty="0" smtClean="0"/>
              <a:t>T</a:t>
            </a:r>
            <a:r>
              <a:rPr lang="en-US" baseline="-25000" dirty="0" smtClean="0"/>
              <a:t>β</a:t>
            </a:r>
            <a:endParaRPr lang="en-US" dirty="0" smtClean="0"/>
          </a:p>
          <a:p>
            <a:r>
              <a:rPr lang="en-US" dirty="0" smtClean="0"/>
              <a:t>Almost no change for first and second proposal selection rates</a:t>
            </a:r>
          </a:p>
          <a:p>
            <a:endParaRPr lang="en-US" dirty="0"/>
          </a:p>
        </p:txBody>
      </p:sp>
    </p:spTree>
    <p:extLst>
      <p:ext uri="{BB962C8B-B14F-4D97-AF65-F5344CB8AC3E}">
        <p14:creationId xmlns:p14="http://schemas.microsoft.com/office/powerpoint/2010/main" val="49812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ick-fi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250" y="1417638"/>
            <a:ext cx="3848100" cy="1460500"/>
          </a:xfrm>
          <a:prstGeom prst="rect">
            <a:avLst/>
          </a:prstGeom>
        </p:spPr>
      </p:pic>
      <p:sp>
        <p:nvSpPr>
          <p:cNvPr id="2" name="Title 1"/>
          <p:cNvSpPr>
            <a:spLocks noGrp="1"/>
          </p:cNvSpPr>
          <p:nvPr>
            <p:ph type="title"/>
          </p:nvPr>
        </p:nvSpPr>
        <p:spPr/>
        <p:txBody>
          <a:bodyPr>
            <a:normAutofit fontScale="90000"/>
          </a:bodyPr>
          <a:lstStyle/>
          <a:p>
            <a:r>
              <a:rPr lang="en-US" dirty="0"/>
              <a:t>M</a:t>
            </a:r>
            <a:r>
              <a:rPr lang="en-US" dirty="0" smtClean="0"/>
              <a:t>aking recommendations more useful </a:t>
            </a:r>
            <a:endParaRPr lang="en-US" dirty="0"/>
          </a:p>
        </p:txBody>
      </p:sp>
      <p:sp>
        <p:nvSpPr>
          <p:cNvPr id="3" name="Content Placeholder 2"/>
          <p:cNvSpPr>
            <a:spLocks noGrp="1"/>
          </p:cNvSpPr>
          <p:nvPr>
            <p:ph idx="1"/>
          </p:nvPr>
        </p:nvSpPr>
        <p:spPr>
          <a:xfrm>
            <a:off x="457200" y="2878138"/>
            <a:ext cx="8229600" cy="3248025"/>
          </a:xfrm>
        </p:spPr>
        <p:txBody>
          <a:bodyPr>
            <a:normAutofit fontScale="92500" lnSpcReduction="20000"/>
          </a:bodyPr>
          <a:lstStyle/>
          <a:p>
            <a:pPr marL="0" indent="0">
              <a:buNone/>
            </a:pPr>
            <a:r>
              <a:rPr lang="en-US" dirty="0" smtClean="0"/>
              <a:t>Present</a:t>
            </a:r>
          </a:p>
          <a:p>
            <a:r>
              <a:rPr lang="en-US" sz="2800" dirty="0" smtClean="0"/>
              <a:t>IDE generates </a:t>
            </a:r>
            <a:r>
              <a:rPr lang="en-US" sz="2800" dirty="0" smtClean="0"/>
              <a:t>the recommendations</a:t>
            </a:r>
            <a:endParaRPr lang="en-US" sz="2800" dirty="0" smtClean="0"/>
          </a:p>
          <a:p>
            <a:r>
              <a:rPr lang="en-US" sz="2800" dirty="0" smtClean="0"/>
              <a:t>Developer selects a recommendation based on experience</a:t>
            </a:r>
          </a:p>
          <a:p>
            <a:pPr marL="0" indent="0">
              <a:buNone/>
            </a:pPr>
            <a:r>
              <a:rPr lang="en-US" dirty="0" smtClean="0"/>
              <a:t>Today</a:t>
            </a:r>
          </a:p>
          <a:p>
            <a:r>
              <a:rPr lang="en-US" sz="2800" dirty="0" smtClean="0"/>
              <a:t>IDE generates recommendations</a:t>
            </a:r>
            <a:r>
              <a:rPr lang="en-US" sz="2800" dirty="0"/>
              <a:t> </a:t>
            </a:r>
            <a:r>
              <a:rPr lang="en-US" sz="2800" dirty="0" smtClean="0"/>
              <a:t>&amp; computes their consequences</a:t>
            </a:r>
          </a:p>
          <a:p>
            <a:r>
              <a:rPr lang="en-US" sz="2800" dirty="0" smtClean="0"/>
              <a:t>Developer selects a </a:t>
            </a:r>
            <a:r>
              <a:rPr lang="en-US" sz="2800" dirty="0" smtClean="0">
                <a:solidFill>
                  <a:srgbClr val="F79646"/>
                </a:solidFill>
              </a:rPr>
              <a:t>better</a:t>
            </a:r>
            <a:r>
              <a:rPr lang="en-US" sz="2800" dirty="0" smtClean="0"/>
              <a:t> recommendation </a:t>
            </a:r>
            <a:r>
              <a:rPr lang="en-US" sz="2800" dirty="0" smtClean="0">
                <a:solidFill>
                  <a:srgbClr val="F79646"/>
                </a:solidFill>
              </a:rPr>
              <a:t>faster</a:t>
            </a:r>
          </a:p>
        </p:txBody>
      </p:sp>
      <p:pic>
        <p:nvPicPr>
          <p:cNvPr id="7" name="Picture 6" descr="qfs_gbp_cropp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402906"/>
            <a:ext cx="4803648" cy="1475232"/>
          </a:xfrm>
          <a:prstGeom prst="rect">
            <a:avLst/>
          </a:prstGeom>
        </p:spPr>
      </p:pic>
    </p:spTree>
    <p:custDataLst>
      <p:tags r:id="rId1"/>
    </p:custDataLst>
    <p:extLst>
      <p:ext uri="{BB962C8B-B14F-4D97-AF65-F5344CB8AC3E}">
        <p14:creationId xmlns:p14="http://schemas.microsoft.com/office/powerpoint/2010/main" val="2812539537"/>
      </p:ext>
    </p:extLst>
  </p:cSld>
  <p:clrMapOvr>
    <a:masterClrMapping/>
  </p:clrMapOvr>
  <mc:AlternateContent xmlns:mc="http://schemas.openxmlformats.org/markup-compatibility/2006" xmlns:p14="http://schemas.microsoft.com/office/powerpoint/2010/main">
    <mc:Choice Requires="p14">
      <p:transition spd="slow" p14:dur="2000" advTm="108241"/>
    </mc:Choice>
    <mc:Fallback xmlns="">
      <p:transition xmlns:p14="http://schemas.microsoft.com/office/powerpoint/2010/main" spd="slow" advTm="10824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Preparations</a:t>
            </a:r>
            <a:endParaRPr lang="en-US" dirty="0"/>
          </a:p>
        </p:txBody>
      </p:sp>
      <p:sp>
        <p:nvSpPr>
          <p:cNvPr id="3" name="Content Placeholder 2"/>
          <p:cNvSpPr>
            <a:spLocks noGrp="1"/>
          </p:cNvSpPr>
          <p:nvPr>
            <p:ph idx="1"/>
          </p:nvPr>
        </p:nvSpPr>
        <p:spPr/>
        <p:txBody>
          <a:bodyPr/>
          <a:lstStyle/>
          <a:p>
            <a:r>
              <a:rPr lang="en-US" dirty="0" smtClean="0"/>
              <a:t>QFS logs (for each Quick Fix invocation):</a:t>
            </a:r>
          </a:p>
          <a:p>
            <a:pPr lvl="1"/>
            <a:r>
              <a:rPr lang="en-US" dirty="0" smtClean="0"/>
              <a:t>All proposals offered by Eclipse</a:t>
            </a:r>
          </a:p>
          <a:p>
            <a:pPr lvl="1"/>
            <a:r>
              <a:rPr lang="en-US" dirty="0" smtClean="0"/>
              <a:t>Whether the developer selected a proposal or not</a:t>
            </a:r>
          </a:p>
          <a:p>
            <a:pPr lvl="2"/>
            <a:r>
              <a:rPr lang="en-US" dirty="0" smtClean="0"/>
              <a:t>If so, the selected proposal</a:t>
            </a:r>
          </a:p>
          <a:p>
            <a:pPr lvl="1"/>
            <a:r>
              <a:rPr lang="en-US" dirty="0" smtClean="0"/>
              <a:t>The length of the session</a:t>
            </a:r>
          </a:p>
          <a:p>
            <a:pPr lvl="1"/>
            <a:r>
              <a:rPr lang="en-US" dirty="0" smtClean="0"/>
              <a:t>Whether the invocation is undone or not</a:t>
            </a:r>
          </a:p>
          <a:p>
            <a:r>
              <a:rPr lang="en-US" dirty="0" smtClean="0"/>
              <a:t>If the speculation is enabled, it also logs:</a:t>
            </a:r>
          </a:p>
          <a:p>
            <a:pPr lvl="1"/>
            <a:r>
              <a:rPr lang="en-US" dirty="0" smtClean="0"/>
              <a:t>All proposals offered by speculative analysis</a:t>
            </a:r>
          </a:p>
        </p:txBody>
      </p:sp>
    </p:spTree>
    <p:extLst>
      <p:ext uri="{BB962C8B-B14F-4D97-AF65-F5344CB8AC3E}">
        <p14:creationId xmlns:p14="http://schemas.microsoft.com/office/powerpoint/2010/main" val="226940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Speculative Analysis</a:t>
            </a:r>
            <a:endParaRPr lang="en-US" dirty="0"/>
          </a:p>
        </p:txBody>
      </p:sp>
      <p:sp>
        <p:nvSpPr>
          <p:cNvPr id="3" name="Content Placeholder 2"/>
          <p:cNvSpPr>
            <a:spLocks noGrp="1"/>
          </p:cNvSpPr>
          <p:nvPr>
            <p:ph idx="1"/>
          </p:nvPr>
        </p:nvSpPr>
        <p:spPr/>
        <p:txBody>
          <a:bodyPr>
            <a:normAutofit/>
          </a:bodyPr>
          <a:lstStyle/>
          <a:p>
            <a:r>
              <a:rPr lang="en-US" dirty="0" smtClean="0"/>
              <a:t>We introduced the idea at </a:t>
            </a:r>
            <a:r>
              <a:rPr lang="en-US" dirty="0" err="1" smtClean="0"/>
              <a:t>FoSER</a:t>
            </a:r>
            <a:r>
              <a:rPr lang="en-US" dirty="0" smtClean="0"/>
              <a:t> </a:t>
            </a:r>
            <a:r>
              <a:rPr lang="fr-FR" dirty="0" smtClean="0"/>
              <a:t>’</a:t>
            </a:r>
            <a:r>
              <a:rPr lang="en-US" dirty="0" smtClean="0"/>
              <a:t>10.</a:t>
            </a:r>
          </a:p>
          <a:p>
            <a:r>
              <a:rPr lang="en-US" dirty="0" smtClean="0"/>
              <a:t>Speculative analysis on collaboration conflicts</a:t>
            </a:r>
          </a:p>
          <a:p>
            <a:pPr marL="0" indent="0" algn="r">
              <a:buNone/>
            </a:pPr>
            <a:r>
              <a:rPr lang="en-US" sz="2000" dirty="0" smtClean="0"/>
              <a:t>[Brun11fse]</a:t>
            </a:r>
          </a:p>
          <a:p>
            <a:pPr lvl="1"/>
            <a:r>
              <a:rPr lang="en-US" dirty="0" smtClean="0"/>
              <a:t>Crystal: prevent textual &amp; higher-order conflicts</a:t>
            </a:r>
          </a:p>
          <a:p>
            <a:pPr lvl="1"/>
            <a:r>
              <a:rPr lang="en-US" dirty="0" smtClean="0"/>
              <a:t>Microsoft adapted Crystal as Beacon</a:t>
            </a:r>
            <a:endParaRPr lang="en-US" dirty="0"/>
          </a:p>
          <a:p>
            <a:r>
              <a:rPr lang="en-US" dirty="0" smtClean="0"/>
              <a:t>Crystal vs. QFS: built on the same theory</a:t>
            </a:r>
          </a:p>
          <a:p>
            <a:pPr lvl="1"/>
            <a:r>
              <a:rPr lang="en-US" dirty="0" smtClean="0">
                <a:solidFill>
                  <a:srgbClr val="800000"/>
                </a:solidFill>
              </a:rPr>
              <a:t>Granularity</a:t>
            </a:r>
            <a:r>
              <a:rPr lang="en-US" dirty="0" smtClean="0"/>
              <a:t> of the speculative analysis</a:t>
            </a:r>
          </a:p>
          <a:p>
            <a:pPr lvl="1"/>
            <a:r>
              <a:rPr lang="en-US" dirty="0" smtClean="0">
                <a:solidFill>
                  <a:srgbClr val="800000"/>
                </a:solidFill>
              </a:rPr>
              <a:t>Responsiveness</a:t>
            </a:r>
            <a:r>
              <a:rPr lang="en-US" dirty="0" smtClean="0"/>
              <a:t> of the speculative analysis</a:t>
            </a:r>
            <a:endParaRPr lang="en-US" dirty="0"/>
          </a:p>
        </p:txBody>
      </p:sp>
    </p:spTree>
    <p:extLst>
      <p:ext uri="{BB962C8B-B14F-4D97-AF65-F5344CB8AC3E}">
        <p14:creationId xmlns:p14="http://schemas.microsoft.com/office/powerpoint/2010/main" val="386726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Speculative Analysis for Quick Fixes</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Create a copy of the current project, keep it in sync with the original all times</a:t>
            </a:r>
          </a:p>
          <a:p>
            <a:r>
              <a:rPr lang="tr-TR" dirty="0" smtClean="0"/>
              <a:t>Whenever there is a new compilation error,</a:t>
            </a:r>
          </a:p>
          <a:p>
            <a:pPr lvl="1"/>
            <a:r>
              <a:rPr lang="tr-TR" dirty="0" smtClean="0"/>
              <a:t>Get all proposals offered for the project, </a:t>
            </a:r>
          </a:p>
          <a:p>
            <a:pPr lvl="1"/>
            <a:r>
              <a:rPr lang="tr-TR" dirty="0" smtClean="0"/>
              <a:t>For each proposal,</a:t>
            </a:r>
          </a:p>
          <a:p>
            <a:pPr lvl="2"/>
            <a:r>
              <a:rPr lang="tr-TR" dirty="0" smtClean="0"/>
              <a:t>Apply it to the copy project</a:t>
            </a:r>
          </a:p>
          <a:p>
            <a:pPr lvl="2"/>
            <a:r>
              <a:rPr lang="tr-TR" dirty="0" smtClean="0"/>
              <a:t>Build copy project and get the # of compilation errors</a:t>
            </a:r>
          </a:p>
          <a:p>
            <a:pPr lvl="2"/>
            <a:r>
              <a:rPr lang="tr-TR" dirty="0" smtClean="0"/>
              <a:t>Undo proposal</a:t>
            </a:r>
          </a:p>
          <a:p>
            <a:r>
              <a:rPr lang="tr-TR" dirty="0" smtClean="0"/>
              <a:t>If the developer invokes Quick Fix, inform her with the extra information</a:t>
            </a:r>
            <a:endParaRPr lang="en-US" dirty="0"/>
          </a:p>
        </p:txBody>
      </p:sp>
    </p:spTree>
    <p:extLst>
      <p:ext uri="{BB962C8B-B14F-4D97-AF65-F5344CB8AC3E}">
        <p14:creationId xmlns:p14="http://schemas.microsoft.com/office/powerpoint/2010/main" val="374439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QFS Enchantments</a:t>
            </a:r>
            <a:endParaRPr lang="en-US" dirty="0"/>
          </a:p>
        </p:txBody>
      </p:sp>
      <p:sp>
        <p:nvSpPr>
          <p:cNvPr id="3" name="Content Placeholder 2"/>
          <p:cNvSpPr>
            <a:spLocks noGrp="1"/>
          </p:cNvSpPr>
          <p:nvPr>
            <p:ph idx="1"/>
          </p:nvPr>
        </p:nvSpPr>
        <p:spPr/>
        <p:txBody>
          <a:bodyPr>
            <a:normAutofit lnSpcReduction="10000"/>
          </a:bodyPr>
          <a:lstStyle/>
          <a:p>
            <a:r>
              <a:rPr lang="tr-TR" dirty="0" smtClean="0"/>
              <a:t>For all proposals</a:t>
            </a:r>
          </a:p>
          <a:p>
            <a:pPr lvl="1"/>
            <a:r>
              <a:rPr lang="tr-TR" dirty="0" smtClean="0"/>
              <a:t># of remaining compilation errors are shown</a:t>
            </a:r>
          </a:p>
          <a:p>
            <a:pPr lvl="1"/>
            <a:r>
              <a:rPr lang="tr-TR" dirty="0" smtClean="0"/>
              <a:t>They are colored with respect to their ability to resolve compilation errors</a:t>
            </a:r>
          </a:p>
          <a:p>
            <a:r>
              <a:rPr lang="tr-TR" dirty="0" smtClean="0"/>
              <a:t>Proposals in the QFD are ordered increasingly wrt # of remaining compilation errors</a:t>
            </a:r>
          </a:p>
          <a:p>
            <a:r>
              <a:rPr lang="tr-TR" dirty="0" smtClean="0"/>
              <a:t>For global best proposals</a:t>
            </a:r>
          </a:p>
          <a:p>
            <a:pPr lvl="1"/>
            <a:r>
              <a:rPr lang="tr-TR" dirty="0" smtClean="0"/>
              <a:t>Extra context information about the place and the content of the compilation error is added</a:t>
            </a:r>
          </a:p>
        </p:txBody>
      </p:sp>
    </p:spTree>
    <p:extLst>
      <p:ext uri="{BB962C8B-B14F-4D97-AF65-F5344CB8AC3E}">
        <p14:creationId xmlns:p14="http://schemas.microsoft.com/office/powerpoint/2010/main" val="256044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7599857"/>
              </p:ext>
            </p:extLst>
          </p:nvPr>
        </p:nvGraphicFramePr>
        <p:xfrm>
          <a:off x="457200" y="1600200"/>
          <a:ext cx="8229600" cy="3114039"/>
        </p:xfrm>
        <a:graphic>
          <a:graphicData uri="http://schemas.openxmlformats.org/drawingml/2006/table">
            <a:tbl>
              <a:tblPr firstRow="1" bandRow="1">
                <a:tableStyleId>{5C22544A-7EE6-4342-B048-85BDC9FD1C3A}</a:tableStyleId>
              </a:tblPr>
              <a:tblGrid>
                <a:gridCol w="381000"/>
                <a:gridCol w="1371600"/>
                <a:gridCol w="2057400"/>
                <a:gridCol w="1600200"/>
                <a:gridCol w="2819400"/>
              </a:tblGrid>
              <a:tr h="370840">
                <a:tc gridSpan="2">
                  <a:txBody>
                    <a:bodyPr/>
                    <a:lstStyle/>
                    <a:p>
                      <a:r>
                        <a:rPr lang="en-US" dirty="0" smtClean="0"/>
                        <a:t>Treatment Type</a:t>
                      </a:r>
                      <a:endParaRPr lang="en-US" dirty="0"/>
                    </a:p>
                  </a:txBody>
                  <a:tcPr/>
                </a:tc>
                <a:tc hMerge="1">
                  <a:txBody>
                    <a:bodyPr/>
                    <a:lstStyle/>
                    <a:p>
                      <a:endParaRPr lang="en-US"/>
                    </a:p>
                  </a:txBody>
                  <a:tcPr/>
                </a:tc>
                <a:tc>
                  <a:txBody>
                    <a:bodyPr/>
                    <a:lstStyle/>
                    <a:p>
                      <a:pPr algn="ctr"/>
                      <a:r>
                        <a:rPr lang="en-US" dirty="0" smtClean="0"/>
                        <a:t>1</a:t>
                      </a:r>
                      <a:r>
                        <a:rPr lang="en-US" baseline="30000" dirty="0" smtClean="0"/>
                        <a:t>st</a:t>
                      </a:r>
                      <a:r>
                        <a:rPr lang="en-US" baseline="0" dirty="0" smtClean="0"/>
                        <a:t> Treatment</a:t>
                      </a:r>
                      <a:endParaRPr lang="en-US" dirty="0"/>
                    </a:p>
                  </a:txBody>
                  <a:tcPr/>
                </a:tc>
                <a:tc>
                  <a:txBody>
                    <a:bodyPr/>
                    <a:lstStyle/>
                    <a:p>
                      <a:pPr algn="ctr"/>
                      <a:r>
                        <a:rPr lang="en-US" dirty="0" smtClean="0"/>
                        <a:t>2</a:t>
                      </a:r>
                      <a:r>
                        <a:rPr lang="en-US" baseline="30000" dirty="0" smtClean="0"/>
                        <a:t>nd</a:t>
                      </a:r>
                      <a:r>
                        <a:rPr lang="en-US" dirty="0" smtClean="0"/>
                        <a:t> Treatment</a:t>
                      </a:r>
                      <a:endParaRPr lang="en-US" dirty="0"/>
                    </a:p>
                  </a:txBody>
                  <a:tcPr/>
                </a:tc>
                <a:tc>
                  <a:txBody>
                    <a:bodyPr/>
                    <a:lstStyle/>
                    <a:p>
                      <a:pPr algn="ctr"/>
                      <a:r>
                        <a:rPr lang="en-US" dirty="0" smtClean="0"/>
                        <a:t>All</a:t>
                      </a:r>
                      <a:r>
                        <a:rPr lang="en-US" baseline="0" dirty="0" smtClean="0"/>
                        <a:t> Treatments</a:t>
                      </a:r>
                      <a:endParaRPr lang="en-US" dirty="0"/>
                    </a:p>
                  </a:txBody>
                  <a:tcPr/>
                </a:tc>
              </a:tr>
              <a:tr h="370840">
                <a:tc>
                  <a:txBody>
                    <a:bodyPr/>
                    <a:lstStyle/>
                    <a:p>
                      <a:r>
                        <a:rPr lang="en-US" dirty="0" smtClean="0"/>
                        <a:t>α</a:t>
                      </a:r>
                      <a:endParaRPr lang="en-US" dirty="0"/>
                    </a:p>
                  </a:txBody>
                  <a:tcPr anchor="ctr"/>
                </a:tc>
                <a:tc>
                  <a:txBody>
                    <a:bodyPr/>
                    <a:lstStyle/>
                    <a:p>
                      <a:pPr algn="ctr"/>
                      <a:r>
                        <a:rPr lang="en-US" dirty="0" smtClean="0"/>
                        <a:t>QFS</a:t>
                      </a:r>
                    </a:p>
                    <a:p>
                      <a:pPr algn="ctr"/>
                      <a:r>
                        <a:rPr lang="en-US" dirty="0" smtClean="0"/>
                        <a:t>QF</a:t>
                      </a:r>
                    </a:p>
                    <a:p>
                      <a:pPr algn="ctr"/>
                      <a:r>
                        <a:rPr lang="en-US" dirty="0" err="1" smtClean="0"/>
                        <a:t>Δ</a:t>
                      </a:r>
                      <a:endParaRPr lang="en-US" dirty="0"/>
                    </a:p>
                  </a:txBody>
                  <a:tcPr/>
                </a:tc>
                <a:tc>
                  <a:txBody>
                    <a:bodyPr/>
                    <a:lstStyle/>
                    <a:p>
                      <a:pPr algn="ctr"/>
                      <a:r>
                        <a:rPr lang="en-US" dirty="0" smtClean="0"/>
                        <a:t>17m</a:t>
                      </a:r>
                    </a:p>
                    <a:p>
                      <a:pPr algn="ctr"/>
                      <a:r>
                        <a:rPr lang="en-US" dirty="0" smtClean="0"/>
                        <a:t>26.5m</a:t>
                      </a:r>
                    </a:p>
                    <a:p>
                      <a:pPr algn="ctr"/>
                      <a:r>
                        <a:rPr lang="en-US" b="1" dirty="0" smtClean="0"/>
                        <a:t>36.5%</a:t>
                      </a:r>
                      <a:endParaRPr lang="en-US" b="1" dirty="0"/>
                    </a:p>
                  </a:txBody>
                  <a:tcPr/>
                </a:tc>
                <a:tc>
                  <a:txBody>
                    <a:bodyPr/>
                    <a:lstStyle/>
                    <a:p>
                      <a:pPr algn="ctr"/>
                      <a:r>
                        <a:rPr lang="en-US" dirty="0" smtClean="0"/>
                        <a:t>14.5m</a:t>
                      </a:r>
                    </a:p>
                    <a:p>
                      <a:pPr algn="ctr"/>
                      <a:r>
                        <a:rPr lang="en-US" dirty="0" smtClean="0"/>
                        <a:t>19m</a:t>
                      </a:r>
                    </a:p>
                    <a:p>
                      <a:pPr algn="ctr"/>
                      <a:r>
                        <a:rPr lang="en-US" b="1" dirty="0" smtClean="0"/>
                        <a:t>22%</a:t>
                      </a:r>
                      <a:endParaRPr lang="en-US" b="1" dirty="0"/>
                    </a:p>
                  </a:txBody>
                  <a:tcPr/>
                </a:tc>
                <a:tc>
                  <a:txBody>
                    <a:bodyPr/>
                    <a:lstStyle/>
                    <a:p>
                      <a:pPr algn="ctr"/>
                      <a:r>
                        <a:rPr lang="en-US" dirty="0" smtClean="0"/>
                        <a:t>16m</a:t>
                      </a:r>
                    </a:p>
                    <a:p>
                      <a:pPr algn="ctr"/>
                      <a:r>
                        <a:rPr lang="en-US" dirty="0" smtClean="0"/>
                        <a:t>22.5m</a:t>
                      </a:r>
                    </a:p>
                    <a:p>
                      <a:pPr algn="ctr"/>
                      <a:r>
                        <a:rPr lang="en-US" b="1" dirty="0" smtClean="0"/>
                        <a:t>30.5%</a:t>
                      </a:r>
                      <a:endParaRPr lang="en-US" b="1" dirty="0"/>
                    </a:p>
                  </a:txBody>
                  <a:tcPr/>
                </a:tc>
              </a:tr>
              <a:tr h="370840">
                <a:tc>
                  <a:txBody>
                    <a:bodyPr/>
                    <a:lstStyle/>
                    <a:p>
                      <a:r>
                        <a:rPr lang="en-US" dirty="0" smtClean="0"/>
                        <a:t>β</a:t>
                      </a:r>
                      <a:endParaRPr lang="en-US" dirty="0"/>
                    </a:p>
                  </a:txBody>
                  <a:tcPr anchor="ctr"/>
                </a:tc>
                <a:tc>
                  <a:txBody>
                    <a:bodyPr/>
                    <a:lstStyle/>
                    <a:p>
                      <a:pPr algn="ctr"/>
                      <a:r>
                        <a:rPr lang="en-US" dirty="0" smtClean="0"/>
                        <a:t>QFS</a:t>
                      </a:r>
                    </a:p>
                    <a:p>
                      <a:pPr algn="ctr"/>
                      <a:r>
                        <a:rPr lang="en-US" dirty="0" smtClean="0"/>
                        <a:t>QF</a:t>
                      </a:r>
                    </a:p>
                    <a:p>
                      <a:pPr algn="ctr"/>
                      <a:r>
                        <a:rPr lang="en-US" dirty="0" err="1" smtClean="0"/>
                        <a:t>Δ</a:t>
                      </a:r>
                      <a:endParaRPr lang="en-US" dirty="0"/>
                    </a:p>
                  </a:txBody>
                  <a:tcPr/>
                </a:tc>
                <a:tc>
                  <a:txBody>
                    <a:bodyPr/>
                    <a:lstStyle/>
                    <a:p>
                      <a:pPr algn="ctr"/>
                      <a:r>
                        <a:rPr lang="en-US" dirty="0" smtClean="0"/>
                        <a:t>36m</a:t>
                      </a:r>
                    </a:p>
                    <a:p>
                      <a:pPr algn="ctr"/>
                      <a:r>
                        <a:rPr lang="en-US" dirty="0" smtClean="0"/>
                        <a:t>31.5m</a:t>
                      </a:r>
                    </a:p>
                    <a:p>
                      <a:pPr algn="ctr"/>
                      <a:r>
                        <a:rPr lang="en-US" b="1" dirty="0" smtClean="0">
                          <a:solidFill>
                            <a:srgbClr val="800000"/>
                          </a:solidFill>
                        </a:rPr>
                        <a:t>-14.5%</a:t>
                      </a:r>
                      <a:endParaRPr lang="en-US" b="1" dirty="0">
                        <a:solidFill>
                          <a:srgbClr val="800000"/>
                        </a:solidFill>
                      </a:endParaRPr>
                    </a:p>
                  </a:txBody>
                  <a:tcPr/>
                </a:tc>
                <a:tc>
                  <a:txBody>
                    <a:bodyPr/>
                    <a:lstStyle/>
                    <a:p>
                      <a:pPr algn="ctr"/>
                      <a:r>
                        <a:rPr lang="en-US" dirty="0" smtClean="0"/>
                        <a:t>21.5m</a:t>
                      </a:r>
                    </a:p>
                    <a:p>
                      <a:pPr algn="ctr"/>
                      <a:r>
                        <a:rPr lang="en-US" dirty="0" smtClean="0"/>
                        <a:t>22m</a:t>
                      </a:r>
                    </a:p>
                    <a:p>
                      <a:pPr algn="ctr"/>
                      <a:r>
                        <a:rPr lang="en-US" b="1" dirty="0" smtClean="0"/>
                        <a:t>1.5%</a:t>
                      </a:r>
                      <a:endParaRPr lang="en-US" b="1" dirty="0"/>
                    </a:p>
                  </a:txBody>
                  <a:tcPr/>
                </a:tc>
                <a:tc>
                  <a:txBody>
                    <a:bodyPr/>
                    <a:lstStyle/>
                    <a:p>
                      <a:pPr algn="ctr"/>
                      <a:r>
                        <a:rPr lang="en-US" dirty="0" smtClean="0"/>
                        <a:t>28.5m</a:t>
                      </a:r>
                    </a:p>
                    <a:p>
                      <a:pPr algn="ctr"/>
                      <a:r>
                        <a:rPr lang="en-US" dirty="0" smtClean="0"/>
                        <a:t>26.5m</a:t>
                      </a:r>
                    </a:p>
                    <a:p>
                      <a:pPr algn="ctr"/>
                      <a:r>
                        <a:rPr lang="en-US" b="1" dirty="0" smtClean="0">
                          <a:solidFill>
                            <a:srgbClr val="800000"/>
                          </a:solidFill>
                        </a:rPr>
                        <a:t>-8%</a:t>
                      </a:r>
                      <a:endParaRPr lang="en-US" b="1" dirty="0">
                        <a:solidFill>
                          <a:srgbClr val="800000"/>
                        </a:solidFill>
                      </a:endParaRPr>
                    </a:p>
                  </a:txBody>
                  <a:tcPr/>
                </a:tc>
              </a:tr>
              <a:tr h="370840">
                <a:tc gridSpan="2">
                  <a:txBody>
                    <a:bodyPr/>
                    <a:lstStyle/>
                    <a:p>
                      <a:pPr algn="ctr"/>
                      <a:r>
                        <a:rPr lang="en-US" dirty="0" smtClean="0"/>
                        <a:t>QFS</a:t>
                      </a:r>
                    </a:p>
                    <a:p>
                      <a:pPr algn="ctr"/>
                      <a:r>
                        <a:rPr lang="en-US" dirty="0" smtClean="0"/>
                        <a:t>QF</a:t>
                      </a:r>
                    </a:p>
                    <a:p>
                      <a:pPr algn="ctr"/>
                      <a:r>
                        <a:rPr lang="en-US" dirty="0" err="1" smtClean="0"/>
                        <a:t>Δ</a:t>
                      </a:r>
                      <a:endParaRPr lang="en-US" dirty="0" smtClean="0"/>
                    </a:p>
                  </a:txBody>
                  <a:tcPr anchor="ctr"/>
                </a:tc>
                <a:tc hMerge="1">
                  <a:txBody>
                    <a:bodyPr/>
                    <a:lstStyle/>
                    <a:p>
                      <a:endParaRPr lang="en-US" dirty="0"/>
                    </a:p>
                  </a:txBody>
                  <a:tcPr/>
                </a:tc>
                <a:tc>
                  <a:txBody>
                    <a:bodyPr/>
                    <a:lstStyle/>
                    <a:p>
                      <a:pPr algn="ctr"/>
                      <a:r>
                        <a:rPr lang="en-US" dirty="0" smtClean="0"/>
                        <a:t>26.5m</a:t>
                      </a:r>
                    </a:p>
                    <a:p>
                      <a:pPr algn="ctr"/>
                      <a:r>
                        <a:rPr lang="en-US" dirty="0" smtClean="0"/>
                        <a:t>29m</a:t>
                      </a:r>
                    </a:p>
                    <a:p>
                      <a:pPr algn="ctr"/>
                      <a:r>
                        <a:rPr lang="en-US" b="1" dirty="0" smtClean="0"/>
                        <a:t>9%</a:t>
                      </a:r>
                      <a:endParaRPr lang="en-US" b="1" dirty="0"/>
                    </a:p>
                  </a:txBody>
                  <a:tcPr/>
                </a:tc>
                <a:tc>
                  <a:txBody>
                    <a:bodyPr/>
                    <a:lstStyle/>
                    <a:p>
                      <a:pPr algn="ctr"/>
                      <a:r>
                        <a:rPr lang="en-US" dirty="0" smtClean="0"/>
                        <a:t>18m</a:t>
                      </a:r>
                    </a:p>
                    <a:p>
                      <a:pPr algn="ctr"/>
                      <a:r>
                        <a:rPr lang="en-US" dirty="0" smtClean="0"/>
                        <a:t>20.5m</a:t>
                      </a:r>
                    </a:p>
                    <a:p>
                      <a:pPr algn="ctr"/>
                      <a:r>
                        <a:rPr lang="en-US" b="1" dirty="0" smtClean="0"/>
                        <a:t>11%</a:t>
                      </a:r>
                      <a:endParaRPr lang="en-US" b="1" dirty="0"/>
                    </a:p>
                  </a:txBody>
                  <a:tcPr/>
                </a:tc>
                <a:tc>
                  <a:txBody>
                    <a:bodyPr/>
                    <a:lstStyle/>
                    <a:p>
                      <a:pPr algn="ctr"/>
                      <a:r>
                        <a:rPr lang="en-US" dirty="0" smtClean="0"/>
                        <a:t>22m</a:t>
                      </a:r>
                    </a:p>
                    <a:p>
                      <a:pPr algn="ctr"/>
                      <a:r>
                        <a:rPr lang="en-US" dirty="0" smtClean="0"/>
                        <a:t>24.5m</a:t>
                      </a:r>
                    </a:p>
                    <a:p>
                      <a:pPr algn="ctr"/>
                      <a:r>
                        <a:rPr lang="en-US" b="1" dirty="0" smtClean="0"/>
                        <a:t>9.5%</a:t>
                      </a:r>
                      <a:endParaRPr lang="en-US" b="1" dirty="0"/>
                    </a:p>
                  </a:txBody>
                  <a:tcPr/>
                </a:tc>
              </a:tr>
            </a:tbl>
          </a:graphicData>
        </a:graphic>
      </p:graphicFrame>
      <p:sp>
        <p:nvSpPr>
          <p:cNvPr id="5" name="Content Placeholder 2"/>
          <p:cNvSpPr txBox="1">
            <a:spLocks/>
          </p:cNvSpPr>
          <p:nvPr/>
        </p:nvSpPr>
        <p:spPr>
          <a:xfrm>
            <a:off x="457200" y="4714239"/>
            <a:ext cx="8229600" cy="176276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QFS increases the best proposal selection rate from </a:t>
            </a:r>
            <a:r>
              <a:rPr lang="en-US" dirty="0" smtClean="0">
                <a:solidFill>
                  <a:srgbClr val="FFFF00"/>
                </a:solidFill>
              </a:rPr>
              <a:t>73% to 87% (14% increase) </a:t>
            </a:r>
          </a:p>
          <a:p>
            <a:r>
              <a:rPr lang="en-US" dirty="0"/>
              <a:t>While using Quick Fix Scout </a:t>
            </a:r>
            <a:r>
              <a:rPr lang="en-US" dirty="0">
                <a:solidFill>
                  <a:srgbClr val="FFFF00"/>
                </a:solidFill>
              </a:rPr>
              <a:t>75% global best proposal</a:t>
            </a:r>
            <a:r>
              <a:rPr lang="en-US" dirty="0"/>
              <a:t> selection </a:t>
            </a:r>
            <a:r>
              <a:rPr lang="en-US" dirty="0" smtClean="0"/>
              <a:t>rate</a:t>
            </a:r>
            <a:endParaRPr lang="en-US" dirty="0"/>
          </a:p>
        </p:txBody>
      </p:sp>
    </p:spTree>
    <p:extLst>
      <p:ext uri="{BB962C8B-B14F-4D97-AF65-F5344CB8AC3E}">
        <p14:creationId xmlns:p14="http://schemas.microsoft.com/office/powerpoint/2010/main" val="4023984777"/>
      </p:ext>
    </p:extLst>
  </p:cSld>
  <p:clrMapOvr>
    <a:masterClrMapping/>
  </p:clrMapOvr>
  <mc:AlternateContent xmlns:mc="http://schemas.openxmlformats.org/markup-compatibility/2006" xmlns:p14="http://schemas.microsoft.com/office/powerpoint/2010/main">
    <mc:Choice Requires="p14">
      <p:transition spd="slow" p14:dur="2000" advTm="174673"/>
    </mc:Choice>
    <mc:Fallback xmlns="">
      <p:transition xmlns:p14="http://schemas.microsoft.com/office/powerpoint/2010/main" spd="slow" advTm="174673"/>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Solved</a:t>
            </a:r>
            <a:endParaRPr lang="en-US" dirty="0"/>
          </a:p>
        </p:txBody>
      </p:sp>
      <p:pic>
        <p:nvPicPr>
          <p:cNvPr id="5" name="Picture 4" descr="code_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3987800" cy="2184400"/>
          </a:xfrm>
          <a:prstGeom prst="rect">
            <a:avLst/>
          </a:prstGeom>
        </p:spPr>
      </p:pic>
    </p:spTree>
    <p:extLst>
      <p:ext uri="{BB962C8B-B14F-4D97-AF65-F5344CB8AC3E}">
        <p14:creationId xmlns:p14="http://schemas.microsoft.com/office/powerpoint/2010/main" val="1909248326"/>
      </p:ext>
    </p:extLst>
  </p:cSld>
  <p:clrMapOvr>
    <a:masterClrMapping/>
  </p:clrMapOvr>
  <mc:AlternateContent xmlns:mc="http://schemas.openxmlformats.org/markup-compatibility/2006" xmlns:p14="http://schemas.microsoft.com/office/powerpoint/2010/main">
    <mc:Choice Requires="p14">
      <p:transition spd="slow" p14:dur="2000" advTm="79379"/>
    </mc:Choice>
    <mc:Fallback xmlns="">
      <p:transition xmlns:p14="http://schemas.microsoft.com/office/powerpoint/2010/main" spd="slow" advTm="79379"/>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Global Best Proposals</a:t>
            </a:r>
            <a:endParaRPr lang="en-US"/>
          </a:p>
        </p:txBody>
      </p:sp>
      <p:sp>
        <p:nvSpPr>
          <p:cNvPr id="3" name="Content Placeholder 2"/>
          <p:cNvSpPr>
            <a:spLocks noGrp="1"/>
          </p:cNvSpPr>
          <p:nvPr>
            <p:ph idx="1"/>
          </p:nvPr>
        </p:nvSpPr>
        <p:spPr/>
        <p:txBody>
          <a:bodyPr>
            <a:normAutofit/>
          </a:bodyPr>
          <a:lstStyle/>
          <a:p>
            <a:r>
              <a:rPr lang="en-US" dirty="0" smtClean="0"/>
              <a:t>Global best proposal</a:t>
            </a:r>
          </a:p>
          <a:p>
            <a:pPr lvl="1"/>
            <a:r>
              <a:rPr lang="en-US" dirty="0" smtClean="0"/>
              <a:t>Offered at some other place</a:t>
            </a:r>
          </a:p>
          <a:p>
            <a:pPr lvl="1"/>
            <a:r>
              <a:rPr lang="en-US" dirty="0" smtClean="0"/>
              <a:t>Can fix the error that the user invoked QF on</a:t>
            </a:r>
          </a:p>
          <a:p>
            <a:pPr lvl="1"/>
            <a:r>
              <a:rPr lang="en-US" dirty="0" smtClean="0"/>
              <a:t>As good as the local best proposal</a:t>
            </a:r>
            <a:endParaRPr lang="en-US" sz="2000" dirty="0" smtClean="0"/>
          </a:p>
          <a:p>
            <a:pPr marL="0" indent="0" algn="r">
              <a:buNone/>
            </a:pPr>
            <a:r>
              <a:rPr lang="en-US" sz="1800" dirty="0" smtClean="0"/>
              <a:t>[Muşlu 2012]</a:t>
            </a:r>
          </a:p>
        </p:txBody>
      </p:sp>
    </p:spTree>
    <p:extLst>
      <p:ext uri="{BB962C8B-B14F-4D97-AF65-F5344CB8AC3E}">
        <p14:creationId xmlns:p14="http://schemas.microsoft.com/office/powerpoint/2010/main" val="3391712455"/>
      </p:ext>
    </p:extLst>
  </p:cSld>
  <p:clrMapOvr>
    <a:masterClrMapping/>
  </p:clrMapOvr>
  <mc:AlternateContent xmlns:mc="http://schemas.openxmlformats.org/markup-compatibility/2006" xmlns:p14="http://schemas.microsoft.com/office/powerpoint/2010/main">
    <mc:Choice Requires="p14">
      <p:transition spd="slow" p14:dur="2000" advTm="77501"/>
    </mc:Choice>
    <mc:Fallback xmlns="">
      <p:transition xmlns:p14="http://schemas.microsoft.com/office/powerpoint/2010/main" spd="slow" advTm="77501"/>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Improving existing recommendations</a:t>
            </a:r>
          </a:p>
          <a:p>
            <a:pPr lvl="1"/>
            <a:r>
              <a:rPr lang="en-US" sz="2600" dirty="0" smtClean="0"/>
              <a:t>Code completion based on historical usage </a:t>
            </a:r>
            <a:r>
              <a:rPr lang="en-US" sz="1800" dirty="0" smtClean="0"/>
              <a:t>[</a:t>
            </a:r>
            <a:r>
              <a:rPr lang="en-US" sz="1800" dirty="0" err="1" smtClean="0"/>
              <a:t>Robbes</a:t>
            </a:r>
            <a:r>
              <a:rPr lang="en-US" sz="1800" dirty="0" smtClean="0"/>
              <a:t> et al. 2008] </a:t>
            </a:r>
          </a:p>
          <a:p>
            <a:pPr lvl="1"/>
            <a:r>
              <a:rPr lang="en-US" sz="2600" dirty="0" smtClean="0"/>
              <a:t>Eclipse: Auto-complete based on historical usage &amp; data mining </a:t>
            </a:r>
            <a:r>
              <a:rPr lang="en-US" sz="1800" dirty="0" smtClean="0"/>
              <a:t>[Bruch et al. 2009] </a:t>
            </a:r>
          </a:p>
          <a:p>
            <a:pPr marL="457200" lvl="1" indent="0">
              <a:buNone/>
            </a:pPr>
            <a:r>
              <a:rPr lang="en-US" sz="2600" dirty="0" smtClean="0">
                <a:solidFill>
                  <a:srgbClr val="4BACC6"/>
                </a:solidFill>
              </a:rPr>
              <a:t>QFS computes consequences based on precise information</a:t>
            </a:r>
          </a:p>
          <a:p>
            <a:pPr lvl="1"/>
            <a:r>
              <a:rPr lang="en-US" sz="2600" dirty="0" smtClean="0"/>
              <a:t>IntelliSense: Finding API call chains using partial types</a:t>
            </a:r>
            <a:r>
              <a:rPr lang="en-US" dirty="0" smtClean="0"/>
              <a:t>       </a:t>
            </a:r>
            <a:r>
              <a:rPr lang="en-US" sz="1800" dirty="0" smtClean="0"/>
              <a:t>[Perelman et al. 2012]</a:t>
            </a:r>
          </a:p>
          <a:p>
            <a:pPr marL="457200" lvl="1" indent="0">
              <a:buNone/>
            </a:pPr>
            <a:r>
              <a:rPr lang="en-US" sz="2600" dirty="0" smtClean="0">
                <a:solidFill>
                  <a:srgbClr val="4BACC6"/>
                </a:solidFill>
              </a:rPr>
              <a:t>QFS analyzes existing recommendations</a:t>
            </a:r>
          </a:p>
          <a:p>
            <a:r>
              <a:rPr lang="en-US" dirty="0"/>
              <a:t>Defining new recommendations </a:t>
            </a:r>
            <a:r>
              <a:rPr lang="en-US" dirty="0" smtClean="0"/>
              <a:t>			  </a:t>
            </a:r>
            <a:r>
              <a:rPr lang="en-US" sz="1800" dirty="0" smtClean="0"/>
              <a:t>[</a:t>
            </a:r>
            <a:r>
              <a:rPr lang="en-US" sz="1800" dirty="0"/>
              <a:t>Castro-Herrera </a:t>
            </a:r>
            <a:r>
              <a:rPr lang="en-US" sz="1800" dirty="0" smtClean="0"/>
              <a:t>et al. 2009</a:t>
            </a:r>
            <a:r>
              <a:rPr lang="en-US" sz="1800" dirty="0"/>
              <a:t>] [Xiang </a:t>
            </a:r>
            <a:r>
              <a:rPr lang="en-US" sz="1800" dirty="0" smtClean="0"/>
              <a:t>et al. 2008</a:t>
            </a:r>
            <a:r>
              <a:rPr lang="en-US" sz="1800" dirty="0"/>
              <a:t>]</a:t>
            </a:r>
          </a:p>
          <a:p>
            <a:pPr marL="457200" lvl="1" indent="0">
              <a:buNone/>
            </a:pPr>
            <a:r>
              <a:rPr lang="en-US" sz="2600" dirty="0">
                <a:solidFill>
                  <a:srgbClr val="4BACC6"/>
                </a:solidFill>
              </a:rPr>
              <a:t>QFS is orthogonal to these new recommendations</a:t>
            </a:r>
          </a:p>
          <a:p>
            <a:r>
              <a:rPr lang="en-US" dirty="0" smtClean="0"/>
              <a:t>Speculative </a:t>
            </a:r>
            <a:r>
              <a:rPr lang="en-US" dirty="0"/>
              <a:t>Analysis </a:t>
            </a:r>
            <a:r>
              <a:rPr lang="en-US" sz="1800" dirty="0"/>
              <a:t>[</a:t>
            </a:r>
            <a:r>
              <a:rPr lang="en-US" sz="1800" dirty="0" err="1" smtClean="0"/>
              <a:t>Brun</a:t>
            </a:r>
            <a:r>
              <a:rPr lang="en-US" sz="1800" dirty="0" smtClean="0"/>
              <a:t> et al. </a:t>
            </a:r>
            <a:r>
              <a:rPr lang="en-US" sz="1800" dirty="0"/>
              <a:t>2010]</a:t>
            </a:r>
          </a:p>
          <a:p>
            <a:pPr lvl="1"/>
            <a:r>
              <a:rPr lang="en-US" sz="2600" dirty="0"/>
              <a:t>Crystal &amp; proactive conflict detection </a:t>
            </a:r>
            <a:r>
              <a:rPr lang="en-US" sz="1800" dirty="0"/>
              <a:t>[</a:t>
            </a:r>
            <a:r>
              <a:rPr lang="en-US" sz="1800" dirty="0" err="1"/>
              <a:t>Brun</a:t>
            </a:r>
            <a:r>
              <a:rPr lang="en-US" sz="1800" dirty="0"/>
              <a:t> </a:t>
            </a:r>
            <a:r>
              <a:rPr lang="en-US" sz="1800" dirty="0" smtClean="0"/>
              <a:t>et al. 2010</a:t>
            </a:r>
            <a:r>
              <a:rPr lang="en-US" sz="1800" dirty="0"/>
              <a:t>, 2011] </a:t>
            </a:r>
            <a:endParaRPr lang="en-US" sz="1800" dirty="0" smtClean="0"/>
          </a:p>
          <a:p>
            <a:pPr marL="457200" lvl="1" indent="0">
              <a:buNone/>
            </a:pPr>
            <a:r>
              <a:rPr lang="en-US" sz="2600" dirty="0" smtClean="0">
                <a:solidFill>
                  <a:schemeClr val="accent5"/>
                </a:solidFill>
              </a:rPr>
              <a:t>QFS requires </a:t>
            </a:r>
            <a:r>
              <a:rPr lang="en-US" sz="2600" dirty="0">
                <a:solidFill>
                  <a:schemeClr val="accent5"/>
                </a:solidFill>
              </a:rPr>
              <a:t>fine-grained speculative analysis</a:t>
            </a:r>
          </a:p>
          <a:p>
            <a:endParaRPr lang="en-US" sz="3000" dirty="0"/>
          </a:p>
        </p:txBody>
      </p:sp>
    </p:spTree>
    <p:custDataLst>
      <p:tags r:id="rId1"/>
    </p:custDataLst>
    <p:extLst>
      <p:ext uri="{BB962C8B-B14F-4D97-AF65-F5344CB8AC3E}">
        <p14:creationId xmlns:p14="http://schemas.microsoft.com/office/powerpoint/2010/main" val="2502232751"/>
      </p:ext>
    </p:extLst>
  </p:cSld>
  <p:clrMapOvr>
    <a:masterClrMapping/>
  </p:clrMapOvr>
  <mc:AlternateContent xmlns:mc="http://schemas.openxmlformats.org/markup-compatibility/2006" xmlns:p14="http://schemas.microsoft.com/office/powerpoint/2010/main">
    <mc:Choice Requires="p14">
      <p:transition spd="slow" p14:dur="2000" advTm="266846"/>
    </mc:Choice>
    <mc:Fallback xmlns="">
      <p:transition xmlns:p14="http://schemas.microsoft.com/office/powerpoint/2010/main" spd="slow" advTm="2668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 Recommendations</a:t>
            </a:r>
            <a:endParaRPr lang="en-US" dirty="0"/>
          </a:p>
        </p:txBody>
      </p:sp>
      <p:sp>
        <p:nvSpPr>
          <p:cNvPr id="3" name="Content Placeholder 2"/>
          <p:cNvSpPr>
            <a:spLocks noGrp="1"/>
          </p:cNvSpPr>
          <p:nvPr>
            <p:ph idx="1"/>
          </p:nvPr>
        </p:nvSpPr>
        <p:spPr>
          <a:xfrm>
            <a:off x="457200" y="4343400"/>
            <a:ext cx="8229600" cy="1782763"/>
          </a:xfrm>
        </p:spPr>
        <p:txBody>
          <a:bodyPr>
            <a:normAutofit/>
          </a:bodyPr>
          <a:lstStyle/>
          <a:p>
            <a:r>
              <a:rPr lang="en-US" dirty="0" smtClean="0"/>
              <a:t>Aim to increase developer speed &amp; confidence</a:t>
            </a:r>
          </a:p>
          <a:p>
            <a:r>
              <a:rPr lang="en-US" dirty="0" smtClean="0"/>
              <a:t>Are widely used by developers </a:t>
            </a:r>
            <a:r>
              <a:rPr lang="en-US" sz="1800" dirty="0" smtClean="0"/>
              <a:t>[Murphy et al. 2006]</a:t>
            </a:r>
          </a:p>
        </p:txBody>
      </p:sp>
      <p:pic>
        <p:nvPicPr>
          <p:cNvPr id="4" name="Picture 3" descr="refactor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19666"/>
            <a:ext cx="3987800" cy="685800"/>
          </a:xfrm>
          <a:prstGeom prst="rect">
            <a:avLst/>
          </a:prstGeom>
        </p:spPr>
      </p:pic>
      <p:pic>
        <p:nvPicPr>
          <p:cNvPr id="5" name="Picture 4" descr="auto-comple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417638"/>
            <a:ext cx="4229100" cy="1905000"/>
          </a:xfrm>
          <a:prstGeom prst="rect">
            <a:avLst/>
          </a:prstGeom>
        </p:spPr>
      </p:pic>
      <p:pic>
        <p:nvPicPr>
          <p:cNvPr id="6" name="Picture 5" descr="quick-fi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919" y="2286000"/>
            <a:ext cx="3848100" cy="1460500"/>
          </a:xfrm>
          <a:prstGeom prst="rect">
            <a:avLst/>
          </a:prstGeom>
        </p:spPr>
      </p:pic>
    </p:spTree>
    <p:custDataLst>
      <p:tags r:id="rId1"/>
    </p:custDataLst>
    <p:extLst>
      <p:ext uri="{BB962C8B-B14F-4D97-AF65-F5344CB8AC3E}">
        <p14:creationId xmlns:p14="http://schemas.microsoft.com/office/powerpoint/2010/main" val="2523593686"/>
      </p:ext>
    </p:extLst>
  </p:cSld>
  <p:clrMapOvr>
    <a:masterClrMapping/>
  </p:clrMapOvr>
  <mc:AlternateContent xmlns:mc="http://schemas.openxmlformats.org/markup-compatibility/2006" xmlns:p14="http://schemas.microsoft.com/office/powerpoint/2010/main">
    <mc:Choice Requires="p14">
      <p:transition spd="slow" p14:dur="2000" advTm="27963"/>
    </mc:Choice>
    <mc:Fallback xmlns="">
      <p:transition xmlns:p14="http://schemas.microsoft.com/office/powerpoint/2010/main" spd="slow" advTm="2796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Refactoring Fails!</a:t>
            </a:r>
            <a:endParaRPr lang="en-US" dirty="0"/>
          </a:p>
        </p:txBody>
      </p:sp>
      <p:pic>
        <p:nvPicPr>
          <p:cNvPr id="5" name="Content Placeholder 3" descr="code.png"/>
          <p:cNvPicPr>
            <a:picLocks noChangeAspect="1"/>
          </p:cNvPicPr>
          <p:nvPr/>
        </p:nvPicPr>
        <p:blipFill>
          <a:blip r:embed="rId3">
            <a:extLst>
              <a:ext uri="{28A0092B-C50C-407E-A947-70E740481C1C}">
                <a14:useLocalDpi xmlns:a14="http://schemas.microsoft.com/office/drawing/2010/main" val="0"/>
              </a:ext>
            </a:extLst>
          </a:blip>
          <a:srcRect t="-791" b="-791"/>
          <a:stretch>
            <a:fillRect/>
          </a:stretch>
        </p:blipFill>
        <p:spPr>
          <a:xfrm>
            <a:off x="457200" y="1600200"/>
            <a:ext cx="3987800" cy="2193155"/>
          </a:xfrm>
          <a:prstGeom prst="rect">
            <a:avLst/>
          </a:prstGeom>
        </p:spPr>
      </p:pic>
      <p:pic>
        <p:nvPicPr>
          <p:cNvPr id="4" name="Content Placeholder 3" descr="refactoring_warning.png"/>
          <p:cNvPicPr>
            <a:picLocks noGrp="1" noChangeAspect="1"/>
          </p:cNvPicPr>
          <p:nvPr>
            <p:ph idx="1"/>
          </p:nvPr>
        </p:nvPicPr>
        <p:blipFill>
          <a:blip r:embed="rId4">
            <a:extLst>
              <a:ext uri="{28A0092B-C50C-407E-A947-70E740481C1C}">
                <a14:useLocalDpi xmlns:a14="http://schemas.microsoft.com/office/drawing/2010/main" val="0"/>
              </a:ext>
            </a:extLst>
          </a:blip>
          <a:srcRect t="-60603" b="-60603"/>
          <a:stretch>
            <a:fillRect/>
          </a:stretch>
        </p:blipFill>
        <p:spPr>
          <a:xfrm>
            <a:off x="457200" y="1600199"/>
            <a:ext cx="8275320" cy="4551092"/>
          </a:xfrm>
        </p:spPr>
      </p:pic>
    </p:spTree>
    <p:extLst>
      <p:ext uri="{BB962C8B-B14F-4D97-AF65-F5344CB8AC3E}">
        <p14:creationId xmlns:p14="http://schemas.microsoft.com/office/powerpoint/2010/main" val="2562674972"/>
      </p:ext>
    </p:extLst>
  </p:cSld>
  <p:clrMapOvr>
    <a:masterClrMapping/>
  </p:clrMapOvr>
  <mc:AlternateContent xmlns:mc="http://schemas.openxmlformats.org/markup-compatibility/2006" xmlns:p14="http://schemas.microsoft.com/office/powerpoint/2010/main">
    <mc:Choice Requires="p14">
      <p:transition spd="slow" p14:dur="2000" advTm="26765"/>
    </mc:Choice>
    <mc:Fallback xmlns="">
      <p:transition xmlns:p14="http://schemas.microsoft.com/office/powerpoint/2010/main" spd="slow" advTm="2676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a:t>
            </a:r>
            <a:r>
              <a:rPr lang="en-US" dirty="0" smtClean="0">
                <a:solidFill>
                  <a:schemeClr val="accent5"/>
                </a:solidFill>
              </a:rPr>
              <a:t>Logical Problem </a:t>
            </a:r>
            <a:r>
              <a:rPr lang="en-US" dirty="0" smtClean="0"/>
              <a:t>but 2 </a:t>
            </a:r>
            <a:r>
              <a:rPr lang="en-US" dirty="0" smtClean="0">
                <a:solidFill>
                  <a:srgbClr val="F79646"/>
                </a:solidFill>
              </a:rPr>
              <a:t>Errors</a:t>
            </a:r>
            <a:endParaRPr lang="en-US" dirty="0">
              <a:solidFill>
                <a:srgbClr val="F79646"/>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81912"/>
            <a:ext cx="4826000" cy="4864100"/>
          </a:xfrm>
          <a:prstGeom prst="rect">
            <a:avLst/>
          </a:prstGeom>
        </p:spPr>
      </p:pic>
      <p:sp>
        <p:nvSpPr>
          <p:cNvPr id="4" name="Rectangle 3"/>
          <p:cNvSpPr/>
          <p:nvPr/>
        </p:nvSpPr>
        <p:spPr>
          <a:xfrm>
            <a:off x="2046637" y="2057400"/>
            <a:ext cx="685800" cy="304800"/>
          </a:xfrm>
          <a:prstGeom prst="rect">
            <a:avLst/>
          </a:prstGeom>
          <a:noFill/>
          <a:ln w="317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4" idx="0"/>
          </p:cNvCxnSpPr>
          <p:nvPr/>
        </p:nvCxnSpPr>
        <p:spPr>
          <a:xfrm flipV="1">
            <a:off x="2389537" y="1905000"/>
            <a:ext cx="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6" idx="1"/>
          </p:cNvCxnSpPr>
          <p:nvPr/>
        </p:nvCxnSpPr>
        <p:spPr>
          <a:xfrm>
            <a:off x="2389537" y="1905000"/>
            <a:ext cx="3294305" cy="30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83842" y="1720334"/>
            <a:ext cx="2004174" cy="430887"/>
          </a:xfrm>
          <a:prstGeom prst="rect">
            <a:avLst/>
          </a:prstGeom>
          <a:noFill/>
        </p:spPr>
        <p:txBody>
          <a:bodyPr wrap="none" rtlCol="0">
            <a:spAutoFit/>
          </a:bodyPr>
          <a:lstStyle/>
          <a:p>
            <a:r>
              <a:rPr lang="en-US" sz="2200" dirty="0" smtClean="0">
                <a:solidFill>
                  <a:schemeClr val="accent5"/>
                </a:solidFill>
              </a:rPr>
              <a:t>Logical Problem</a:t>
            </a:r>
            <a:endParaRPr lang="en-US" sz="2200" dirty="0">
              <a:solidFill>
                <a:schemeClr val="accent5"/>
              </a:solidFill>
            </a:endParaRPr>
          </a:p>
        </p:txBody>
      </p:sp>
      <p:sp>
        <p:nvSpPr>
          <p:cNvPr id="18" name="Rectangle 17"/>
          <p:cNvSpPr/>
          <p:nvPr/>
        </p:nvSpPr>
        <p:spPr>
          <a:xfrm>
            <a:off x="1600200" y="3048000"/>
            <a:ext cx="609600" cy="304800"/>
          </a:xfrm>
          <a:prstGeom prst="rect">
            <a:avLst/>
          </a:prstGeom>
          <a:no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endCxn id="18" idx="2"/>
          </p:cNvCxnSpPr>
          <p:nvPr/>
        </p:nvCxnSpPr>
        <p:spPr>
          <a:xfrm flipV="1">
            <a:off x="1905000" y="3352800"/>
            <a:ext cx="0" cy="19633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21" idx="1"/>
          </p:cNvCxnSpPr>
          <p:nvPr/>
        </p:nvCxnSpPr>
        <p:spPr>
          <a:xfrm>
            <a:off x="1905000" y="3549134"/>
            <a:ext cx="3777314" cy="3077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682314" y="3364468"/>
            <a:ext cx="2431087" cy="430887"/>
          </a:xfrm>
          <a:prstGeom prst="rect">
            <a:avLst/>
          </a:prstGeom>
          <a:noFill/>
        </p:spPr>
        <p:txBody>
          <a:bodyPr wrap="none" rtlCol="0">
            <a:spAutoFit/>
          </a:bodyPr>
          <a:lstStyle/>
          <a:p>
            <a:r>
              <a:rPr lang="en-US" sz="2200" dirty="0" smtClean="0">
                <a:solidFill>
                  <a:srgbClr val="F79646"/>
                </a:solidFill>
              </a:rPr>
              <a:t>Compilation error 2</a:t>
            </a:r>
            <a:endParaRPr lang="en-US" sz="2200" dirty="0">
              <a:solidFill>
                <a:srgbClr val="F79646"/>
              </a:solidFill>
            </a:endParaRPr>
          </a:p>
        </p:txBody>
      </p:sp>
      <p:cxnSp>
        <p:nvCxnSpPr>
          <p:cNvPr id="12" name="Straight Connector 11"/>
          <p:cNvCxnSpPr/>
          <p:nvPr/>
        </p:nvCxnSpPr>
        <p:spPr>
          <a:xfrm flipV="1">
            <a:off x="2389537" y="2394466"/>
            <a:ext cx="0" cy="12013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389537" y="2514600"/>
            <a:ext cx="3292777" cy="3077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683842" y="2299156"/>
            <a:ext cx="2431087" cy="430887"/>
          </a:xfrm>
          <a:prstGeom prst="rect">
            <a:avLst/>
          </a:prstGeom>
          <a:noFill/>
        </p:spPr>
        <p:txBody>
          <a:bodyPr wrap="none" rtlCol="0">
            <a:spAutoFit/>
          </a:bodyPr>
          <a:lstStyle/>
          <a:p>
            <a:r>
              <a:rPr lang="en-US" sz="2200" dirty="0" smtClean="0">
                <a:solidFill>
                  <a:schemeClr val="accent6"/>
                </a:solidFill>
              </a:rPr>
              <a:t>Compilation error 1</a:t>
            </a:r>
            <a:endParaRPr lang="en-US" sz="2200" dirty="0">
              <a:solidFill>
                <a:schemeClr val="accent6"/>
              </a:solidFill>
            </a:endParaRPr>
          </a:p>
        </p:txBody>
      </p:sp>
    </p:spTree>
    <p:extLst>
      <p:ext uri="{BB962C8B-B14F-4D97-AF65-F5344CB8AC3E}">
        <p14:creationId xmlns:p14="http://schemas.microsoft.com/office/powerpoint/2010/main" val="4258668966"/>
      </p:ext>
    </p:extLst>
  </p:cSld>
  <p:clrMapOvr>
    <a:masterClrMapping/>
  </p:clrMapOvr>
  <mc:AlternateContent xmlns:mc="http://schemas.openxmlformats.org/markup-compatibility/2006" xmlns:p14="http://schemas.microsoft.com/office/powerpoint/2010/main">
    <mc:Choice Requires="p14">
      <p:transition spd="slow" p14:dur="2000" advTm="58313"/>
    </mc:Choice>
    <mc:Fallback xmlns="">
      <p:transition xmlns:p14="http://schemas.microsoft.com/office/powerpoint/2010/main" spd="slow" advTm="58313"/>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Speculative Analysis</a:t>
            </a:r>
            <a:endParaRPr lang="en-US" dirty="0"/>
          </a:p>
        </p:txBody>
      </p:sp>
      <p:pic>
        <p:nvPicPr>
          <p:cNvPr id="1027" name="Picture 3" descr="C:\Users\Kivanc\Desktop\speculation_diagrams_raw.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0610" y="1600200"/>
            <a:ext cx="6462779"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mputer gu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343400"/>
            <a:ext cx="1066800" cy="1105593"/>
          </a:xfrm>
          <a:prstGeom prst="rect">
            <a:avLst/>
          </a:prstGeom>
        </p:spPr>
      </p:pic>
      <p:sp>
        <p:nvSpPr>
          <p:cNvPr id="4" name="TextBox 3"/>
          <p:cNvSpPr txBox="1"/>
          <p:nvPr/>
        </p:nvSpPr>
        <p:spPr>
          <a:xfrm>
            <a:off x="1676400" y="3974068"/>
            <a:ext cx="1454244" cy="369332"/>
          </a:xfrm>
          <a:prstGeom prst="rect">
            <a:avLst/>
          </a:prstGeom>
          <a:noFill/>
        </p:spPr>
        <p:txBody>
          <a:bodyPr wrap="none" rtlCol="0">
            <a:spAutoFit/>
          </a:bodyPr>
          <a:lstStyle/>
          <a:p>
            <a:r>
              <a:rPr lang="en-US" dirty="0" smtClean="0"/>
              <a:t>a java project</a:t>
            </a:r>
            <a:endParaRPr lang="en-US" dirty="0"/>
          </a:p>
        </p:txBody>
      </p:sp>
      <p:sp>
        <p:nvSpPr>
          <p:cNvPr id="6" name="TextBox 5"/>
          <p:cNvSpPr txBox="1"/>
          <p:nvPr/>
        </p:nvSpPr>
        <p:spPr>
          <a:xfrm>
            <a:off x="3886200" y="1600200"/>
            <a:ext cx="1377300" cy="369332"/>
          </a:xfrm>
          <a:prstGeom prst="rect">
            <a:avLst/>
          </a:prstGeom>
          <a:noFill/>
        </p:spPr>
        <p:txBody>
          <a:bodyPr wrap="none" rtlCol="0">
            <a:spAutoFit/>
          </a:bodyPr>
          <a:lstStyle/>
          <a:p>
            <a:r>
              <a:rPr lang="en-US" dirty="0"/>
              <a:t>j</a:t>
            </a:r>
            <a:r>
              <a:rPr lang="en-US" dirty="0" smtClean="0"/>
              <a:t>ava projects</a:t>
            </a:r>
            <a:endParaRPr lang="en-US" dirty="0"/>
          </a:p>
        </p:txBody>
      </p:sp>
      <p:sp>
        <p:nvSpPr>
          <p:cNvPr id="7" name="TextBox 6"/>
          <p:cNvSpPr txBox="1"/>
          <p:nvPr/>
        </p:nvSpPr>
        <p:spPr>
          <a:xfrm rot="18769007">
            <a:off x="1753343" y="2047135"/>
            <a:ext cx="1172116" cy="369332"/>
          </a:xfrm>
          <a:prstGeom prst="rect">
            <a:avLst/>
          </a:prstGeom>
          <a:noFill/>
        </p:spPr>
        <p:txBody>
          <a:bodyPr wrap="none" rtlCol="0">
            <a:spAutoFit/>
          </a:bodyPr>
          <a:lstStyle/>
          <a:p>
            <a:r>
              <a:rPr lang="en-US" dirty="0" smtClean="0"/>
              <a:t>apply a QF</a:t>
            </a:r>
            <a:endParaRPr lang="en-US" dirty="0"/>
          </a:p>
        </p:txBody>
      </p:sp>
      <p:sp>
        <p:nvSpPr>
          <p:cNvPr id="8" name="TextBox 7"/>
          <p:cNvSpPr txBox="1"/>
          <p:nvPr/>
        </p:nvSpPr>
        <p:spPr>
          <a:xfrm rot="20855085">
            <a:off x="2660999" y="3245882"/>
            <a:ext cx="1172116" cy="369332"/>
          </a:xfrm>
          <a:prstGeom prst="rect">
            <a:avLst/>
          </a:prstGeom>
          <a:noFill/>
        </p:spPr>
        <p:txBody>
          <a:bodyPr wrap="none" rtlCol="0">
            <a:spAutoFit/>
          </a:bodyPr>
          <a:lstStyle/>
          <a:p>
            <a:r>
              <a:rPr lang="en-US" dirty="0" smtClean="0"/>
              <a:t>apply a QF</a:t>
            </a:r>
            <a:endParaRPr lang="en-US" dirty="0"/>
          </a:p>
        </p:txBody>
      </p:sp>
      <p:sp>
        <p:nvSpPr>
          <p:cNvPr id="9" name="TextBox 8"/>
          <p:cNvSpPr txBox="1"/>
          <p:nvPr/>
        </p:nvSpPr>
        <p:spPr>
          <a:xfrm>
            <a:off x="5791200" y="4020234"/>
            <a:ext cx="1957838" cy="646331"/>
          </a:xfrm>
          <a:prstGeom prst="rect">
            <a:avLst/>
          </a:prstGeom>
          <a:noFill/>
        </p:spPr>
        <p:txBody>
          <a:bodyPr wrap="none" rtlCol="0">
            <a:spAutoFit/>
          </a:bodyPr>
          <a:lstStyle/>
          <a:p>
            <a:r>
              <a:rPr lang="en-US" dirty="0"/>
              <a:t>c</a:t>
            </a:r>
            <a:r>
              <a:rPr lang="en-US" dirty="0" smtClean="0"/>
              <a:t>ompile &amp; retrieve</a:t>
            </a:r>
          </a:p>
          <a:p>
            <a:r>
              <a:rPr lang="en-US" dirty="0" smtClean="0"/>
              <a:t>compilation errors</a:t>
            </a:r>
            <a:endParaRPr lang="en-US" dirty="0"/>
          </a:p>
        </p:txBody>
      </p:sp>
      <p:sp>
        <p:nvSpPr>
          <p:cNvPr id="10" name="TextBox 9"/>
          <p:cNvSpPr txBox="1"/>
          <p:nvPr/>
        </p:nvSpPr>
        <p:spPr>
          <a:xfrm>
            <a:off x="2133600" y="5756831"/>
            <a:ext cx="5023243" cy="369332"/>
          </a:xfrm>
          <a:prstGeom prst="rect">
            <a:avLst/>
          </a:prstGeom>
          <a:noFill/>
        </p:spPr>
        <p:txBody>
          <a:bodyPr wrap="none" rtlCol="0">
            <a:spAutoFit/>
          </a:bodyPr>
          <a:lstStyle/>
          <a:p>
            <a:r>
              <a:rPr lang="en-US" dirty="0" smtClean="0"/>
              <a:t># of remaining compilation errors for each proposal</a:t>
            </a:r>
            <a:endParaRPr lang="en-US" dirty="0"/>
          </a:p>
        </p:txBody>
      </p:sp>
    </p:spTree>
    <p:extLst>
      <p:ext uri="{BB962C8B-B14F-4D97-AF65-F5344CB8AC3E}">
        <p14:creationId xmlns:p14="http://schemas.microsoft.com/office/powerpoint/2010/main" val="2173428895"/>
      </p:ext>
    </p:extLst>
  </p:cSld>
  <p:clrMapOvr>
    <a:masterClrMapping/>
  </p:clrMapOvr>
  <mc:AlternateContent xmlns:mc="http://schemas.openxmlformats.org/markup-compatibility/2006" xmlns:p14="http://schemas.microsoft.com/office/powerpoint/2010/main">
    <mc:Choice Requires="p14">
      <p:transition spd="slow" p14:dur="2000" advTm="58201"/>
    </mc:Choice>
    <mc:Fallback xmlns="">
      <p:transition xmlns:p14="http://schemas.microsoft.com/office/powerpoint/2010/main" spd="slow" advTm="58201"/>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Experiment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accent5"/>
                </a:solidFill>
              </a:rPr>
              <a:t>RQ1: Does </a:t>
            </a:r>
            <a:r>
              <a:rPr lang="en-US" dirty="0">
                <a:solidFill>
                  <a:schemeClr val="accent5"/>
                </a:solidFill>
              </a:rPr>
              <a:t>QFS increase developer speed</a:t>
            </a:r>
            <a:r>
              <a:rPr lang="en-US" dirty="0" smtClean="0">
                <a:solidFill>
                  <a:schemeClr val="accent5"/>
                </a:solidFill>
              </a:rPr>
              <a:t>?</a:t>
            </a:r>
          </a:p>
          <a:p>
            <a:pPr marL="0" indent="0">
              <a:buNone/>
            </a:pPr>
            <a:r>
              <a:rPr lang="en-US" dirty="0" smtClean="0">
                <a:solidFill>
                  <a:schemeClr val="accent5"/>
                </a:solidFill>
              </a:rPr>
              <a:t>RQ2: Does QFS change developer behavior?</a:t>
            </a:r>
            <a:endParaRPr lang="en-US" dirty="0" smtClean="0"/>
          </a:p>
          <a:p>
            <a:pPr marL="342900" lvl="1" indent="-342900">
              <a:buFont typeface="Arial" pitchFamily="34" charset="0"/>
              <a:buChar char="•"/>
            </a:pPr>
            <a:r>
              <a:rPr lang="en-US" sz="3200" dirty="0" smtClean="0"/>
              <a:t>24 projects with compilation errors</a:t>
            </a:r>
          </a:p>
          <a:p>
            <a:pPr lvl="1"/>
            <a:r>
              <a:rPr lang="en-US" dirty="0"/>
              <a:t>2 task groups </a:t>
            </a:r>
            <a:r>
              <a:rPr lang="en-US" dirty="0" smtClean="0"/>
              <a:t>(T</a:t>
            </a:r>
            <a:r>
              <a:rPr lang="en-US" baseline="-25000" dirty="0" smtClean="0"/>
              <a:t>1</a:t>
            </a:r>
            <a:r>
              <a:rPr lang="en-US" dirty="0" smtClean="0"/>
              <a:t> </a:t>
            </a:r>
            <a:r>
              <a:rPr lang="en-US" dirty="0"/>
              <a:t>and </a:t>
            </a:r>
            <a:r>
              <a:rPr lang="en-US" dirty="0" smtClean="0"/>
              <a:t>T</a:t>
            </a:r>
            <a:r>
              <a:rPr lang="en-US" baseline="-25000" dirty="0" smtClean="0"/>
              <a:t>2</a:t>
            </a:r>
            <a:r>
              <a:rPr lang="en-US" dirty="0" smtClean="0"/>
              <a:t>)</a:t>
            </a:r>
          </a:p>
          <a:p>
            <a:pPr lvl="1"/>
            <a:r>
              <a:rPr lang="en-US" dirty="0" smtClean="0"/>
              <a:t>Generated from real projects (case study participants)</a:t>
            </a:r>
          </a:p>
          <a:p>
            <a:r>
              <a:rPr lang="en-US" dirty="0" smtClean="0"/>
              <a:t>Learning &amp; tool bias: 4 </a:t>
            </a:r>
            <a:r>
              <a:rPr lang="en-US" dirty="0"/>
              <a:t>different blocks: </a:t>
            </a:r>
          </a:p>
          <a:p>
            <a:pPr lvl="1"/>
            <a:r>
              <a:rPr lang="en-US" dirty="0"/>
              <a:t>QF-</a:t>
            </a:r>
            <a:r>
              <a:rPr lang="en-US" dirty="0" smtClean="0"/>
              <a:t>T</a:t>
            </a:r>
            <a:r>
              <a:rPr lang="en-US" baseline="-25000" dirty="0" smtClean="0"/>
              <a:t>1</a:t>
            </a:r>
            <a:r>
              <a:rPr lang="en-US" dirty="0" smtClean="0"/>
              <a:t>, </a:t>
            </a:r>
            <a:r>
              <a:rPr lang="en-US" dirty="0"/>
              <a:t>QFS-</a:t>
            </a:r>
            <a:r>
              <a:rPr lang="en-US" dirty="0" smtClean="0"/>
              <a:t>T</a:t>
            </a:r>
            <a:r>
              <a:rPr lang="en-US" baseline="-25000" dirty="0" smtClean="0"/>
              <a:t>2</a:t>
            </a:r>
            <a:r>
              <a:rPr lang="en-US" dirty="0"/>
              <a:t>	</a:t>
            </a:r>
          </a:p>
          <a:p>
            <a:pPr lvl="1"/>
            <a:r>
              <a:rPr lang="en-US" dirty="0" smtClean="0"/>
              <a:t>QFS</a:t>
            </a:r>
            <a:r>
              <a:rPr lang="en-US" dirty="0"/>
              <a:t>-</a:t>
            </a:r>
            <a:r>
              <a:rPr lang="en-US" dirty="0" smtClean="0"/>
              <a:t>T</a:t>
            </a:r>
            <a:r>
              <a:rPr lang="en-US" baseline="-25000" dirty="0" smtClean="0"/>
              <a:t>1</a:t>
            </a:r>
            <a:r>
              <a:rPr lang="en-US" dirty="0" smtClean="0"/>
              <a:t>, </a:t>
            </a:r>
            <a:r>
              <a:rPr lang="en-US" dirty="0"/>
              <a:t>QF-</a:t>
            </a:r>
            <a:r>
              <a:rPr lang="en-US" dirty="0" smtClean="0"/>
              <a:t>T</a:t>
            </a:r>
            <a:r>
              <a:rPr lang="en-US" baseline="-25000" dirty="0" smtClean="0"/>
              <a:t>2</a:t>
            </a:r>
            <a:endParaRPr lang="en-US" baseline="-25000" dirty="0"/>
          </a:p>
          <a:p>
            <a:pPr lvl="1"/>
            <a:r>
              <a:rPr lang="en-US" dirty="0"/>
              <a:t>QF-</a:t>
            </a:r>
            <a:r>
              <a:rPr lang="en-US" dirty="0" smtClean="0"/>
              <a:t>T</a:t>
            </a:r>
            <a:r>
              <a:rPr lang="en-US" baseline="-25000" dirty="0" smtClean="0"/>
              <a:t>2</a:t>
            </a:r>
            <a:r>
              <a:rPr lang="en-US" dirty="0" smtClean="0"/>
              <a:t>, </a:t>
            </a:r>
            <a:r>
              <a:rPr lang="en-US" dirty="0"/>
              <a:t>QFS-</a:t>
            </a:r>
            <a:r>
              <a:rPr lang="en-US" dirty="0" smtClean="0"/>
              <a:t>T</a:t>
            </a:r>
            <a:r>
              <a:rPr lang="en-US" baseline="-25000" dirty="0" smtClean="0"/>
              <a:t>1</a:t>
            </a:r>
            <a:endParaRPr lang="en-US" dirty="0"/>
          </a:p>
          <a:p>
            <a:pPr lvl="1"/>
            <a:r>
              <a:rPr lang="en-US" dirty="0"/>
              <a:t>QFS-</a:t>
            </a:r>
            <a:r>
              <a:rPr lang="en-US" dirty="0" smtClean="0"/>
              <a:t>T</a:t>
            </a:r>
            <a:r>
              <a:rPr lang="en-US" baseline="-25000" dirty="0" smtClean="0"/>
              <a:t>2</a:t>
            </a:r>
            <a:r>
              <a:rPr lang="en-US" dirty="0" smtClean="0"/>
              <a:t>, </a:t>
            </a:r>
            <a:r>
              <a:rPr lang="en-US" dirty="0"/>
              <a:t>QF-</a:t>
            </a:r>
            <a:r>
              <a:rPr lang="en-US" dirty="0" smtClean="0"/>
              <a:t>T</a:t>
            </a:r>
            <a:r>
              <a:rPr lang="en-US" baseline="-25000" dirty="0" smtClean="0"/>
              <a:t>1</a:t>
            </a:r>
            <a:endParaRPr lang="en-US" dirty="0"/>
          </a:p>
          <a:p>
            <a:endParaRPr lang="en-US" dirty="0"/>
          </a:p>
        </p:txBody>
      </p:sp>
    </p:spTree>
    <p:extLst>
      <p:ext uri="{BB962C8B-B14F-4D97-AF65-F5344CB8AC3E}">
        <p14:creationId xmlns:p14="http://schemas.microsoft.com/office/powerpoint/2010/main" val="2211813486"/>
      </p:ext>
    </p:extLst>
  </p:cSld>
  <p:clrMapOvr>
    <a:masterClrMapping/>
  </p:clrMapOvr>
  <mc:AlternateContent xmlns:mc="http://schemas.openxmlformats.org/markup-compatibility/2006" xmlns:p14="http://schemas.microsoft.com/office/powerpoint/2010/main">
    <mc:Choice Requires="p14">
      <p:transition spd="slow" p14:dur="2000" advTm="55079"/>
    </mc:Choice>
    <mc:Fallback xmlns="">
      <p:transition xmlns:p14="http://schemas.microsoft.com/office/powerpoint/2010/main" spd="slow" advTm="55079"/>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5"/>
                </a:solidFill>
              </a:rPr>
              <a:t>How </a:t>
            </a:r>
            <a:r>
              <a:rPr lang="en-US" dirty="0">
                <a:solidFill>
                  <a:schemeClr val="accent5"/>
                </a:solidFill>
              </a:rPr>
              <a:t>do developers use Quick Fix</a:t>
            </a:r>
            <a:r>
              <a:rPr lang="en-US" dirty="0" smtClean="0">
                <a:solidFill>
                  <a:schemeClr val="accent5"/>
                </a:solidFill>
              </a:rPr>
              <a:t>?</a:t>
            </a:r>
          </a:p>
          <a:p>
            <a:pPr marL="0" indent="0">
              <a:buNone/>
            </a:pPr>
            <a:endParaRPr lang="en-US" dirty="0" smtClean="0"/>
          </a:p>
          <a:p>
            <a:r>
              <a:rPr lang="en-US" dirty="0" smtClean="0"/>
              <a:t>~1 year, over 1000 QF invocations</a:t>
            </a:r>
          </a:p>
          <a:p>
            <a:r>
              <a:rPr lang="en-US" dirty="0" smtClean="0"/>
              <a:t>QFS logged information about QF invocations</a:t>
            </a:r>
          </a:p>
          <a:p>
            <a:pPr lvl="1"/>
            <a:r>
              <a:rPr lang="en-US" dirty="0" smtClean="0"/>
              <a:t>Proposals offered by Eclipse</a:t>
            </a:r>
          </a:p>
          <a:p>
            <a:pPr lvl="1"/>
            <a:r>
              <a:rPr lang="en-US" dirty="0" smtClean="0"/>
              <a:t>Whether the user selected a proposal or not</a:t>
            </a:r>
          </a:p>
          <a:p>
            <a:pPr lvl="1"/>
            <a:r>
              <a:rPr lang="en-US" dirty="0" smtClean="0"/>
              <a:t>The proposal selected by the user, if any</a:t>
            </a:r>
          </a:p>
          <a:p>
            <a:pPr marL="0" indent="0">
              <a:buNone/>
            </a:pPr>
            <a:endParaRPr lang="en-US" dirty="0" smtClean="0"/>
          </a:p>
        </p:txBody>
      </p:sp>
    </p:spTree>
    <p:extLst>
      <p:ext uri="{BB962C8B-B14F-4D97-AF65-F5344CB8AC3E}">
        <p14:creationId xmlns:p14="http://schemas.microsoft.com/office/powerpoint/2010/main" val="3620586894"/>
      </p:ext>
    </p:extLst>
  </p:cSld>
  <p:clrMapOvr>
    <a:masterClrMapping/>
  </p:clrMapOvr>
  <mc:AlternateContent xmlns:mc="http://schemas.openxmlformats.org/markup-compatibility/2006" xmlns:p14="http://schemas.microsoft.com/office/powerpoint/2010/main">
    <mc:Choice Requires="p14">
      <p:transition spd="slow" p14:dur="2000" advTm="29027"/>
    </mc:Choice>
    <mc:Fallback xmlns="">
      <p:transition xmlns:p14="http://schemas.microsoft.com/office/powerpoint/2010/main" spd="slow" advTm="29027"/>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3" name="Content Placeholder 2"/>
          <p:cNvSpPr>
            <a:spLocks noGrp="1"/>
          </p:cNvSpPr>
          <p:nvPr>
            <p:ph idx="1"/>
          </p:nvPr>
        </p:nvSpPr>
        <p:spPr>
          <a:xfrm>
            <a:off x="457200" y="1676400"/>
            <a:ext cx="8229600" cy="4419599"/>
          </a:xfrm>
        </p:spPr>
        <p:txBody>
          <a:bodyPr>
            <a:normAutofit/>
          </a:bodyPr>
          <a:lstStyle/>
          <a:p>
            <a:r>
              <a:rPr lang="en-US" dirty="0" smtClean="0">
                <a:solidFill>
                  <a:srgbClr val="FFFFFF"/>
                </a:solidFill>
              </a:rPr>
              <a:t>Completion time for each 12 tasks (group)</a:t>
            </a:r>
          </a:p>
          <a:p>
            <a:r>
              <a:rPr lang="en-US" dirty="0">
                <a:solidFill>
                  <a:srgbClr val="FFFFFF"/>
                </a:solidFill>
              </a:rPr>
              <a:t>Average time to complete or cancel </a:t>
            </a:r>
            <a:r>
              <a:rPr lang="en-US" dirty="0" smtClean="0">
                <a:solidFill>
                  <a:srgbClr val="FFFFFF"/>
                </a:solidFill>
              </a:rPr>
              <a:t>		    an </a:t>
            </a:r>
            <a:r>
              <a:rPr lang="en-US" dirty="0">
                <a:solidFill>
                  <a:srgbClr val="FFFFFF"/>
                </a:solidFill>
              </a:rPr>
              <a:t>invocation</a:t>
            </a:r>
          </a:p>
          <a:p>
            <a:r>
              <a:rPr lang="en-US" dirty="0" smtClean="0">
                <a:solidFill>
                  <a:srgbClr val="FFFFFF"/>
                </a:solidFill>
              </a:rPr>
              <a:t>First, second, and [global] best proposal 	  selection rates</a:t>
            </a:r>
          </a:p>
          <a:p>
            <a:r>
              <a:rPr lang="en-US" dirty="0" smtClean="0">
                <a:solidFill>
                  <a:srgbClr val="FFFFFF"/>
                </a:solidFill>
              </a:rPr>
              <a:t># of undo invocations on proposals</a:t>
            </a:r>
          </a:p>
          <a:p>
            <a:endParaRPr lang="en-US" dirty="0">
              <a:solidFill>
                <a:srgbClr val="FFFFFF"/>
              </a:solidFill>
            </a:endParaRPr>
          </a:p>
        </p:txBody>
      </p:sp>
    </p:spTree>
    <p:extLst>
      <p:ext uri="{BB962C8B-B14F-4D97-AF65-F5344CB8AC3E}">
        <p14:creationId xmlns:p14="http://schemas.microsoft.com/office/powerpoint/2010/main" val="4031738168"/>
      </p:ext>
    </p:extLst>
  </p:cSld>
  <p:clrMapOvr>
    <a:masterClrMapping/>
  </p:clrMapOvr>
  <mc:AlternateContent xmlns:mc="http://schemas.openxmlformats.org/markup-compatibility/2006" xmlns:p14="http://schemas.microsoft.com/office/powerpoint/2010/main">
    <mc:Choice Requires="p14">
      <p:transition spd="slow" p14:dur="2000" advTm="51194"/>
    </mc:Choice>
    <mc:Fallback xmlns="">
      <p:transition xmlns:p14="http://schemas.microsoft.com/office/powerpoint/2010/main" spd="slow" advTm="51194"/>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More speculation</a:t>
            </a:r>
          </a:p>
          <a:p>
            <a:pPr lvl="1"/>
            <a:r>
              <a:rPr lang="en-US" dirty="0" smtClean="0"/>
              <a:t>Keep applying proposals until all errors are resolved or no more proposals are present</a:t>
            </a:r>
          </a:p>
          <a:p>
            <a:r>
              <a:rPr lang="en-US" dirty="0"/>
              <a:t>D</a:t>
            </a:r>
            <a:r>
              <a:rPr lang="en-US" dirty="0" smtClean="0"/>
              <a:t>eeper analysis</a:t>
            </a:r>
          </a:p>
          <a:p>
            <a:pPr lvl="1"/>
            <a:r>
              <a:rPr lang="en-US" dirty="0" smtClean="0"/>
              <a:t>Run tests, apply VC operations, etc</a:t>
            </a:r>
            <a:r>
              <a:rPr lang="en-US" dirty="0"/>
              <a:t>.</a:t>
            </a:r>
            <a:r>
              <a:rPr lang="en-US" dirty="0" smtClean="0"/>
              <a:t> on future programs</a:t>
            </a:r>
          </a:p>
        </p:txBody>
      </p:sp>
    </p:spTree>
    <p:extLst>
      <p:ext uri="{BB962C8B-B14F-4D97-AF65-F5344CB8AC3E}">
        <p14:creationId xmlns:p14="http://schemas.microsoft.com/office/powerpoint/2010/main" val="2761244467"/>
      </p:ext>
    </p:extLst>
  </p:cSld>
  <p:clrMapOvr>
    <a:masterClrMapping/>
  </p:clrMapOvr>
  <mc:AlternateContent xmlns:mc="http://schemas.openxmlformats.org/markup-compatibility/2006" xmlns:p14="http://schemas.microsoft.com/office/powerpoint/2010/main">
    <mc:Choice Requires="p14">
      <p:transition spd="slow" p14:dur="2000" advTm="72165"/>
    </mc:Choice>
    <mc:Fallback xmlns="">
      <p:transition xmlns:p14="http://schemas.microsoft.com/office/powerpoint/2010/main" spd="slow" advTm="72165"/>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Improving existing recommendations</a:t>
            </a:r>
          </a:p>
          <a:p>
            <a:pPr lvl="1"/>
            <a:r>
              <a:rPr lang="en-US" sz="2600" dirty="0" smtClean="0"/>
              <a:t>Code completion based on historical usage </a:t>
            </a:r>
            <a:r>
              <a:rPr lang="en-US" sz="1800" dirty="0" smtClean="0"/>
              <a:t>[</a:t>
            </a:r>
            <a:r>
              <a:rPr lang="en-US" sz="1800" dirty="0" err="1" smtClean="0"/>
              <a:t>Robbes</a:t>
            </a:r>
            <a:r>
              <a:rPr lang="en-US" sz="1800" dirty="0" smtClean="0"/>
              <a:t> et al. 2008] </a:t>
            </a:r>
          </a:p>
          <a:p>
            <a:pPr lvl="1"/>
            <a:r>
              <a:rPr lang="en-US" sz="2600" dirty="0" smtClean="0"/>
              <a:t>Eclipse: Auto-complete based on historical usage &amp; data mining </a:t>
            </a:r>
            <a:r>
              <a:rPr lang="en-US" sz="1800" dirty="0" smtClean="0"/>
              <a:t>[Bruch et al. 2009] </a:t>
            </a:r>
          </a:p>
          <a:p>
            <a:pPr marL="457200" lvl="1" indent="0">
              <a:buNone/>
            </a:pPr>
            <a:r>
              <a:rPr lang="en-US" sz="2600" dirty="0" smtClean="0">
                <a:solidFill>
                  <a:srgbClr val="4BACC6"/>
                </a:solidFill>
              </a:rPr>
              <a:t>QFS computes consequences based on precise information</a:t>
            </a:r>
          </a:p>
          <a:p>
            <a:pPr lvl="1"/>
            <a:r>
              <a:rPr lang="en-US" sz="2600" dirty="0" smtClean="0"/>
              <a:t>IntelliSense: Finding API call chains using partial types</a:t>
            </a:r>
            <a:r>
              <a:rPr lang="en-US" dirty="0" smtClean="0"/>
              <a:t>       </a:t>
            </a:r>
            <a:r>
              <a:rPr lang="en-US" sz="1800" dirty="0" smtClean="0"/>
              <a:t>[Perelman et al. 2012]</a:t>
            </a:r>
          </a:p>
          <a:p>
            <a:pPr marL="457200" lvl="1" indent="0">
              <a:buNone/>
            </a:pPr>
            <a:r>
              <a:rPr lang="en-US" sz="2600" dirty="0" smtClean="0">
                <a:solidFill>
                  <a:srgbClr val="4BACC6"/>
                </a:solidFill>
              </a:rPr>
              <a:t>QFS analyzes existing recommendations</a:t>
            </a:r>
          </a:p>
          <a:p>
            <a:r>
              <a:rPr lang="en-US" dirty="0"/>
              <a:t>Defining new recommendations </a:t>
            </a:r>
            <a:r>
              <a:rPr lang="en-US" dirty="0" smtClean="0"/>
              <a:t>			  </a:t>
            </a:r>
            <a:r>
              <a:rPr lang="en-US" sz="1800" dirty="0" smtClean="0"/>
              <a:t>[</a:t>
            </a:r>
            <a:r>
              <a:rPr lang="en-US" sz="1800" dirty="0"/>
              <a:t>Castro-Herrera </a:t>
            </a:r>
            <a:r>
              <a:rPr lang="en-US" sz="1800" dirty="0" smtClean="0"/>
              <a:t>et al. 2009</a:t>
            </a:r>
            <a:r>
              <a:rPr lang="en-US" sz="1800" dirty="0"/>
              <a:t>] [Xiang </a:t>
            </a:r>
            <a:r>
              <a:rPr lang="en-US" sz="1800" dirty="0" smtClean="0"/>
              <a:t>et al. 2008</a:t>
            </a:r>
            <a:r>
              <a:rPr lang="en-US" sz="1800" dirty="0"/>
              <a:t>]</a:t>
            </a:r>
          </a:p>
          <a:p>
            <a:pPr marL="457200" lvl="1" indent="0">
              <a:buNone/>
            </a:pPr>
            <a:r>
              <a:rPr lang="en-US" sz="2600" dirty="0">
                <a:solidFill>
                  <a:srgbClr val="4BACC6"/>
                </a:solidFill>
              </a:rPr>
              <a:t>QFS is orthogonal to these new </a:t>
            </a:r>
            <a:r>
              <a:rPr lang="en-US" sz="2600" dirty="0" smtClean="0">
                <a:solidFill>
                  <a:srgbClr val="4BACC6"/>
                </a:solidFill>
              </a:rPr>
              <a:t>recommendations</a:t>
            </a:r>
            <a:endParaRPr lang="en-US" sz="2600" dirty="0">
              <a:solidFill>
                <a:srgbClr val="4BACC6"/>
              </a:solidFill>
            </a:endParaRPr>
          </a:p>
        </p:txBody>
      </p:sp>
    </p:spTree>
    <p:custDataLst>
      <p:tags r:id="rId1"/>
    </p:custDataLst>
    <p:extLst>
      <p:ext uri="{BB962C8B-B14F-4D97-AF65-F5344CB8AC3E}">
        <p14:creationId xmlns:p14="http://schemas.microsoft.com/office/powerpoint/2010/main" val="4064585183"/>
      </p:ext>
    </p:extLst>
  </p:cSld>
  <p:clrMapOvr>
    <a:masterClrMapping/>
  </p:clrMapOvr>
  <mc:AlternateContent xmlns:mc="http://schemas.openxmlformats.org/markup-compatibility/2006" xmlns:p14="http://schemas.microsoft.com/office/powerpoint/2010/main">
    <mc:Choice Requires="p14">
      <p:transition spd="slow" p14:dur="2000" advTm="133746"/>
    </mc:Choice>
    <mc:Fallback xmlns="">
      <p:transition xmlns:p14="http://schemas.microsoft.com/office/powerpoint/2010/main" spd="slow" advTm="1337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5" name="Picture 4" descr="qfs_gb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00200"/>
            <a:ext cx="5791200" cy="4749800"/>
          </a:xfrm>
          <a:prstGeom prst="rect">
            <a:avLst/>
          </a:prstGeom>
        </p:spPr>
      </p:pic>
    </p:spTree>
    <p:extLst>
      <p:ext uri="{BB962C8B-B14F-4D97-AF65-F5344CB8AC3E}">
        <p14:creationId xmlns:p14="http://schemas.microsoft.com/office/powerpoint/2010/main" val="2953518127"/>
      </p:ext>
    </p:extLst>
  </p:cSld>
  <p:clrMapOvr>
    <a:masterClrMapping/>
  </p:clrMapOvr>
  <mc:AlternateContent xmlns:mc="http://schemas.openxmlformats.org/markup-compatibility/2006" xmlns:p14="http://schemas.microsoft.com/office/powerpoint/2010/main">
    <mc:Choice Requires="p14">
      <p:transition spd="slow" p14:dur="2000" advTm="9729"/>
    </mc:Choice>
    <mc:Fallback xmlns="">
      <p:transition xmlns:p14="http://schemas.microsoft.com/office/powerpoint/2010/main" spd="slow" advTm="9729"/>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chemeClr val="accent5"/>
                </a:solidFill>
              </a:rPr>
              <a:t>How do developers use Quick Fix</a:t>
            </a:r>
            <a:r>
              <a:rPr lang="en-US" dirty="0" smtClean="0">
                <a:solidFill>
                  <a:schemeClr val="accent5"/>
                </a:solidFill>
              </a:rPr>
              <a:t>?</a:t>
            </a:r>
            <a:endParaRPr lang="en-US" dirty="0" smtClean="0"/>
          </a:p>
          <a:p>
            <a:pPr lvl="1"/>
            <a:r>
              <a:rPr lang="en-US" dirty="0" smtClean="0"/>
              <a:t>Case study with 6 participants</a:t>
            </a:r>
          </a:p>
          <a:p>
            <a:pPr marL="0" indent="0">
              <a:buNone/>
            </a:pPr>
            <a:r>
              <a:rPr lang="en-US" dirty="0">
                <a:solidFill>
                  <a:schemeClr val="accent5"/>
                </a:solidFill>
              </a:rPr>
              <a:t>Does QFS increase developer speed</a:t>
            </a:r>
            <a:r>
              <a:rPr lang="en-US" dirty="0" smtClean="0">
                <a:solidFill>
                  <a:schemeClr val="accent5"/>
                </a:solidFill>
              </a:rPr>
              <a:t>?</a:t>
            </a:r>
            <a:endParaRPr lang="en-US" dirty="0" smtClean="0"/>
          </a:p>
          <a:p>
            <a:pPr lvl="1"/>
            <a:r>
              <a:rPr lang="en-US" dirty="0" smtClean="0"/>
              <a:t>Controlled experiment with 20 grad students</a:t>
            </a:r>
          </a:p>
        </p:txBody>
      </p:sp>
    </p:spTree>
    <p:custDataLst>
      <p:tags r:id="rId1"/>
    </p:custDataLst>
    <p:extLst>
      <p:ext uri="{BB962C8B-B14F-4D97-AF65-F5344CB8AC3E}">
        <p14:creationId xmlns:p14="http://schemas.microsoft.com/office/powerpoint/2010/main" val="3201076851"/>
      </p:ext>
    </p:extLst>
  </p:cSld>
  <p:clrMapOvr>
    <a:masterClrMapping/>
  </p:clrMapOvr>
  <mc:AlternateContent xmlns:mc="http://schemas.openxmlformats.org/markup-compatibility/2006" xmlns:p14="http://schemas.microsoft.com/office/powerpoint/2010/main">
    <mc:Choice Requires="p14">
      <p:transition spd="slow" p14:dur="2000" advTm="24117"/>
    </mc:Choice>
    <mc:Fallback xmlns="">
      <p:transition xmlns:p14="http://schemas.microsoft.com/office/powerpoint/2010/main" spd="slow" advTm="2411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with IDE Recommendations</a:t>
            </a:r>
          </a:p>
        </p:txBody>
      </p:sp>
      <p:sp>
        <p:nvSpPr>
          <p:cNvPr id="3" name="Content Placeholder 2"/>
          <p:cNvSpPr>
            <a:spLocks noGrp="1"/>
          </p:cNvSpPr>
          <p:nvPr>
            <p:ph idx="1"/>
          </p:nvPr>
        </p:nvSpPr>
        <p:spPr/>
        <p:txBody>
          <a:bodyPr/>
          <a:lstStyle/>
          <a:p>
            <a:r>
              <a:rPr lang="en-US" dirty="0" smtClean="0"/>
              <a:t>IDEs </a:t>
            </a:r>
            <a:r>
              <a:rPr lang="en-US" dirty="0" smtClean="0">
                <a:solidFill>
                  <a:srgbClr val="FFFF00"/>
                </a:solidFill>
              </a:rPr>
              <a:t>provide little</a:t>
            </a:r>
            <a:r>
              <a:rPr lang="en-US" dirty="0" smtClean="0">
                <a:solidFill>
                  <a:schemeClr val="accent4"/>
                </a:solidFill>
              </a:rPr>
              <a:t> </a:t>
            </a:r>
            <a:r>
              <a:rPr lang="en-US" dirty="0" smtClean="0"/>
              <a:t>or </a:t>
            </a:r>
            <a:r>
              <a:rPr lang="en-US" dirty="0" smtClean="0">
                <a:solidFill>
                  <a:srgbClr val="FFFF00"/>
                </a:solidFill>
              </a:rPr>
              <a:t>no information</a:t>
            </a:r>
            <a:r>
              <a:rPr lang="en-US" i="1" dirty="0" smtClean="0">
                <a:solidFill>
                  <a:srgbClr val="FFFFFF"/>
                </a:solidFill>
              </a:rPr>
              <a:t> </a:t>
            </a:r>
            <a:r>
              <a:rPr lang="en-US" dirty="0" smtClean="0"/>
              <a:t>about the consequences of their recommendations!</a:t>
            </a:r>
            <a:endParaRPr lang="en-US" dirty="0"/>
          </a:p>
          <a:p>
            <a:r>
              <a:rPr lang="en-US" dirty="0" smtClean="0"/>
              <a:t>Developers must </a:t>
            </a:r>
            <a:r>
              <a:rPr lang="en-US" dirty="0" smtClean="0">
                <a:solidFill>
                  <a:srgbClr val="FFFF00"/>
                </a:solidFill>
              </a:rPr>
              <a:t>figure out</a:t>
            </a:r>
            <a:r>
              <a:rPr lang="en-US" dirty="0" smtClean="0">
                <a:solidFill>
                  <a:srgbClr val="8064A2"/>
                </a:solidFill>
              </a:rPr>
              <a:t> </a:t>
            </a:r>
            <a:r>
              <a:rPr lang="en-US" dirty="0" smtClean="0"/>
              <a:t>these consequences, which is not trivial</a:t>
            </a:r>
          </a:p>
          <a:p>
            <a:endParaRPr lang="en-US" dirty="0"/>
          </a:p>
          <a:p>
            <a:pPr marL="0" indent="0">
              <a:buNone/>
            </a:pPr>
            <a:r>
              <a:rPr lang="en-US" dirty="0" smtClean="0">
                <a:solidFill>
                  <a:schemeClr val="accent5"/>
                </a:solidFill>
              </a:rPr>
              <a:t>Computing and showing the consequences to the developers can increase their productivity</a:t>
            </a:r>
          </a:p>
          <a:p>
            <a:endParaRPr lang="en-US" dirty="0" smtClean="0"/>
          </a:p>
        </p:txBody>
      </p:sp>
    </p:spTree>
    <p:extLst>
      <p:ext uri="{BB962C8B-B14F-4D97-AF65-F5344CB8AC3E}">
        <p14:creationId xmlns:p14="http://schemas.microsoft.com/office/powerpoint/2010/main" val="3032542755"/>
      </p:ext>
    </p:extLst>
  </p:cSld>
  <p:clrMapOvr>
    <a:masterClrMapping/>
  </p:clrMapOvr>
  <mc:AlternateContent xmlns:mc="http://schemas.openxmlformats.org/markup-compatibility/2006" xmlns:p14="http://schemas.microsoft.com/office/powerpoint/2010/main">
    <mc:Choice Requires="p14">
      <p:transition spd="slow" p14:dur="2000" advTm="45797"/>
    </mc:Choice>
    <mc:Fallback xmlns="">
      <p:transition xmlns:p14="http://schemas.microsoft.com/office/powerpoint/2010/main" spd="slow" advTm="45797"/>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Observation 1: </a:t>
            </a:r>
            <a:r>
              <a:rPr lang="en-US" dirty="0" smtClean="0">
                <a:solidFill>
                  <a:srgbClr val="FFFF00"/>
                </a:solidFill>
              </a:rPr>
              <a:t>&gt; 90%</a:t>
            </a:r>
            <a:r>
              <a:rPr lang="en-US" dirty="0" smtClean="0">
                <a:solidFill>
                  <a:srgbClr val="8064A2"/>
                </a:solidFill>
              </a:rPr>
              <a:t> </a:t>
            </a:r>
            <a:r>
              <a:rPr lang="en-US" dirty="0" smtClean="0"/>
              <a:t>of the time, the developers select </a:t>
            </a:r>
            <a:r>
              <a:rPr lang="en-US" dirty="0" smtClean="0">
                <a:solidFill>
                  <a:srgbClr val="FFFF00"/>
                </a:solidFill>
              </a:rPr>
              <a:t>one of the top three proposals</a:t>
            </a:r>
            <a:endParaRPr lang="en-US" dirty="0" smtClean="0"/>
          </a:p>
          <a:p>
            <a:pPr lvl="1"/>
            <a:r>
              <a:rPr lang="en-US" dirty="0" smtClean="0"/>
              <a:t>Reordering might be important</a:t>
            </a:r>
          </a:p>
          <a:p>
            <a:pPr lvl="1"/>
            <a:r>
              <a:rPr lang="en-US" dirty="0" smtClean="0"/>
              <a:t>Eclipse might do a good job using heuristics</a:t>
            </a:r>
          </a:p>
          <a:p>
            <a:pPr marL="0" indent="0">
              <a:buNone/>
            </a:pPr>
            <a:r>
              <a:rPr lang="en-US" dirty="0" smtClean="0"/>
              <a:t>Observation 2: out of 50+ proposals, developers favor </a:t>
            </a:r>
            <a:r>
              <a:rPr lang="en-US" dirty="0" smtClean="0">
                <a:solidFill>
                  <a:srgbClr val="FFFF00"/>
                </a:solidFill>
              </a:rPr>
              <a:t>six of them </a:t>
            </a:r>
            <a:r>
              <a:rPr lang="en-US" dirty="0">
                <a:solidFill>
                  <a:srgbClr val="FFFF00"/>
                </a:solidFill>
              </a:rPr>
              <a:t>&gt; 80%</a:t>
            </a:r>
            <a:r>
              <a:rPr lang="en-US" dirty="0">
                <a:solidFill>
                  <a:srgbClr val="800000"/>
                </a:solidFill>
              </a:rPr>
              <a:t> </a:t>
            </a:r>
            <a:r>
              <a:rPr lang="en-US" dirty="0"/>
              <a:t>of the </a:t>
            </a:r>
            <a:r>
              <a:rPr lang="en-US" dirty="0" smtClean="0"/>
              <a:t>time</a:t>
            </a:r>
          </a:p>
          <a:p>
            <a:pPr lvl="1"/>
            <a:r>
              <a:rPr lang="en-US" dirty="0">
                <a:solidFill>
                  <a:srgbClr val="FFFF00"/>
                </a:solidFill>
              </a:rPr>
              <a:t>Frequent </a:t>
            </a:r>
            <a:r>
              <a:rPr lang="en-US" dirty="0" smtClean="0">
                <a:solidFill>
                  <a:srgbClr val="FFFF00"/>
                </a:solidFill>
              </a:rPr>
              <a:t>&amp; simple </a:t>
            </a:r>
            <a:r>
              <a:rPr lang="en-US" dirty="0">
                <a:solidFill>
                  <a:srgbClr val="FFFF00"/>
                </a:solidFill>
              </a:rPr>
              <a:t>actions</a:t>
            </a:r>
            <a:r>
              <a:rPr lang="en-US" dirty="0">
                <a:solidFill>
                  <a:srgbClr val="FFFFFF"/>
                </a:solidFill>
              </a:rPr>
              <a:t> where </a:t>
            </a:r>
            <a:r>
              <a:rPr lang="en-US" dirty="0" smtClean="0">
                <a:solidFill>
                  <a:srgbClr val="FFFFFF"/>
                </a:solidFill>
              </a:rPr>
              <a:t>the developers are </a:t>
            </a:r>
            <a:r>
              <a:rPr lang="en-US" dirty="0">
                <a:solidFill>
                  <a:srgbClr val="FFFF00"/>
                </a:solidFill>
              </a:rPr>
              <a:t>sure</a:t>
            </a:r>
            <a:r>
              <a:rPr lang="en-US" dirty="0">
                <a:solidFill>
                  <a:srgbClr val="8064A2"/>
                </a:solidFill>
              </a:rPr>
              <a:t> </a:t>
            </a:r>
            <a:r>
              <a:rPr lang="en-US" dirty="0">
                <a:solidFill>
                  <a:srgbClr val="FFFFFF"/>
                </a:solidFill>
              </a:rPr>
              <a:t>that the </a:t>
            </a:r>
            <a:r>
              <a:rPr lang="en-US" dirty="0">
                <a:solidFill>
                  <a:srgbClr val="FFFF00"/>
                </a:solidFill>
              </a:rPr>
              <a:t>fix is </a:t>
            </a:r>
            <a:r>
              <a:rPr lang="en-US" dirty="0" smtClean="0">
                <a:solidFill>
                  <a:srgbClr val="FFFF00"/>
                </a:solidFill>
              </a:rPr>
              <a:t>correct</a:t>
            </a:r>
          </a:p>
          <a:p>
            <a:pPr lvl="1"/>
            <a:r>
              <a:rPr lang="en-US" dirty="0"/>
              <a:t>e</a:t>
            </a:r>
            <a:r>
              <a:rPr lang="en-US" dirty="0" smtClean="0"/>
              <a:t>.g., importing a type, exception propagation, and creating method stub</a:t>
            </a:r>
            <a:r>
              <a:rPr lang="en-US" dirty="0" smtClean="0">
                <a:solidFill>
                  <a:srgbClr val="FFFF00"/>
                </a:solidFill>
              </a:rPr>
              <a:t> </a:t>
            </a:r>
            <a:endParaRPr lang="en-US" dirty="0">
              <a:solidFill>
                <a:srgbClr val="800000"/>
              </a:solidFill>
            </a:endParaRPr>
          </a:p>
        </p:txBody>
      </p:sp>
    </p:spTree>
    <p:extLst>
      <p:ext uri="{BB962C8B-B14F-4D97-AF65-F5344CB8AC3E}">
        <p14:creationId xmlns:p14="http://schemas.microsoft.com/office/powerpoint/2010/main" val="3346786115"/>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xmlns:p14="http://schemas.microsoft.com/office/powerpoint/2010/main" spd="slow" advTm="95886"/>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Proposals at declaration </a:t>
            </a:r>
            <a:br>
              <a:rPr lang="en-US" dirty="0" smtClean="0"/>
            </a:br>
            <a:r>
              <a:rPr lang="en-US" dirty="0" smtClean="0"/>
              <a:t>can be prioritized better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91056"/>
            <a:ext cx="4826000" cy="4864100"/>
          </a:xfrm>
          <a:prstGeom prst="rect">
            <a:avLst/>
          </a:prstGeom>
        </p:spPr>
      </p:pic>
      <p:sp>
        <p:nvSpPr>
          <p:cNvPr id="4" name="Rectangle 3"/>
          <p:cNvSpPr/>
          <p:nvPr/>
        </p:nvSpPr>
        <p:spPr>
          <a:xfrm>
            <a:off x="2093976" y="2944368"/>
            <a:ext cx="3174088" cy="228600"/>
          </a:xfrm>
          <a:prstGeom prst="rect">
            <a:avLst/>
          </a:prstGeom>
          <a:noFill/>
          <a:ln w="317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7" name="Picture 6" descr="mou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976" y="2286000"/>
            <a:ext cx="124855" cy="201951"/>
          </a:xfrm>
          <a:prstGeom prst="rect">
            <a:avLst/>
          </a:prstGeom>
        </p:spPr>
      </p:pic>
    </p:spTree>
    <p:extLst>
      <p:ext uri="{BB962C8B-B14F-4D97-AF65-F5344CB8AC3E}">
        <p14:creationId xmlns:p14="http://schemas.microsoft.com/office/powerpoint/2010/main" val="2064390235"/>
      </p:ext>
    </p:extLst>
  </p:cSld>
  <p:clrMapOvr>
    <a:masterClrMapping/>
  </p:clrMapOvr>
  <mc:AlternateContent xmlns:mc="http://schemas.openxmlformats.org/markup-compatibility/2006" xmlns:p14="http://schemas.microsoft.com/office/powerpoint/2010/main">
    <mc:Choice Requires="p14">
      <p:transition spd="slow" p14:dur="2000" advTm="50719"/>
    </mc:Choice>
    <mc:Fallback xmlns="">
      <p:transition xmlns:p14="http://schemas.microsoft.com/office/powerpoint/2010/main" spd="slow" advTm="50719"/>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34" y="1684867"/>
            <a:ext cx="3987800" cy="2159000"/>
          </a:xfrm>
          <a:prstGeom prst="rect">
            <a:avLst/>
          </a:prstGeom>
        </p:spPr>
      </p:pic>
      <p:sp>
        <p:nvSpPr>
          <p:cNvPr id="2" name="Title 1"/>
          <p:cNvSpPr>
            <a:spLocks noGrp="1"/>
          </p:cNvSpPr>
          <p:nvPr>
            <p:ph type="title"/>
          </p:nvPr>
        </p:nvSpPr>
        <p:spPr/>
        <p:txBody>
          <a:bodyPr/>
          <a:lstStyle/>
          <a:p>
            <a:r>
              <a:rPr lang="en-US" dirty="0" smtClean="0"/>
              <a:t>Running Speculative Analysis</a:t>
            </a:r>
            <a:endParaRPr lang="en-US" dirty="0"/>
          </a:p>
        </p:txBody>
      </p:sp>
      <p:pic>
        <p:nvPicPr>
          <p:cNvPr id="7" name="Picture 6"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114800"/>
            <a:ext cx="3987800" cy="2159000"/>
          </a:xfrm>
          <a:prstGeom prst="rect">
            <a:avLst/>
          </a:prstGeom>
        </p:spPr>
      </p:pic>
      <p:pic>
        <p:nvPicPr>
          <p:cNvPr id="8" name="Picture 7"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1673352"/>
            <a:ext cx="3987800" cy="2159000"/>
          </a:xfrm>
          <a:prstGeom prst="rect">
            <a:avLst/>
          </a:prstGeom>
        </p:spPr>
      </p:pic>
      <p:pic>
        <p:nvPicPr>
          <p:cNvPr id="9" name="Picture 8" desc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52" y="4108796"/>
            <a:ext cx="3987800" cy="2159000"/>
          </a:xfrm>
          <a:prstGeom prst="rect">
            <a:avLst/>
          </a:prstGeom>
        </p:spPr>
      </p:pic>
      <p:pic>
        <p:nvPicPr>
          <p:cNvPr id="5" name="Picture 4" descr="qf_succes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676400"/>
            <a:ext cx="4826000" cy="3517900"/>
          </a:xfrm>
          <a:prstGeom prst="rect">
            <a:avLst/>
          </a:prstGeom>
        </p:spPr>
      </p:pic>
      <p:pic>
        <p:nvPicPr>
          <p:cNvPr id="11" name="Picture 10" descr="proposal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8433" y="2438400"/>
            <a:ext cx="1612900" cy="203200"/>
          </a:xfrm>
          <a:prstGeom prst="rect">
            <a:avLst/>
          </a:prstGeom>
        </p:spPr>
      </p:pic>
      <p:pic>
        <p:nvPicPr>
          <p:cNvPr id="12" name="Picture 11" descr="proposal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8433" y="2641600"/>
            <a:ext cx="1879600" cy="228600"/>
          </a:xfrm>
          <a:prstGeom prst="rect">
            <a:avLst/>
          </a:prstGeom>
        </p:spPr>
      </p:pic>
      <p:pic>
        <p:nvPicPr>
          <p:cNvPr id="13" name="Picture 12" descr="proposal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8433" y="2870200"/>
            <a:ext cx="2463800" cy="190500"/>
          </a:xfrm>
          <a:prstGeom prst="rect">
            <a:avLst/>
          </a:prstGeom>
        </p:spPr>
      </p:pic>
      <p:pic>
        <p:nvPicPr>
          <p:cNvPr id="14" name="Picture 13" descr="proposal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8433" y="3086100"/>
            <a:ext cx="2247900" cy="190500"/>
          </a:xfrm>
          <a:prstGeom prst="rect">
            <a:avLst/>
          </a:prstGeom>
        </p:spPr>
      </p:pic>
    </p:spTree>
    <p:custDataLst>
      <p:tags r:id="rId1"/>
    </p:custDataLst>
    <p:extLst>
      <p:ext uri="{BB962C8B-B14F-4D97-AF65-F5344CB8AC3E}">
        <p14:creationId xmlns:p14="http://schemas.microsoft.com/office/powerpoint/2010/main" val="3997305593"/>
      </p:ext>
    </p:extLst>
  </p:cSld>
  <p:clrMapOvr>
    <a:masterClrMapping/>
  </p:clrMapOvr>
  <mc:AlternateContent xmlns:mc="http://schemas.openxmlformats.org/markup-compatibility/2006" xmlns:p14="http://schemas.microsoft.com/office/powerpoint/2010/main">
    <mc:Choice Requires="p14">
      <p:transition spd="slow" p14:dur="2000" advTm="37606"/>
    </mc:Choice>
    <mc:Fallback xmlns="">
      <p:transition xmlns:p14="http://schemas.microsoft.com/office/powerpoint/2010/main" spd="slow" advTm="3760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50" presetClass="path" presetSubtype="0" accel="50000" decel="50000" fill="hold" nodeType="withEffect">
                                  <p:stCondLst>
                                    <p:cond delay="0"/>
                                  </p:stCondLst>
                                  <p:childTnLst>
                                    <p:animMotion origin="layout" path="M 1.41369E-6 0.01389 L 0.30462 0.12382 " pathEditMode="relative" rAng="0" ptsTypes="FF">
                                      <p:cBhvr>
                                        <p:cTn id="16" dur="1500" fill="hold"/>
                                        <p:tgtEl>
                                          <p:spTgt spid="14"/>
                                        </p:tgtEl>
                                        <p:attrNameLst>
                                          <p:attrName>ppt_x</p:attrName>
                                          <p:attrName>ppt_y</p:attrName>
                                        </p:attrNameLst>
                                      </p:cBhvr>
                                      <p:rCtr x="15231" y="5485"/>
                                    </p:animMotion>
                                  </p:childTnLst>
                                </p:cTn>
                              </p:par>
                              <p:par>
                                <p:cTn id="17" presetID="50" presetClass="path" presetSubtype="0" accel="50000" decel="50000" fill="hold" nodeType="withEffect">
                                  <p:stCondLst>
                                    <p:cond delay="0"/>
                                  </p:stCondLst>
                                  <p:childTnLst>
                                    <p:animMotion origin="layout" path="M -0.00035 2.66374E-6 L -0.17854 0.15598 " pathEditMode="relative" rAng="0" ptsTypes="FF">
                                      <p:cBhvr>
                                        <p:cTn id="18" dur="1500" fill="hold"/>
                                        <p:tgtEl>
                                          <p:spTgt spid="13"/>
                                        </p:tgtEl>
                                        <p:attrNameLst>
                                          <p:attrName>ppt_x</p:attrName>
                                          <p:attrName>ppt_y</p:attrName>
                                        </p:attrNameLst>
                                      </p:cBhvr>
                                      <p:rCtr x="-8909" y="7799"/>
                                    </p:animMotion>
                                  </p:childTnLst>
                                </p:cTn>
                              </p:par>
                              <p:par>
                                <p:cTn id="19" presetID="50" presetClass="path" presetSubtype="0" accel="50000" decel="50000" fill="hold" nodeType="withEffect">
                                  <p:stCondLst>
                                    <p:cond delay="0"/>
                                  </p:stCondLst>
                                  <p:childTnLst>
                                    <p:animMotion origin="layout" path="M 0.00226 0.00324 L 0.30462 -0.17427 " pathEditMode="relative" rAng="0" ptsTypes="FF">
                                      <p:cBhvr>
                                        <p:cTn id="20" dur="1500" fill="hold"/>
                                        <p:tgtEl>
                                          <p:spTgt spid="12"/>
                                        </p:tgtEl>
                                        <p:attrNameLst>
                                          <p:attrName>ppt_x</p:attrName>
                                          <p:attrName>ppt_y</p:attrName>
                                        </p:attrNameLst>
                                      </p:cBhvr>
                                      <p:rCtr x="15109" y="-8887"/>
                                    </p:animMotion>
                                  </p:childTnLst>
                                </p:cTn>
                              </p:par>
                              <p:par>
                                <p:cTn id="21" presetID="50" presetClass="path" presetSubtype="0" accel="50000" decel="50000" fill="hold" nodeType="withEffect">
                                  <p:stCondLst>
                                    <p:cond delay="0"/>
                                  </p:stCondLst>
                                  <p:childTnLst>
                                    <p:animMotion origin="layout" path="M -4.30358E-6 -4.65633E-6 L -0.17645 -0.13862 " pathEditMode="relative" rAng="0" ptsTypes="FF">
                                      <p:cBhvr>
                                        <p:cTn id="22" dur="1500" fill="hold"/>
                                        <p:tgtEl>
                                          <p:spTgt spid="11"/>
                                        </p:tgtEl>
                                        <p:attrNameLst>
                                          <p:attrName>ppt_x</p:attrName>
                                          <p:attrName>ppt_y</p:attrName>
                                        </p:attrNameLst>
                                      </p:cBhvr>
                                      <p:rCtr x="-8823" y="-69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sp>
        <p:nvSpPr>
          <p:cNvPr id="3" name="Content Placeholder 2"/>
          <p:cNvSpPr>
            <a:spLocks noGrp="1"/>
          </p:cNvSpPr>
          <p:nvPr>
            <p:ph idx="1"/>
          </p:nvPr>
        </p:nvSpPr>
        <p:spPr>
          <a:xfrm>
            <a:off x="3596198" y="4976018"/>
            <a:ext cx="5080841" cy="1150146"/>
          </a:xfrm>
        </p:spPr>
        <p:txBody>
          <a:bodyPr>
            <a:normAutofit fontScale="85000" lnSpcReduction="20000"/>
          </a:bodyPr>
          <a:lstStyle/>
          <a:p>
            <a:r>
              <a:rPr lang="en-US" dirty="0" smtClean="0">
                <a:solidFill>
                  <a:srgbClr val="FFFF00"/>
                </a:solidFill>
              </a:rPr>
              <a:t>Frequent &amp; simple actions</a:t>
            </a:r>
            <a:r>
              <a:rPr lang="en-US" dirty="0" smtClean="0">
                <a:solidFill>
                  <a:srgbClr val="FFFFFF"/>
                </a:solidFill>
              </a:rPr>
              <a:t> where the developers are </a:t>
            </a:r>
            <a:r>
              <a:rPr lang="en-US" dirty="0" smtClean="0">
                <a:solidFill>
                  <a:srgbClr val="FFFF00"/>
                </a:solidFill>
              </a:rPr>
              <a:t>sure</a:t>
            </a:r>
            <a:r>
              <a:rPr lang="en-US" dirty="0" smtClean="0">
                <a:solidFill>
                  <a:srgbClr val="8064A2"/>
                </a:solidFill>
              </a:rPr>
              <a:t> </a:t>
            </a:r>
            <a:r>
              <a:rPr lang="en-US" dirty="0" smtClean="0">
                <a:solidFill>
                  <a:srgbClr val="FFFFFF"/>
                </a:solidFill>
              </a:rPr>
              <a:t>that the </a:t>
            </a:r>
            <a:r>
              <a:rPr lang="en-US" dirty="0" smtClean="0">
                <a:solidFill>
                  <a:srgbClr val="FFFF00"/>
                </a:solidFill>
              </a:rPr>
              <a:t>fix is correct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03597"/>
            <a:ext cx="2743199" cy="2207941"/>
          </a:xfrm>
          <a:prstGeom prst="rect">
            <a:avLst/>
          </a:prstGeom>
        </p:spPr>
      </p:pic>
      <p:sp>
        <p:nvSpPr>
          <p:cNvPr id="6" name="TextBox 5"/>
          <p:cNvSpPr txBox="1"/>
          <p:nvPr/>
        </p:nvSpPr>
        <p:spPr>
          <a:xfrm>
            <a:off x="2667000" y="2369403"/>
            <a:ext cx="6019800" cy="830997"/>
          </a:xfrm>
          <a:prstGeom prst="rect">
            <a:avLst/>
          </a:prstGeom>
          <a:noFill/>
        </p:spPr>
        <p:txBody>
          <a:bodyPr wrap="square" rtlCol="0">
            <a:spAutoFit/>
          </a:bodyPr>
          <a:lstStyle/>
          <a:p>
            <a:pPr marL="400050" indent="-342900">
              <a:buFont typeface="Arial"/>
              <a:buChar char="•"/>
            </a:pPr>
            <a:r>
              <a:rPr lang="en-US" sz="2400" dirty="0">
                <a:solidFill>
                  <a:schemeClr val="bg1"/>
                </a:solidFill>
              </a:rPr>
              <a:t>Reordering might be </a:t>
            </a:r>
            <a:r>
              <a:rPr lang="en-US" sz="2400" dirty="0" smtClean="0">
                <a:solidFill>
                  <a:schemeClr val="bg1"/>
                </a:solidFill>
              </a:rPr>
              <a:t>important</a:t>
            </a:r>
          </a:p>
          <a:p>
            <a:pPr marL="400050" indent="-342900">
              <a:buFont typeface="Arial"/>
              <a:buChar char="•"/>
            </a:pPr>
            <a:r>
              <a:rPr lang="en-US" sz="2400" dirty="0" smtClean="0">
                <a:solidFill>
                  <a:schemeClr val="bg1"/>
                </a:solidFill>
              </a:rPr>
              <a:t>Eclipse </a:t>
            </a:r>
            <a:r>
              <a:rPr lang="en-US" sz="2400" dirty="0">
                <a:solidFill>
                  <a:schemeClr val="bg1"/>
                </a:solidFill>
              </a:rPr>
              <a:t>might do a good job using </a:t>
            </a:r>
            <a:r>
              <a:rPr lang="en-US" sz="2400" dirty="0" smtClean="0">
                <a:solidFill>
                  <a:schemeClr val="bg1"/>
                </a:solidFill>
              </a:rPr>
              <a:t>heuristics</a:t>
            </a:r>
            <a:endParaRPr lang="en-US" sz="2400" dirty="0">
              <a:solidFill>
                <a:schemeClr val="bg1"/>
              </a:solidFill>
            </a:endParaRPr>
          </a:p>
        </p:txBody>
      </p:sp>
      <p:sp>
        <p:nvSpPr>
          <p:cNvPr id="8" name="Rectangle 7"/>
          <p:cNvSpPr/>
          <p:nvPr/>
        </p:nvSpPr>
        <p:spPr>
          <a:xfrm>
            <a:off x="2657239" y="1607403"/>
            <a:ext cx="6019800" cy="830997"/>
          </a:xfrm>
          <a:prstGeom prst="rect">
            <a:avLst/>
          </a:prstGeom>
        </p:spPr>
        <p:txBody>
          <a:bodyPr wrap="square">
            <a:spAutoFit/>
          </a:bodyPr>
          <a:lstStyle/>
          <a:p>
            <a:r>
              <a:rPr lang="en-US" sz="2400" dirty="0">
                <a:solidFill>
                  <a:srgbClr val="FFFF00"/>
                </a:solidFill>
              </a:rPr>
              <a:t> </a:t>
            </a:r>
            <a:r>
              <a:rPr lang="en-US" sz="2400" dirty="0" smtClean="0">
                <a:solidFill>
                  <a:srgbClr val="FFFF00"/>
                </a:solidFill>
              </a:rPr>
              <a:t>     &gt; </a:t>
            </a:r>
            <a:r>
              <a:rPr lang="en-US" sz="2400" dirty="0">
                <a:solidFill>
                  <a:srgbClr val="FFFF00"/>
                </a:solidFill>
              </a:rPr>
              <a:t>90%</a:t>
            </a:r>
            <a:r>
              <a:rPr lang="en-US" sz="2400" dirty="0">
                <a:solidFill>
                  <a:srgbClr val="8064A2"/>
                </a:solidFill>
              </a:rPr>
              <a:t> </a:t>
            </a:r>
            <a:r>
              <a:rPr lang="en-US" sz="2400" dirty="0">
                <a:solidFill>
                  <a:srgbClr val="FFFFFF"/>
                </a:solidFill>
              </a:rPr>
              <a:t>of the time, the developers select</a:t>
            </a:r>
            <a:r>
              <a:rPr lang="en-US" sz="2400" dirty="0"/>
              <a:t> </a:t>
            </a:r>
            <a:r>
              <a:rPr lang="en-US" sz="2400" dirty="0">
                <a:solidFill>
                  <a:srgbClr val="FFFF00"/>
                </a:solidFill>
              </a:rPr>
              <a:t>one of the top three </a:t>
            </a:r>
            <a:r>
              <a:rPr lang="en-US" sz="2400" dirty="0" smtClean="0">
                <a:solidFill>
                  <a:srgbClr val="FFFF00"/>
                </a:solidFill>
              </a:rPr>
              <a:t>proposals </a:t>
            </a:r>
            <a:r>
              <a:rPr lang="en-US" sz="2400" dirty="0" smtClean="0">
                <a:solidFill>
                  <a:schemeClr val="bg1"/>
                </a:solidFill>
              </a:rPr>
              <a:t>(QF &amp; QFS)</a:t>
            </a:r>
            <a:endParaRPr lang="en-US" sz="2400" dirty="0">
              <a:solidFill>
                <a:schemeClr val="bg1"/>
              </a:solidFill>
            </a:endParaRPr>
          </a:p>
        </p:txBody>
      </p:sp>
      <p:cxnSp>
        <p:nvCxnSpPr>
          <p:cNvPr id="11" name="Straight Arrow Connector 10"/>
          <p:cNvCxnSpPr>
            <a:stCxn id="16" idx="3"/>
          </p:cNvCxnSpPr>
          <p:nvPr/>
        </p:nvCxnSpPr>
        <p:spPr>
          <a:xfrm>
            <a:off x="2024161" y="1860797"/>
            <a:ext cx="1023839"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descr="proposals_popul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913315"/>
            <a:ext cx="3134868" cy="2212848"/>
          </a:xfrm>
          <a:prstGeom prst="rect">
            <a:avLst/>
          </a:prstGeom>
        </p:spPr>
      </p:pic>
      <p:sp>
        <p:nvSpPr>
          <p:cNvPr id="16" name="Rectangle 15"/>
          <p:cNvSpPr/>
          <p:nvPr/>
        </p:nvSpPr>
        <p:spPr>
          <a:xfrm>
            <a:off x="457200" y="1403597"/>
            <a:ext cx="1566961" cy="91440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57200" y="3913314"/>
            <a:ext cx="3134868" cy="1725485"/>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19" idx="3"/>
            <a:endCxn id="23" idx="1"/>
          </p:cNvCxnSpPr>
          <p:nvPr/>
        </p:nvCxnSpPr>
        <p:spPr>
          <a:xfrm>
            <a:off x="3592068" y="4776057"/>
            <a:ext cx="743356"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335424" y="4545224"/>
            <a:ext cx="3352800" cy="461665"/>
          </a:xfrm>
          <a:prstGeom prst="rect">
            <a:avLst/>
          </a:prstGeom>
          <a:noFill/>
        </p:spPr>
        <p:txBody>
          <a:bodyPr wrap="square" rtlCol="0">
            <a:spAutoFit/>
          </a:bodyPr>
          <a:lstStyle/>
          <a:p>
            <a:pPr marL="57150"/>
            <a:r>
              <a:rPr lang="en-US" sz="2400" dirty="0" smtClean="0">
                <a:solidFill>
                  <a:schemeClr val="bg1"/>
                </a:solidFill>
              </a:rPr>
              <a:t>Selected 80% of the time</a:t>
            </a:r>
            <a:endParaRPr lang="en-US" sz="2400" dirty="0">
              <a:solidFill>
                <a:schemeClr val="bg1"/>
              </a:solidFill>
            </a:endParaRPr>
          </a:p>
        </p:txBody>
      </p:sp>
    </p:spTree>
    <p:extLst>
      <p:ext uri="{BB962C8B-B14F-4D97-AF65-F5344CB8AC3E}">
        <p14:creationId xmlns:p14="http://schemas.microsoft.com/office/powerpoint/2010/main" val="3639671188"/>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xmlns:p14="http://schemas.microsoft.com/office/powerpoint/2010/main" spd="slow" advTm="95886"/>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sp>
        <p:nvSpPr>
          <p:cNvPr id="3" name="Content Placeholder 2"/>
          <p:cNvSpPr>
            <a:spLocks noGrp="1"/>
          </p:cNvSpPr>
          <p:nvPr>
            <p:ph idx="1"/>
          </p:nvPr>
        </p:nvSpPr>
        <p:spPr>
          <a:xfrm>
            <a:off x="445050" y="5255418"/>
            <a:ext cx="8064501" cy="1150146"/>
          </a:xfrm>
        </p:spPr>
        <p:txBody>
          <a:bodyPr>
            <a:normAutofit/>
          </a:bodyPr>
          <a:lstStyle/>
          <a:p>
            <a:r>
              <a:rPr lang="en-US" dirty="0" smtClean="0">
                <a:solidFill>
                  <a:srgbClr val="FFFF00"/>
                </a:solidFill>
              </a:rPr>
              <a:t>Frequent &amp; simple actions</a:t>
            </a:r>
            <a:r>
              <a:rPr lang="en-US" dirty="0" smtClean="0">
                <a:solidFill>
                  <a:srgbClr val="FFFFFF"/>
                </a:solidFill>
              </a:rPr>
              <a:t> where the developers are </a:t>
            </a:r>
            <a:r>
              <a:rPr lang="en-US" dirty="0" smtClean="0">
                <a:solidFill>
                  <a:srgbClr val="FFFF00"/>
                </a:solidFill>
              </a:rPr>
              <a:t>sure</a:t>
            </a:r>
            <a:r>
              <a:rPr lang="en-US" dirty="0" smtClean="0">
                <a:solidFill>
                  <a:srgbClr val="8064A2"/>
                </a:solidFill>
              </a:rPr>
              <a:t> </a:t>
            </a:r>
            <a:r>
              <a:rPr lang="en-US" dirty="0" smtClean="0">
                <a:solidFill>
                  <a:srgbClr val="FFFFFF"/>
                </a:solidFill>
              </a:rPr>
              <a:t>that the </a:t>
            </a:r>
            <a:r>
              <a:rPr lang="en-US" dirty="0" smtClean="0">
                <a:solidFill>
                  <a:srgbClr val="FFFF00"/>
                </a:solidFill>
              </a:rPr>
              <a:t>fix is correct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50" y="1403597"/>
            <a:ext cx="3187700" cy="2159000"/>
          </a:xfrm>
          <a:prstGeom prst="rect">
            <a:avLst/>
          </a:prstGeom>
        </p:spPr>
      </p:pic>
      <p:sp>
        <p:nvSpPr>
          <p:cNvPr id="6" name="TextBox 5"/>
          <p:cNvSpPr txBox="1"/>
          <p:nvPr/>
        </p:nvSpPr>
        <p:spPr>
          <a:xfrm>
            <a:off x="3632750" y="2918546"/>
            <a:ext cx="5054050" cy="1200328"/>
          </a:xfrm>
          <a:prstGeom prst="rect">
            <a:avLst/>
          </a:prstGeom>
          <a:noFill/>
        </p:spPr>
        <p:txBody>
          <a:bodyPr wrap="square" rtlCol="0">
            <a:spAutoFit/>
          </a:bodyPr>
          <a:lstStyle/>
          <a:p>
            <a:pPr marL="400050" indent="-342900">
              <a:buFont typeface="Arial"/>
              <a:buChar char="•"/>
            </a:pPr>
            <a:r>
              <a:rPr lang="en-US" sz="2400" dirty="0">
                <a:solidFill>
                  <a:schemeClr val="bg1"/>
                </a:solidFill>
              </a:rPr>
              <a:t>Reordering might be </a:t>
            </a:r>
            <a:r>
              <a:rPr lang="en-US" sz="2400" dirty="0" smtClean="0">
                <a:solidFill>
                  <a:schemeClr val="bg1"/>
                </a:solidFill>
              </a:rPr>
              <a:t>important</a:t>
            </a:r>
          </a:p>
          <a:p>
            <a:pPr marL="400050" indent="-342900">
              <a:buFont typeface="Arial"/>
              <a:buChar char="•"/>
            </a:pPr>
            <a:r>
              <a:rPr lang="en-US" sz="2400" dirty="0" smtClean="0">
                <a:solidFill>
                  <a:schemeClr val="bg1"/>
                </a:solidFill>
              </a:rPr>
              <a:t>Eclipse </a:t>
            </a:r>
            <a:r>
              <a:rPr lang="en-US" sz="2400" dirty="0">
                <a:solidFill>
                  <a:schemeClr val="bg1"/>
                </a:solidFill>
              </a:rPr>
              <a:t>might do a good job using </a:t>
            </a:r>
            <a:r>
              <a:rPr lang="en-US" sz="2400" dirty="0" smtClean="0">
                <a:solidFill>
                  <a:schemeClr val="bg1"/>
                </a:solidFill>
              </a:rPr>
              <a:t>heuristics</a:t>
            </a:r>
            <a:endParaRPr lang="en-US" sz="2400" dirty="0">
              <a:solidFill>
                <a:schemeClr val="bg1"/>
              </a:solidFill>
            </a:endParaRPr>
          </a:p>
        </p:txBody>
      </p:sp>
      <p:sp>
        <p:nvSpPr>
          <p:cNvPr id="8" name="Rectangle 7"/>
          <p:cNvSpPr/>
          <p:nvPr/>
        </p:nvSpPr>
        <p:spPr>
          <a:xfrm>
            <a:off x="3632750" y="1695272"/>
            <a:ext cx="4876801" cy="1200328"/>
          </a:xfrm>
          <a:prstGeom prst="rect">
            <a:avLst/>
          </a:prstGeom>
        </p:spPr>
        <p:txBody>
          <a:bodyPr wrap="square">
            <a:spAutoFit/>
          </a:bodyPr>
          <a:lstStyle/>
          <a:p>
            <a:r>
              <a:rPr lang="en-US" sz="2400" dirty="0" smtClean="0">
                <a:solidFill>
                  <a:srgbClr val="FFFF00"/>
                </a:solidFill>
              </a:rPr>
              <a:t>&gt; </a:t>
            </a:r>
            <a:r>
              <a:rPr lang="en-US" sz="2400" dirty="0">
                <a:solidFill>
                  <a:srgbClr val="FFFF00"/>
                </a:solidFill>
              </a:rPr>
              <a:t>90%</a:t>
            </a:r>
            <a:r>
              <a:rPr lang="en-US" sz="2400" dirty="0">
                <a:solidFill>
                  <a:srgbClr val="8064A2"/>
                </a:solidFill>
              </a:rPr>
              <a:t> </a:t>
            </a:r>
            <a:r>
              <a:rPr lang="en-US" sz="2400" dirty="0">
                <a:solidFill>
                  <a:srgbClr val="FFFFFF"/>
                </a:solidFill>
              </a:rPr>
              <a:t>of the time, the developers select</a:t>
            </a:r>
            <a:r>
              <a:rPr lang="en-US" sz="2400" dirty="0"/>
              <a:t> </a:t>
            </a:r>
            <a:r>
              <a:rPr lang="en-US" sz="2400" dirty="0">
                <a:solidFill>
                  <a:srgbClr val="FFFF00"/>
                </a:solidFill>
              </a:rPr>
              <a:t>one of the top three </a:t>
            </a:r>
            <a:r>
              <a:rPr lang="en-US" sz="2400" dirty="0" smtClean="0">
                <a:solidFill>
                  <a:srgbClr val="FFFF00"/>
                </a:solidFill>
              </a:rPr>
              <a:t>proposals </a:t>
            </a:r>
            <a:r>
              <a:rPr lang="en-US" sz="2400" dirty="0" smtClean="0">
                <a:solidFill>
                  <a:schemeClr val="bg1"/>
                </a:solidFill>
              </a:rPr>
              <a:t>(QF &amp; QFS)</a:t>
            </a:r>
            <a:endParaRPr lang="en-US" sz="2400" dirty="0">
              <a:solidFill>
                <a:schemeClr val="bg1"/>
              </a:solidFill>
            </a:endParaRPr>
          </a:p>
        </p:txBody>
      </p:sp>
      <p:cxnSp>
        <p:nvCxnSpPr>
          <p:cNvPr id="11" name="Straight Arrow Connector 10"/>
          <p:cNvCxnSpPr>
            <a:stCxn id="16" idx="3"/>
          </p:cNvCxnSpPr>
          <p:nvPr/>
        </p:nvCxnSpPr>
        <p:spPr>
          <a:xfrm>
            <a:off x="2971800" y="1946702"/>
            <a:ext cx="660950"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57200" y="1607403"/>
            <a:ext cx="2514600" cy="678597"/>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451100" y="4544367"/>
            <a:ext cx="3352800" cy="461665"/>
          </a:xfrm>
          <a:prstGeom prst="rect">
            <a:avLst/>
          </a:prstGeom>
          <a:noFill/>
        </p:spPr>
        <p:txBody>
          <a:bodyPr wrap="square" rtlCol="0">
            <a:spAutoFit/>
          </a:bodyPr>
          <a:lstStyle/>
          <a:p>
            <a:pPr marL="57150"/>
            <a:r>
              <a:rPr lang="en-US" sz="2400" dirty="0" smtClean="0">
                <a:solidFill>
                  <a:schemeClr val="bg1"/>
                </a:solidFill>
              </a:rPr>
              <a:t>Selected 80% of the time</a:t>
            </a:r>
            <a:endParaRPr lang="en-US" sz="2400" dirty="0">
              <a:solidFill>
                <a:schemeClr val="bg1"/>
              </a:solidFill>
            </a:endParaRPr>
          </a:p>
        </p:txBody>
      </p:sp>
      <p:pic>
        <p:nvPicPr>
          <p:cNvPr id="13" name="Picture 12" descr="proposal_add unimplemented metho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292600"/>
            <a:ext cx="2374900" cy="2032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51" y="4572000"/>
            <a:ext cx="1346200" cy="203200"/>
          </a:xfrm>
          <a:prstGeom prst="rect">
            <a:avLst/>
          </a:prstGeom>
        </p:spPr>
      </p:pic>
      <p:pic>
        <p:nvPicPr>
          <p:cNvPr id="21" name="Picture 20" descr="proposal_create method ....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5796" y="4292600"/>
            <a:ext cx="1676400" cy="203200"/>
          </a:xfrm>
          <a:prstGeom prst="rect">
            <a:avLst/>
          </a:prstGeom>
        </p:spPr>
      </p:pic>
      <p:pic>
        <p:nvPicPr>
          <p:cNvPr id="24" name="Picture 23" descr="proposal_add throws declarati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5052218"/>
            <a:ext cx="2133600" cy="203200"/>
          </a:xfrm>
          <a:prstGeom prst="rect">
            <a:avLst/>
          </a:prstGeom>
        </p:spPr>
      </p:pic>
      <p:pic>
        <p:nvPicPr>
          <p:cNvPr id="25" name="Picture 24" descr="proposal_import ....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050" y="4572000"/>
            <a:ext cx="1104900" cy="203200"/>
          </a:xfrm>
          <a:prstGeom prst="rect">
            <a:avLst/>
          </a:prstGeom>
        </p:spPr>
      </p:pic>
      <p:pic>
        <p:nvPicPr>
          <p:cNvPr id="26" name="Picture 25" descr="proposal_surround with try-catch.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096" y="5052218"/>
            <a:ext cx="2197100" cy="203200"/>
          </a:xfrm>
          <a:prstGeom prst="rect">
            <a:avLst/>
          </a:prstGeom>
        </p:spPr>
      </p:pic>
    </p:spTree>
    <p:extLst>
      <p:ext uri="{BB962C8B-B14F-4D97-AF65-F5344CB8AC3E}">
        <p14:creationId xmlns:p14="http://schemas.microsoft.com/office/powerpoint/2010/main" val="1394286850"/>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xmlns:p14="http://schemas.microsoft.com/office/powerpoint/2010/main" spd="slow" advTm="95886"/>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sp>
        <p:nvSpPr>
          <p:cNvPr id="3" name="Content Placeholder 2"/>
          <p:cNvSpPr>
            <a:spLocks noGrp="1"/>
          </p:cNvSpPr>
          <p:nvPr>
            <p:ph idx="1"/>
          </p:nvPr>
        </p:nvSpPr>
        <p:spPr>
          <a:xfrm>
            <a:off x="445050" y="5529997"/>
            <a:ext cx="8064501" cy="916782"/>
          </a:xfrm>
        </p:spPr>
        <p:txBody>
          <a:bodyPr>
            <a:normAutofit/>
          </a:bodyPr>
          <a:lstStyle/>
          <a:p>
            <a:r>
              <a:rPr lang="en-US" sz="2400" dirty="0" smtClean="0">
                <a:solidFill>
                  <a:srgbClr val="FFFF00"/>
                </a:solidFill>
              </a:rPr>
              <a:t>Frequent &amp; simple actions</a:t>
            </a:r>
            <a:r>
              <a:rPr lang="en-US" sz="2400" dirty="0" smtClean="0">
                <a:solidFill>
                  <a:srgbClr val="FFFFFF"/>
                </a:solidFill>
              </a:rPr>
              <a:t> </a:t>
            </a:r>
            <a:r>
              <a:rPr lang="en-US" sz="2400" dirty="0">
                <a:solidFill>
                  <a:srgbClr val="FFFFFF"/>
                </a:solidFill>
              </a:rPr>
              <a:t/>
            </a:r>
            <a:br>
              <a:rPr lang="en-US" sz="2400" dirty="0">
                <a:solidFill>
                  <a:srgbClr val="FFFFFF"/>
                </a:solidFill>
              </a:rPr>
            </a:br>
            <a:r>
              <a:rPr lang="en-US" sz="2400" dirty="0" smtClean="0">
                <a:solidFill>
                  <a:srgbClr val="FFFFFF"/>
                </a:solidFill>
              </a:rPr>
              <a:t>where the developers are </a:t>
            </a:r>
            <a:r>
              <a:rPr lang="en-US" sz="2400" dirty="0" smtClean="0">
                <a:solidFill>
                  <a:srgbClr val="FFFF00"/>
                </a:solidFill>
              </a:rPr>
              <a:t>sure</a:t>
            </a:r>
            <a:r>
              <a:rPr lang="en-US" sz="2400" dirty="0" smtClean="0">
                <a:solidFill>
                  <a:srgbClr val="8064A2"/>
                </a:solidFill>
              </a:rPr>
              <a:t> </a:t>
            </a:r>
            <a:r>
              <a:rPr lang="en-US" sz="2400" dirty="0" smtClean="0">
                <a:solidFill>
                  <a:srgbClr val="FFFFFF"/>
                </a:solidFill>
              </a:rPr>
              <a:t>that the </a:t>
            </a:r>
            <a:r>
              <a:rPr lang="en-US" sz="2400" dirty="0" smtClean="0">
                <a:solidFill>
                  <a:srgbClr val="FFFF00"/>
                </a:solidFill>
              </a:rPr>
              <a:t>fix is correct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56" y="1399032"/>
            <a:ext cx="4000500" cy="1676400"/>
          </a:xfrm>
          <a:prstGeom prst="rect">
            <a:avLst/>
          </a:prstGeom>
        </p:spPr>
      </p:pic>
      <p:sp>
        <p:nvSpPr>
          <p:cNvPr id="6" name="TextBox 5"/>
          <p:cNvSpPr txBox="1"/>
          <p:nvPr/>
        </p:nvSpPr>
        <p:spPr>
          <a:xfrm>
            <a:off x="445050" y="3029128"/>
            <a:ext cx="8241750" cy="830997"/>
          </a:xfrm>
          <a:prstGeom prst="rect">
            <a:avLst/>
          </a:prstGeom>
          <a:noFill/>
        </p:spPr>
        <p:txBody>
          <a:bodyPr wrap="square" rtlCol="0">
            <a:spAutoFit/>
          </a:bodyPr>
          <a:lstStyle/>
          <a:p>
            <a:pPr marL="400050" indent="-342900">
              <a:buFont typeface="Arial"/>
              <a:buChar char="•"/>
            </a:pPr>
            <a:r>
              <a:rPr lang="en-US" sz="2400" dirty="0" smtClean="0">
                <a:solidFill>
                  <a:schemeClr val="bg1"/>
                </a:solidFill>
              </a:rPr>
              <a:t>Reordering might be important</a:t>
            </a:r>
          </a:p>
          <a:p>
            <a:pPr marL="400050" indent="-342900">
              <a:buFont typeface="Arial"/>
              <a:buChar char="•"/>
            </a:pPr>
            <a:r>
              <a:rPr lang="en-US" sz="2400" dirty="0" smtClean="0">
                <a:solidFill>
                  <a:schemeClr val="bg1"/>
                </a:solidFill>
              </a:rPr>
              <a:t>Eclipse might do a good job using heuristics</a:t>
            </a:r>
            <a:endParaRPr lang="en-US" sz="2400" dirty="0">
              <a:solidFill>
                <a:schemeClr val="bg1"/>
              </a:solidFill>
            </a:endParaRPr>
          </a:p>
        </p:txBody>
      </p:sp>
      <p:sp>
        <p:nvSpPr>
          <p:cNvPr id="8" name="Rectangle 7"/>
          <p:cNvSpPr/>
          <p:nvPr/>
        </p:nvSpPr>
        <p:spPr>
          <a:xfrm>
            <a:off x="4447292" y="1842227"/>
            <a:ext cx="4215850" cy="1200328"/>
          </a:xfrm>
          <a:prstGeom prst="rect">
            <a:avLst/>
          </a:prstGeom>
        </p:spPr>
        <p:txBody>
          <a:bodyPr wrap="square">
            <a:spAutoFit/>
          </a:bodyPr>
          <a:lstStyle/>
          <a:p>
            <a:r>
              <a:rPr lang="en-US" sz="2400" dirty="0" smtClean="0">
                <a:solidFill>
                  <a:srgbClr val="FFFF00"/>
                </a:solidFill>
              </a:rPr>
              <a:t>&gt; 90</a:t>
            </a:r>
            <a:r>
              <a:rPr lang="en-US" sz="2400" dirty="0">
                <a:solidFill>
                  <a:srgbClr val="FFFF00"/>
                </a:solidFill>
              </a:rPr>
              <a:t>%</a:t>
            </a:r>
            <a:r>
              <a:rPr lang="en-US" sz="2400" dirty="0">
                <a:solidFill>
                  <a:srgbClr val="8064A2"/>
                </a:solidFill>
              </a:rPr>
              <a:t> </a:t>
            </a:r>
            <a:r>
              <a:rPr lang="en-US" sz="2400" dirty="0">
                <a:solidFill>
                  <a:srgbClr val="FFFFFF"/>
                </a:solidFill>
              </a:rPr>
              <a:t>of the time, </a:t>
            </a:r>
            <a:endParaRPr lang="en-US" sz="2400" dirty="0" smtClean="0">
              <a:solidFill>
                <a:srgbClr val="FFFFFF"/>
              </a:solidFill>
            </a:endParaRPr>
          </a:p>
          <a:p>
            <a:r>
              <a:rPr lang="en-US" sz="2400" dirty="0" smtClean="0">
                <a:solidFill>
                  <a:srgbClr val="FFFFFF"/>
                </a:solidFill>
              </a:rPr>
              <a:t>the developers select</a:t>
            </a:r>
            <a:r>
              <a:rPr lang="en-US" sz="2400" dirty="0" smtClean="0"/>
              <a:t> </a:t>
            </a:r>
            <a:r>
              <a:rPr lang="en-US" sz="2400" dirty="0" smtClean="0">
                <a:solidFill>
                  <a:srgbClr val="FFFF00"/>
                </a:solidFill>
              </a:rPr>
              <a:t>one of the top three proposals </a:t>
            </a:r>
            <a:r>
              <a:rPr lang="en-US" sz="2400" dirty="0" smtClean="0">
                <a:solidFill>
                  <a:schemeClr val="bg1"/>
                </a:solidFill>
              </a:rPr>
              <a:t>(QF &amp; QFS)</a:t>
            </a:r>
            <a:endParaRPr lang="en-US" sz="2400" dirty="0">
              <a:solidFill>
                <a:schemeClr val="bg1"/>
              </a:solidFill>
            </a:endParaRPr>
          </a:p>
        </p:txBody>
      </p:sp>
      <p:cxnSp>
        <p:nvCxnSpPr>
          <p:cNvPr id="11" name="Straight Arrow Connector 10"/>
          <p:cNvCxnSpPr>
            <a:stCxn id="16" idx="3"/>
          </p:cNvCxnSpPr>
          <p:nvPr/>
        </p:nvCxnSpPr>
        <p:spPr>
          <a:xfrm>
            <a:off x="3773011" y="2095860"/>
            <a:ext cx="660950"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258411" y="1756561"/>
            <a:ext cx="2514600" cy="678597"/>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549950" y="4495800"/>
            <a:ext cx="5613402" cy="830997"/>
          </a:xfrm>
          <a:prstGeom prst="rect">
            <a:avLst/>
          </a:prstGeom>
          <a:noFill/>
        </p:spPr>
        <p:txBody>
          <a:bodyPr wrap="square" rtlCol="0">
            <a:spAutoFit/>
          </a:bodyPr>
          <a:lstStyle/>
          <a:p>
            <a:pPr marL="57150" algn="ctr"/>
            <a:r>
              <a:rPr lang="en-US" sz="2400" dirty="0" smtClean="0">
                <a:solidFill>
                  <a:schemeClr val="bg1"/>
                </a:solidFill>
              </a:rPr>
              <a:t>6 out of 50+ actions are selected</a:t>
            </a:r>
          </a:p>
          <a:p>
            <a:pPr marL="57150" algn="ctr"/>
            <a:r>
              <a:rPr lang="en-US" sz="2400" dirty="0" smtClean="0">
                <a:solidFill>
                  <a:srgbClr val="FFFF00"/>
                </a:solidFill>
              </a:rPr>
              <a:t>80% </a:t>
            </a:r>
            <a:r>
              <a:rPr lang="en-US" sz="2400" dirty="0" smtClean="0">
                <a:solidFill>
                  <a:schemeClr val="bg1"/>
                </a:solidFill>
              </a:rPr>
              <a:t>of the time</a:t>
            </a:r>
            <a:endParaRPr lang="en-US" sz="2400" dirty="0">
              <a:solidFill>
                <a:schemeClr val="bg1"/>
              </a:solidFill>
            </a:endParaRPr>
          </a:p>
        </p:txBody>
      </p:sp>
      <p:pic>
        <p:nvPicPr>
          <p:cNvPr id="13" name="Picture 12" descr="proposal_add unimplemented metho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292600"/>
            <a:ext cx="2374900" cy="2032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3351" y="4572000"/>
            <a:ext cx="1346200" cy="203200"/>
          </a:xfrm>
          <a:prstGeom prst="rect">
            <a:avLst/>
          </a:prstGeom>
        </p:spPr>
      </p:pic>
      <p:pic>
        <p:nvPicPr>
          <p:cNvPr id="21" name="Picture 20" descr="proposal_create method ....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5796" y="4292600"/>
            <a:ext cx="1676400" cy="203200"/>
          </a:xfrm>
          <a:prstGeom prst="rect">
            <a:avLst/>
          </a:prstGeom>
        </p:spPr>
      </p:pic>
      <p:pic>
        <p:nvPicPr>
          <p:cNvPr id="24" name="Picture 23" descr="proposal_add throws declarati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5326797"/>
            <a:ext cx="2133600" cy="203200"/>
          </a:xfrm>
          <a:prstGeom prst="rect">
            <a:avLst/>
          </a:prstGeom>
        </p:spPr>
      </p:pic>
      <p:pic>
        <p:nvPicPr>
          <p:cNvPr id="25" name="Picture 24" descr="proposal_import ....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050" y="4572000"/>
            <a:ext cx="1104900" cy="203200"/>
          </a:xfrm>
          <a:prstGeom prst="rect">
            <a:avLst/>
          </a:prstGeom>
        </p:spPr>
      </p:pic>
      <p:pic>
        <p:nvPicPr>
          <p:cNvPr id="26" name="Picture 25" descr="proposal_surround with try-catch.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5096" y="5326797"/>
            <a:ext cx="2197100" cy="203200"/>
          </a:xfrm>
          <a:prstGeom prst="rect">
            <a:avLst/>
          </a:prstGeom>
        </p:spPr>
      </p:pic>
    </p:spTree>
    <p:extLst>
      <p:ext uri="{BB962C8B-B14F-4D97-AF65-F5344CB8AC3E}">
        <p14:creationId xmlns:p14="http://schemas.microsoft.com/office/powerpoint/2010/main" val="1995733562"/>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xmlns:p14="http://schemas.microsoft.com/office/powerpoint/2010/main" spd="slow" advTm="95886"/>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sp>
        <p:nvSpPr>
          <p:cNvPr id="3" name="Content Placeholder 2"/>
          <p:cNvSpPr>
            <a:spLocks noGrp="1"/>
          </p:cNvSpPr>
          <p:nvPr>
            <p:ph idx="1"/>
          </p:nvPr>
        </p:nvSpPr>
        <p:spPr>
          <a:xfrm>
            <a:off x="445050" y="4724400"/>
            <a:ext cx="8064501" cy="1371600"/>
          </a:xfrm>
        </p:spPr>
        <p:txBody>
          <a:bodyPr>
            <a:noAutofit/>
          </a:bodyPr>
          <a:lstStyle/>
          <a:p>
            <a:r>
              <a:rPr lang="en-US" sz="2400" dirty="0" smtClean="0">
                <a:solidFill>
                  <a:srgbClr val="FFFF00"/>
                </a:solidFill>
              </a:rPr>
              <a:t>Frequent &amp; simple fixes </a:t>
            </a:r>
            <a:r>
              <a:rPr lang="en-US" sz="2400" dirty="0" smtClean="0"/>
              <a:t>whose </a:t>
            </a:r>
            <a:r>
              <a:rPr lang="en-US" sz="2400" dirty="0" smtClean="0">
                <a:solidFill>
                  <a:srgbClr val="FFFF00"/>
                </a:solidFill>
              </a:rPr>
              <a:t>correctness</a:t>
            </a:r>
            <a:r>
              <a:rPr lang="en-US" sz="2400" dirty="0" smtClean="0"/>
              <a:t> can quickly be </a:t>
            </a:r>
            <a:r>
              <a:rPr lang="en-US" sz="2400" dirty="0" smtClean="0">
                <a:solidFill>
                  <a:srgbClr val="FFFF00"/>
                </a:solidFill>
              </a:rPr>
              <a:t>verified </a:t>
            </a:r>
            <a:r>
              <a:rPr lang="en-US" sz="2400" dirty="0" smtClean="0">
                <a:solidFill>
                  <a:srgbClr val="FFFFFF"/>
                </a:solidFill>
              </a:rPr>
              <a:t>by the developers</a:t>
            </a:r>
            <a:endParaRPr lang="en-US" sz="2400" dirty="0">
              <a:solidFill>
                <a:srgbClr val="FFFFFF"/>
              </a:solidFill>
            </a:endParaRPr>
          </a:p>
          <a:p>
            <a:r>
              <a:rPr lang="en-US" sz="2400" dirty="0" smtClean="0"/>
              <a:t>Can </a:t>
            </a:r>
            <a:r>
              <a:rPr lang="en-US" sz="2400" dirty="0"/>
              <a:t>be used as heuristics to prioritize proposals in the </a:t>
            </a:r>
            <a:r>
              <a:rPr lang="en-US" sz="2400" dirty="0" smtClean="0"/>
              <a:t>dialog</a:t>
            </a:r>
            <a:endParaRPr lang="en-US" sz="2400" dirty="0"/>
          </a:p>
        </p:txBody>
      </p:sp>
      <p:sp>
        <p:nvSpPr>
          <p:cNvPr id="8" name="Rectangle 7"/>
          <p:cNvSpPr/>
          <p:nvPr/>
        </p:nvSpPr>
        <p:spPr>
          <a:xfrm>
            <a:off x="1219201" y="1773238"/>
            <a:ext cx="6401350" cy="830997"/>
          </a:xfrm>
          <a:prstGeom prst="rect">
            <a:avLst/>
          </a:prstGeom>
        </p:spPr>
        <p:txBody>
          <a:bodyPr wrap="square">
            <a:spAutoFit/>
          </a:bodyPr>
          <a:lstStyle/>
          <a:p>
            <a:pPr algn="ctr"/>
            <a:r>
              <a:rPr lang="en-US" sz="2400" dirty="0" smtClean="0">
                <a:solidFill>
                  <a:srgbClr val="FFFFFF"/>
                </a:solidFill>
              </a:rPr>
              <a:t>5 out of 10 categories of proposals are selected </a:t>
            </a:r>
            <a:r>
              <a:rPr lang="en-US" sz="2400" dirty="0" smtClean="0">
                <a:solidFill>
                  <a:srgbClr val="FFFF00"/>
                </a:solidFill>
              </a:rPr>
              <a:t>90% </a:t>
            </a:r>
            <a:r>
              <a:rPr lang="en-US" sz="2400" dirty="0" smtClean="0">
                <a:solidFill>
                  <a:srgbClr val="FFFFFF"/>
                </a:solidFill>
              </a:rPr>
              <a:t>of the time</a:t>
            </a:r>
            <a:endParaRPr lang="en-US" sz="2400" dirty="0">
              <a:solidFill>
                <a:schemeClr val="bg1"/>
              </a:solidFill>
            </a:endParaRPr>
          </a:p>
        </p:txBody>
      </p:sp>
      <p:sp>
        <p:nvSpPr>
          <p:cNvPr id="23" name="TextBox 22"/>
          <p:cNvSpPr txBox="1"/>
          <p:nvPr/>
        </p:nvSpPr>
        <p:spPr>
          <a:xfrm>
            <a:off x="1549950" y="3385403"/>
            <a:ext cx="5613402" cy="830997"/>
          </a:xfrm>
          <a:prstGeom prst="rect">
            <a:avLst/>
          </a:prstGeom>
          <a:noFill/>
        </p:spPr>
        <p:txBody>
          <a:bodyPr wrap="square" rtlCol="0">
            <a:spAutoFit/>
          </a:bodyPr>
          <a:lstStyle/>
          <a:p>
            <a:pPr marL="57150" algn="ctr"/>
            <a:r>
              <a:rPr lang="en-US" sz="2400" dirty="0" smtClean="0">
                <a:solidFill>
                  <a:schemeClr val="bg1"/>
                </a:solidFill>
              </a:rPr>
              <a:t>6 out of 50+ proposals are selected</a:t>
            </a:r>
          </a:p>
          <a:p>
            <a:pPr marL="57150" algn="ctr"/>
            <a:r>
              <a:rPr lang="en-US" sz="2400" dirty="0" smtClean="0">
                <a:solidFill>
                  <a:srgbClr val="FFFF00"/>
                </a:solidFill>
              </a:rPr>
              <a:t>80% </a:t>
            </a:r>
            <a:r>
              <a:rPr lang="en-US" sz="2400" dirty="0" smtClean="0">
                <a:solidFill>
                  <a:schemeClr val="bg1"/>
                </a:solidFill>
              </a:rPr>
              <a:t>of the time</a:t>
            </a:r>
            <a:endParaRPr lang="en-US" sz="2400" dirty="0">
              <a:solidFill>
                <a:schemeClr val="bg1"/>
              </a:solidFill>
            </a:endParaRPr>
          </a:p>
        </p:txBody>
      </p:sp>
      <p:pic>
        <p:nvPicPr>
          <p:cNvPr id="13" name="Picture 12" descr="proposal_add unimplemented metho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182203"/>
            <a:ext cx="2374900" cy="2032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351" y="3461603"/>
            <a:ext cx="1346200" cy="203200"/>
          </a:xfrm>
          <a:prstGeom prst="rect">
            <a:avLst/>
          </a:prstGeom>
        </p:spPr>
      </p:pic>
      <p:pic>
        <p:nvPicPr>
          <p:cNvPr id="21" name="Picture 20" descr="proposal_create method ....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796" y="3182203"/>
            <a:ext cx="1676400" cy="203200"/>
          </a:xfrm>
          <a:prstGeom prst="rect">
            <a:avLst/>
          </a:prstGeom>
        </p:spPr>
      </p:pic>
      <p:pic>
        <p:nvPicPr>
          <p:cNvPr id="24" name="Picture 23" descr="proposal_add throws declara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4216400"/>
            <a:ext cx="2133600" cy="203200"/>
          </a:xfrm>
          <a:prstGeom prst="rect">
            <a:avLst/>
          </a:prstGeom>
        </p:spPr>
      </p:pic>
      <p:pic>
        <p:nvPicPr>
          <p:cNvPr id="25" name="Picture 24" descr="proposal_import ....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050" y="3461603"/>
            <a:ext cx="1104900" cy="203200"/>
          </a:xfrm>
          <a:prstGeom prst="rect">
            <a:avLst/>
          </a:prstGeom>
        </p:spPr>
      </p:pic>
      <p:pic>
        <p:nvPicPr>
          <p:cNvPr id="26" name="Picture 25" descr="proposal_surround with try-catch.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5096" y="4216400"/>
            <a:ext cx="2197100" cy="203200"/>
          </a:xfrm>
          <a:prstGeom prst="rect">
            <a:avLst/>
          </a:prstGeom>
        </p:spPr>
      </p:pic>
      <p:pic>
        <p:nvPicPr>
          <p:cNvPr id="7" name="Picture 6" descr="proposal_type_constructor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3078" y="2604235"/>
            <a:ext cx="1320800" cy="203200"/>
          </a:xfrm>
          <a:prstGeom prst="rect">
            <a:avLst/>
          </a:prstGeom>
        </p:spPr>
      </p:pic>
      <p:pic>
        <p:nvPicPr>
          <p:cNvPr id="9" name="Picture 8" descr="proposal_type_exception_handlin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4144" y="2604235"/>
            <a:ext cx="1790700" cy="203200"/>
          </a:xfrm>
          <a:prstGeom prst="rect">
            <a:avLst/>
          </a:prstGeom>
        </p:spPr>
      </p:pic>
      <p:pic>
        <p:nvPicPr>
          <p:cNvPr id="10" name="Picture 9" descr="proposal_type_fields_and_variable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5592" y="1570038"/>
            <a:ext cx="1803400" cy="203200"/>
          </a:xfrm>
          <a:prstGeom prst="rect">
            <a:avLst/>
          </a:prstGeom>
        </p:spPr>
      </p:pic>
      <p:pic>
        <p:nvPicPr>
          <p:cNvPr id="12" name="Picture 11" descr="proposal_type_method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0551" y="2066361"/>
            <a:ext cx="889000" cy="203200"/>
          </a:xfrm>
          <a:prstGeom prst="rect">
            <a:avLst/>
          </a:prstGeom>
        </p:spPr>
      </p:pic>
      <p:pic>
        <p:nvPicPr>
          <p:cNvPr id="14" name="Picture 13" descr="proposal_type_type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2066361"/>
            <a:ext cx="762000" cy="203200"/>
          </a:xfrm>
          <a:prstGeom prst="rect">
            <a:avLst/>
          </a:prstGeom>
        </p:spPr>
      </p:pic>
      <p:cxnSp>
        <p:nvCxnSpPr>
          <p:cNvPr id="18" name="Straight Connector 17"/>
          <p:cNvCxnSpPr/>
          <p:nvPr/>
        </p:nvCxnSpPr>
        <p:spPr>
          <a:xfrm>
            <a:off x="0" y="29718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0" y="45720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0" y="12954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339357"/>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xmlns:p14="http://schemas.microsoft.com/office/powerpoint/2010/main" spd="slow" advTm="95886"/>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Experiment Results</a:t>
            </a:r>
            <a:endParaRPr lang="en-US" dirty="0"/>
          </a:p>
        </p:txBody>
      </p:sp>
      <p:sp>
        <p:nvSpPr>
          <p:cNvPr id="5" name="Content Placeholder 2"/>
          <p:cNvSpPr txBox="1">
            <a:spLocks/>
          </p:cNvSpPr>
          <p:nvPr/>
        </p:nvSpPr>
        <p:spPr>
          <a:xfrm>
            <a:off x="5105400" y="1576041"/>
            <a:ext cx="82296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40535561"/>
              </p:ext>
            </p:extLst>
          </p:nvPr>
        </p:nvGraphicFramePr>
        <p:xfrm>
          <a:off x="792362" y="1397000"/>
          <a:ext cx="7848600" cy="1893368"/>
        </p:xfrm>
        <a:graphic>
          <a:graphicData uri="http://schemas.openxmlformats.org/drawingml/2006/table">
            <a:tbl>
              <a:tblPr firstRow="1" bandRow="1">
                <a:tableStyleId>{5C22544A-7EE6-4342-B048-85BDC9FD1C3A}</a:tableStyleId>
              </a:tblPr>
              <a:tblGrid>
                <a:gridCol w="2941438"/>
                <a:gridCol w="1828800"/>
                <a:gridCol w="1752600"/>
                <a:gridCol w="1325762"/>
              </a:tblGrid>
              <a:tr h="397712">
                <a:tc>
                  <a:txBody>
                    <a:bodyPr/>
                    <a:lstStyle/>
                    <a:p>
                      <a:r>
                        <a:rPr lang="en-US" dirty="0" smtClean="0"/>
                        <a:t>Measurement</a:t>
                      </a:r>
                      <a:endParaRPr lang="en-US" dirty="0"/>
                    </a:p>
                  </a:txBody>
                  <a:tcPr/>
                </a:tc>
                <a:tc>
                  <a:txBody>
                    <a:bodyPr/>
                    <a:lstStyle/>
                    <a:p>
                      <a:pPr algn="ctr"/>
                      <a:r>
                        <a:rPr lang="en-US" baseline="0" dirty="0" smtClean="0"/>
                        <a:t>Absolute Change  </a:t>
                      </a:r>
                    </a:p>
                    <a:p>
                      <a:pPr algn="ctr"/>
                      <a:r>
                        <a:rPr lang="en-US" baseline="0" dirty="0" smtClean="0"/>
                        <a:t>(QFS - QF)</a:t>
                      </a:r>
                      <a:endParaRPr lang="en-US" baseline="-25000" dirty="0"/>
                    </a:p>
                  </a:txBody>
                  <a:tcPr/>
                </a:tc>
                <a:tc>
                  <a:txBody>
                    <a:bodyPr/>
                    <a:lstStyle/>
                    <a:p>
                      <a:pPr algn="ctr"/>
                      <a:r>
                        <a:rPr lang="en-US" baseline="0" dirty="0" smtClean="0"/>
                        <a:t>Relative</a:t>
                      </a:r>
                    </a:p>
                    <a:p>
                      <a:pPr algn="ctr"/>
                      <a:r>
                        <a:rPr lang="en-US" baseline="0" dirty="0" smtClean="0"/>
                        <a:t>Change</a:t>
                      </a:r>
                    </a:p>
                  </a:txBody>
                  <a:tcPr/>
                </a:tc>
                <a:tc>
                  <a:txBody>
                    <a:bodyPr/>
                    <a:lstStyle/>
                    <a:p>
                      <a:pPr algn="ctr"/>
                      <a:r>
                        <a:rPr lang="en-US" baseline="0" dirty="0" smtClean="0"/>
                        <a:t>Statistical Significance</a:t>
                      </a:r>
                      <a:endParaRPr lang="en-US" baseline="0" dirty="0"/>
                    </a:p>
                  </a:txBody>
                  <a:tcPr/>
                </a:tc>
              </a:tr>
              <a:tr h="397712">
                <a:tc>
                  <a:txBody>
                    <a:bodyPr/>
                    <a:lstStyle/>
                    <a:p>
                      <a:r>
                        <a:rPr lang="en-US" dirty="0" smtClean="0"/>
                        <a:t>Time to Complete the Task</a:t>
                      </a:r>
                      <a:endParaRPr lang="en-US" dirty="0"/>
                    </a:p>
                  </a:txBody>
                  <a:tcPr/>
                </a:tc>
                <a:tc>
                  <a:txBody>
                    <a:bodyPr/>
                    <a:lstStyle/>
                    <a:p>
                      <a:pPr algn="ctr"/>
                      <a:r>
                        <a:rPr lang="en-US" dirty="0" smtClean="0">
                          <a:solidFill>
                            <a:schemeClr val="tx2"/>
                          </a:solidFill>
                        </a:rPr>
                        <a:t>-3 minutes</a:t>
                      </a:r>
                      <a:endParaRPr lang="en-US" dirty="0">
                        <a:solidFill>
                          <a:schemeClr val="tx2"/>
                        </a:solidFill>
                      </a:endParaRPr>
                    </a:p>
                  </a:txBody>
                  <a:tcPr/>
                </a:tc>
                <a:tc>
                  <a:txBody>
                    <a:bodyPr/>
                    <a:lstStyle/>
                    <a:p>
                      <a:pPr algn="ctr"/>
                      <a:r>
                        <a:rPr lang="en-US" baseline="0" dirty="0" smtClean="0">
                          <a:solidFill>
                            <a:schemeClr val="tx2"/>
                          </a:solidFill>
                        </a:rPr>
                        <a:t>-12%</a:t>
                      </a:r>
                      <a:endParaRPr lang="en-US" baseline="0" dirty="0">
                        <a:solidFill>
                          <a:schemeClr val="tx2"/>
                        </a:solidFill>
                      </a:endParaRPr>
                    </a:p>
                  </a:txBody>
                  <a:tcPr/>
                </a:tc>
                <a:tc>
                  <a:txBody>
                    <a:bodyPr/>
                    <a:lstStyle/>
                    <a:p>
                      <a:pPr algn="ctr"/>
                      <a:r>
                        <a:rPr lang="en-US" baseline="0" dirty="0" smtClean="0">
                          <a:solidFill>
                            <a:schemeClr val="tx2"/>
                          </a:solidFill>
                        </a:rPr>
                        <a:t>N [p=0.11]</a:t>
                      </a:r>
                      <a:endParaRPr lang="en-US" baseline="0" dirty="0">
                        <a:solidFill>
                          <a:schemeClr val="tx2"/>
                        </a:solidFill>
                      </a:endParaRPr>
                    </a:p>
                  </a:txBody>
                  <a:tcPr/>
                </a:tc>
              </a:tr>
              <a:tr h="397712">
                <a:tc>
                  <a:txBody>
                    <a:bodyPr/>
                    <a:lstStyle/>
                    <a:p>
                      <a:r>
                        <a:rPr lang="en-US" dirty="0" smtClean="0"/>
                        <a:t>Best Proposal Selection Rate</a:t>
                      </a:r>
                      <a:endParaRPr lang="en-US" dirty="0"/>
                    </a:p>
                  </a:txBody>
                  <a:tcPr/>
                </a:tc>
                <a:tc>
                  <a:txBody>
                    <a:bodyPr/>
                    <a:lstStyle/>
                    <a:p>
                      <a:pPr algn="ctr"/>
                      <a:r>
                        <a:rPr lang="en-US" dirty="0" smtClean="0">
                          <a:solidFill>
                            <a:srgbClr val="1F497D"/>
                          </a:solidFill>
                        </a:rPr>
                        <a:t>0.14</a:t>
                      </a:r>
                      <a:endParaRPr lang="en-US" dirty="0">
                        <a:solidFill>
                          <a:srgbClr val="1F497D"/>
                        </a:solidFill>
                      </a:endParaRPr>
                    </a:p>
                  </a:txBody>
                  <a:tcPr/>
                </a:tc>
                <a:tc>
                  <a:txBody>
                    <a:bodyPr/>
                    <a:lstStyle/>
                    <a:p>
                      <a:pPr algn="ctr"/>
                      <a:r>
                        <a:rPr lang="en-US" baseline="0" dirty="0" smtClean="0">
                          <a:solidFill>
                            <a:srgbClr val="1F497D"/>
                          </a:solidFill>
                        </a:rPr>
                        <a:t>19%</a:t>
                      </a:r>
                      <a:endParaRPr lang="en-US" baseline="0" dirty="0">
                        <a:solidFill>
                          <a:srgbClr val="1F497D"/>
                        </a:solidFill>
                      </a:endParaRPr>
                    </a:p>
                  </a:txBody>
                  <a:tcPr/>
                </a:tc>
                <a:tc>
                  <a:txBody>
                    <a:bodyPr/>
                    <a:lstStyle/>
                    <a:p>
                      <a:pPr algn="ctr"/>
                      <a:r>
                        <a:rPr lang="en-US" baseline="0" dirty="0" smtClean="0">
                          <a:solidFill>
                            <a:srgbClr val="1F497D"/>
                          </a:solidFill>
                        </a:rPr>
                        <a:t>Y [</a:t>
                      </a:r>
                      <a:r>
                        <a:rPr lang="en-US" dirty="0" smtClean="0">
                          <a:solidFill>
                            <a:srgbClr val="1F497D"/>
                          </a:solidFill>
                        </a:rPr>
                        <a:t>p=10</a:t>
                      </a:r>
                      <a:r>
                        <a:rPr lang="en-US" baseline="30000" dirty="0" smtClean="0">
                          <a:solidFill>
                            <a:srgbClr val="1F497D"/>
                          </a:solidFill>
                        </a:rPr>
                        <a:t>-8</a:t>
                      </a:r>
                      <a:r>
                        <a:rPr lang="en-US" baseline="0" dirty="0" smtClean="0">
                          <a:solidFill>
                            <a:srgbClr val="1F497D"/>
                          </a:solidFill>
                        </a:rPr>
                        <a:t>]</a:t>
                      </a:r>
                      <a:endParaRPr lang="en-US" baseline="0" dirty="0">
                        <a:solidFill>
                          <a:srgbClr val="1F497D"/>
                        </a:solidFill>
                      </a:endParaRPr>
                    </a:p>
                  </a:txBody>
                  <a:tcPr/>
                </a:tc>
              </a:tr>
              <a:tr h="457864">
                <a:tc>
                  <a:txBody>
                    <a:bodyPr/>
                    <a:lstStyle/>
                    <a:p>
                      <a:r>
                        <a:rPr lang="en-US" dirty="0" smtClean="0"/>
                        <a:t>Time</a:t>
                      </a:r>
                      <a:r>
                        <a:rPr lang="en-US" baseline="0" dirty="0" smtClean="0"/>
                        <a:t> to Complete Invocation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0.8 seconds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22%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Y [p=0.004]</a:t>
                      </a: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26320146"/>
              </p:ext>
            </p:extLst>
          </p:nvPr>
        </p:nvGraphicFramePr>
        <p:xfrm>
          <a:off x="792362" y="3784600"/>
          <a:ext cx="7848600" cy="1854200"/>
        </p:xfrm>
        <a:graphic>
          <a:graphicData uri="http://schemas.openxmlformats.org/drawingml/2006/table">
            <a:tbl>
              <a:tblPr firstRow="1" bandRow="1">
                <a:tableStyleId>{5C22544A-7EE6-4342-B048-85BDC9FD1C3A}</a:tableStyleId>
              </a:tblPr>
              <a:tblGrid>
                <a:gridCol w="3746348"/>
                <a:gridCol w="4102252"/>
              </a:tblGrid>
              <a:tr h="370840">
                <a:tc>
                  <a:txBody>
                    <a:bodyPr/>
                    <a:lstStyle/>
                    <a:p>
                      <a:r>
                        <a:rPr lang="en-US" dirty="0" smtClean="0"/>
                        <a:t>Measurement</a:t>
                      </a:r>
                      <a:endParaRPr lang="en-US" dirty="0"/>
                    </a:p>
                  </a:txBody>
                  <a:tcPr/>
                </a:tc>
                <a:tc>
                  <a:txBody>
                    <a:bodyPr/>
                    <a:lstStyle/>
                    <a:p>
                      <a:pPr algn="ctr"/>
                      <a:r>
                        <a:rPr lang="en-US" dirty="0" smtClean="0"/>
                        <a:t>Value (same</a:t>
                      </a:r>
                      <a:r>
                        <a:rPr lang="en-US" baseline="0" dirty="0" smtClean="0"/>
                        <a:t> for QF and QFS)</a:t>
                      </a:r>
                      <a:endParaRPr lang="en-US" baseline="-25000" dirty="0"/>
                    </a:p>
                  </a:txBody>
                  <a:tcPr/>
                </a:tc>
              </a:tr>
              <a:tr h="370840">
                <a:tc>
                  <a:txBody>
                    <a:bodyPr/>
                    <a:lstStyle/>
                    <a:p>
                      <a:r>
                        <a:rPr lang="en-US" dirty="0" smtClean="0"/>
                        <a:t>Invocation</a:t>
                      </a:r>
                      <a:r>
                        <a:rPr lang="en-US" baseline="0" dirty="0" smtClean="0"/>
                        <a:t> Completion Rate</a:t>
                      </a:r>
                      <a:endParaRPr lang="en-US" dirty="0"/>
                    </a:p>
                  </a:txBody>
                  <a:tcPr/>
                </a:tc>
                <a:tc>
                  <a:txBody>
                    <a:bodyPr/>
                    <a:lstStyle/>
                    <a:p>
                      <a:pPr algn="ctr"/>
                      <a:r>
                        <a:rPr lang="en-US" dirty="0" smtClean="0"/>
                        <a:t>57%</a:t>
                      </a:r>
                      <a:endParaRPr lang="en-US" dirty="0"/>
                    </a:p>
                  </a:txBody>
                  <a:tcPr/>
                </a:tc>
              </a:tr>
              <a:tr h="370840">
                <a:tc>
                  <a:txBody>
                    <a:bodyPr/>
                    <a:lstStyle/>
                    <a:p>
                      <a:r>
                        <a:rPr lang="en-US" dirty="0" smtClean="0"/>
                        <a:t>1</a:t>
                      </a:r>
                      <a:r>
                        <a:rPr lang="en-US" baseline="30000" dirty="0" smtClean="0"/>
                        <a:t>st</a:t>
                      </a:r>
                      <a:r>
                        <a:rPr lang="en-US" baseline="0" dirty="0" smtClean="0"/>
                        <a:t>, 2</a:t>
                      </a:r>
                      <a:r>
                        <a:rPr lang="en-US" baseline="30000" dirty="0" smtClean="0"/>
                        <a:t>nd</a:t>
                      </a:r>
                      <a:r>
                        <a:rPr lang="en-US" baseline="0" dirty="0" smtClean="0"/>
                        <a:t>, 3</a:t>
                      </a:r>
                      <a:r>
                        <a:rPr lang="en-US" baseline="30000" dirty="0" smtClean="0"/>
                        <a:t>rd</a:t>
                      </a:r>
                      <a:r>
                        <a:rPr lang="en-US" baseline="0" dirty="0" smtClean="0"/>
                        <a:t> Proposal Selection Rates</a:t>
                      </a:r>
                      <a:endParaRPr lang="en-US" dirty="0"/>
                    </a:p>
                  </a:txBody>
                  <a:tcPr/>
                </a:tc>
                <a:tc>
                  <a:txBody>
                    <a:bodyPr/>
                    <a:lstStyle/>
                    <a:p>
                      <a:pPr algn="ctr"/>
                      <a:r>
                        <a:rPr lang="en-US" dirty="0" smtClean="0"/>
                        <a:t>75%</a:t>
                      </a:r>
                      <a:r>
                        <a:rPr lang="en-US" baseline="0" dirty="0" smtClean="0"/>
                        <a:t>, 19%, 1%</a:t>
                      </a:r>
                      <a:endParaRPr lang="en-US" dirty="0"/>
                    </a:p>
                  </a:txBody>
                  <a:tcPr/>
                </a:tc>
              </a:tr>
              <a:tr h="370840">
                <a:tc>
                  <a:txBody>
                    <a:bodyPr/>
                    <a:lstStyle/>
                    <a:p>
                      <a:r>
                        <a:rPr lang="en-US" dirty="0" smtClean="0"/>
                        <a:t>Average</a:t>
                      </a:r>
                      <a:r>
                        <a:rPr lang="en-US" baseline="0" dirty="0" smtClean="0"/>
                        <a:t> Time to Cancel Invocation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7.4 s</a:t>
                      </a:r>
                    </a:p>
                  </a:txBody>
                  <a:tcPr/>
                </a:tc>
              </a:tr>
              <a:tr h="370840">
                <a:tc>
                  <a:txBody>
                    <a:bodyPr/>
                    <a:lstStyle/>
                    <a:p>
                      <a:r>
                        <a:rPr lang="en-US" dirty="0" smtClean="0"/>
                        <a:t>Undo Rate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15%</a:t>
                      </a:r>
                    </a:p>
                  </a:txBody>
                  <a:tcPr/>
                </a:tc>
              </a:tr>
            </a:tbl>
          </a:graphicData>
        </a:graphic>
      </p:graphicFrame>
      <p:sp>
        <p:nvSpPr>
          <p:cNvPr id="10" name="TextBox 9"/>
          <p:cNvSpPr txBox="1"/>
          <p:nvPr/>
        </p:nvSpPr>
        <p:spPr>
          <a:xfrm>
            <a:off x="792362" y="3290368"/>
            <a:ext cx="7848600" cy="461665"/>
          </a:xfrm>
          <a:prstGeom prst="rect">
            <a:avLst/>
          </a:prstGeom>
          <a:noFill/>
        </p:spPr>
        <p:txBody>
          <a:bodyPr wrap="square" rtlCol="0">
            <a:spAutoFit/>
          </a:bodyPr>
          <a:lstStyle/>
          <a:p>
            <a:r>
              <a:rPr lang="en-US" sz="2400" dirty="0" smtClean="0">
                <a:solidFill>
                  <a:schemeClr val="bg1"/>
                </a:solidFill>
              </a:rPr>
              <a:t>When using QFS, global </a:t>
            </a:r>
            <a:r>
              <a:rPr lang="en-US" sz="2400" dirty="0">
                <a:solidFill>
                  <a:schemeClr val="bg1"/>
                </a:solidFill>
              </a:rPr>
              <a:t>b</a:t>
            </a:r>
            <a:r>
              <a:rPr lang="en-US" sz="2400" dirty="0" smtClean="0">
                <a:solidFill>
                  <a:schemeClr val="bg1"/>
                </a:solidFill>
              </a:rPr>
              <a:t>est proposal </a:t>
            </a:r>
            <a:r>
              <a:rPr lang="en-US" sz="2400" dirty="0">
                <a:solidFill>
                  <a:schemeClr val="bg1"/>
                </a:solidFill>
              </a:rPr>
              <a:t>s</a:t>
            </a:r>
            <a:r>
              <a:rPr lang="en-US" sz="2400" dirty="0" smtClean="0">
                <a:solidFill>
                  <a:schemeClr val="bg1"/>
                </a:solidFill>
              </a:rPr>
              <a:t>election rate: </a:t>
            </a:r>
            <a:r>
              <a:rPr lang="en-US" sz="2400" dirty="0" smtClean="0">
                <a:solidFill>
                  <a:srgbClr val="FFFF00"/>
                </a:solidFill>
              </a:rPr>
              <a:t>75%</a:t>
            </a:r>
            <a:endParaRPr lang="en-US" sz="2400" dirty="0">
              <a:solidFill>
                <a:srgbClr val="FFFF00"/>
              </a:solidFill>
            </a:endParaRPr>
          </a:p>
        </p:txBody>
      </p:sp>
      <p:sp>
        <p:nvSpPr>
          <p:cNvPr id="9" name="TextBox 8"/>
          <p:cNvSpPr txBox="1"/>
          <p:nvPr/>
        </p:nvSpPr>
        <p:spPr>
          <a:xfrm>
            <a:off x="792362" y="5638800"/>
            <a:ext cx="7848600" cy="830997"/>
          </a:xfrm>
          <a:prstGeom prst="rect">
            <a:avLst/>
          </a:prstGeom>
          <a:noFill/>
        </p:spPr>
        <p:txBody>
          <a:bodyPr wrap="square" rtlCol="0">
            <a:spAutoFit/>
          </a:bodyPr>
          <a:lstStyle/>
          <a:p>
            <a:pPr marL="342900" indent="-342900">
              <a:buFont typeface="Arial"/>
              <a:buChar char="•"/>
            </a:pPr>
            <a:r>
              <a:rPr lang="en-US" sz="2400" dirty="0" smtClean="0">
                <a:solidFill>
                  <a:schemeClr val="bg1"/>
                </a:solidFill>
              </a:rPr>
              <a:t>QFS did not affect the way users interacted with QF Dialog</a:t>
            </a:r>
          </a:p>
          <a:p>
            <a:pPr marL="342900" indent="-342900">
              <a:buFont typeface="Arial"/>
              <a:buChar char="•"/>
            </a:pPr>
            <a:r>
              <a:rPr lang="en-US" sz="2400" dirty="0" smtClean="0">
                <a:solidFill>
                  <a:schemeClr val="bg1"/>
                </a:solidFill>
              </a:rPr>
              <a:t>Users understood the code faster and selected better fixes</a:t>
            </a:r>
            <a:endParaRPr lang="en-US" sz="2400" dirty="0">
              <a:solidFill>
                <a:srgbClr val="FFFF00"/>
              </a:solidFill>
            </a:endParaRPr>
          </a:p>
        </p:txBody>
      </p:sp>
    </p:spTree>
    <p:extLst>
      <p:ext uri="{BB962C8B-B14F-4D97-AF65-F5344CB8AC3E}">
        <p14:creationId xmlns:p14="http://schemas.microsoft.com/office/powerpoint/2010/main" val="3075822729"/>
      </p:ext>
    </p:extLst>
  </p:cSld>
  <p:clrMapOvr>
    <a:masterClrMapping/>
  </p:clrMapOvr>
  <mc:AlternateContent xmlns:mc="http://schemas.openxmlformats.org/markup-compatibility/2006" xmlns:p14="http://schemas.microsoft.com/office/powerpoint/2010/main">
    <mc:Choice Requires="p14">
      <p:transition spd="slow" p14:dur="2000" advTm="135569"/>
    </mc:Choice>
    <mc:Fallback xmlns="">
      <p:transition xmlns:p14="http://schemas.microsoft.com/office/powerpoint/2010/main" spd="slow" advTm="1355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IDE Recommendations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81912"/>
            <a:ext cx="4826000" cy="4864100"/>
          </a:xfrm>
          <a:prstGeom prst="rect">
            <a:avLst/>
          </a:prstGeom>
        </p:spPr>
      </p:pic>
      <p:sp>
        <p:nvSpPr>
          <p:cNvPr id="4" name="Rectangle 3"/>
          <p:cNvSpPr/>
          <p:nvPr/>
        </p:nvSpPr>
        <p:spPr>
          <a:xfrm>
            <a:off x="2046637" y="2057400"/>
            <a:ext cx="685800" cy="304800"/>
          </a:xfrm>
          <a:prstGeom prst="rect">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4" idx="0"/>
          </p:cNvCxnSpPr>
          <p:nvPr/>
        </p:nvCxnSpPr>
        <p:spPr>
          <a:xfrm flipV="1">
            <a:off x="2389537" y="1905000"/>
            <a:ext cx="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6" idx="1"/>
          </p:cNvCxnSpPr>
          <p:nvPr/>
        </p:nvCxnSpPr>
        <p:spPr>
          <a:xfrm>
            <a:off x="2389537" y="1905000"/>
            <a:ext cx="3294305" cy="30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83842" y="1720334"/>
            <a:ext cx="2431087" cy="430887"/>
          </a:xfrm>
          <a:prstGeom prst="rect">
            <a:avLst/>
          </a:prstGeom>
          <a:noFill/>
        </p:spPr>
        <p:txBody>
          <a:bodyPr wrap="none" rtlCol="0">
            <a:spAutoFit/>
          </a:bodyPr>
          <a:lstStyle/>
          <a:p>
            <a:r>
              <a:rPr lang="en-US" sz="2200" dirty="0" smtClean="0">
                <a:solidFill>
                  <a:schemeClr val="accent1"/>
                </a:solidFill>
              </a:rPr>
              <a:t>Compilation error 1</a:t>
            </a:r>
            <a:endParaRPr lang="en-US" sz="2200" dirty="0">
              <a:solidFill>
                <a:schemeClr val="accent1"/>
              </a:solidFill>
            </a:endParaRPr>
          </a:p>
        </p:txBody>
      </p:sp>
      <p:sp>
        <p:nvSpPr>
          <p:cNvPr id="18" name="Rectangle 17"/>
          <p:cNvSpPr/>
          <p:nvPr/>
        </p:nvSpPr>
        <p:spPr>
          <a:xfrm>
            <a:off x="1600200" y="3048000"/>
            <a:ext cx="609600" cy="304800"/>
          </a:xfrm>
          <a:prstGeom prst="rect">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endCxn id="18" idx="2"/>
          </p:cNvCxnSpPr>
          <p:nvPr/>
        </p:nvCxnSpPr>
        <p:spPr>
          <a:xfrm flipV="1">
            <a:off x="1905000" y="3352800"/>
            <a:ext cx="0" cy="1963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21" idx="1"/>
          </p:cNvCxnSpPr>
          <p:nvPr/>
        </p:nvCxnSpPr>
        <p:spPr>
          <a:xfrm>
            <a:off x="1905000" y="3549134"/>
            <a:ext cx="3777314" cy="30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682314" y="3364468"/>
            <a:ext cx="2431087" cy="430887"/>
          </a:xfrm>
          <a:prstGeom prst="rect">
            <a:avLst/>
          </a:prstGeom>
          <a:noFill/>
        </p:spPr>
        <p:txBody>
          <a:bodyPr wrap="none" rtlCol="0">
            <a:spAutoFit/>
          </a:bodyPr>
          <a:lstStyle/>
          <a:p>
            <a:r>
              <a:rPr lang="en-US" sz="2200" dirty="0" smtClean="0">
                <a:solidFill>
                  <a:schemeClr val="accent1"/>
                </a:solidFill>
              </a:rPr>
              <a:t>Compilation error 2</a:t>
            </a:r>
            <a:endParaRPr lang="en-US" sz="2200" dirty="0">
              <a:solidFill>
                <a:schemeClr val="accent1"/>
              </a:solidFill>
            </a:endParaRPr>
          </a:p>
        </p:txBody>
      </p:sp>
      <p:pic>
        <p:nvPicPr>
          <p:cNvPr id="5" name="Picture 4" descr="mou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200400"/>
            <a:ext cx="152400" cy="246504"/>
          </a:xfrm>
          <a:prstGeom prst="rect">
            <a:avLst/>
          </a:prstGeom>
        </p:spPr>
      </p:pic>
    </p:spTree>
    <p:extLst>
      <p:ext uri="{BB962C8B-B14F-4D97-AF65-F5344CB8AC3E}">
        <p14:creationId xmlns:p14="http://schemas.microsoft.com/office/powerpoint/2010/main" val="763950389"/>
      </p:ext>
    </p:extLst>
  </p:cSld>
  <p:clrMapOvr>
    <a:masterClrMapping/>
  </p:clrMapOvr>
  <mc:AlternateContent xmlns:mc="http://schemas.openxmlformats.org/markup-compatibility/2006" xmlns:p14="http://schemas.microsoft.com/office/powerpoint/2010/main">
    <mc:Choice Requires="p14">
      <p:transition spd="slow" p14:dur="2000" advTm="78618"/>
    </mc:Choice>
    <mc:Fallback xmlns="">
      <p:transition xmlns:p14="http://schemas.microsoft.com/office/powerpoint/2010/main" spd="slow" advTm="7861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6252E-6 0.0044 L -0.09162 0.0044 " pathEditMode="relative" rAng="0" ptsTypes="AA">
                                      <p:cBhvr>
                                        <p:cTn id="8" dur="1000" spd="-100000" fill="hold"/>
                                        <p:tgtEl>
                                          <p:spTgt spid="5"/>
                                        </p:tgtEl>
                                        <p:attrNameLst>
                                          <p:attrName>ppt_x</p:attrName>
                                          <p:attrName>ppt_y</p:attrName>
                                        </p:attrNameLst>
                                      </p:cBhvr>
                                      <p:rCtr x="-45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Fix Failure</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91056"/>
            <a:ext cx="4826000" cy="4864100"/>
          </a:xfrm>
          <a:prstGeom prst="rect">
            <a:avLst/>
          </a:prstGeom>
        </p:spPr>
      </p:pic>
      <p:pic>
        <p:nvPicPr>
          <p:cNvPr id="4" name="Picture 3" descr="mou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200400"/>
            <a:ext cx="152400" cy="246504"/>
          </a:xfrm>
          <a:prstGeom prst="rect">
            <a:avLst/>
          </a:prstGeom>
        </p:spPr>
      </p:pic>
    </p:spTree>
    <p:extLst>
      <p:ext uri="{BB962C8B-B14F-4D97-AF65-F5344CB8AC3E}">
        <p14:creationId xmlns:p14="http://schemas.microsoft.com/office/powerpoint/2010/main" val="3709784800"/>
      </p:ext>
    </p:extLst>
  </p:cSld>
  <p:clrMapOvr>
    <a:masterClrMapping/>
  </p:clrMapOvr>
  <mc:AlternateContent xmlns:mc="http://schemas.openxmlformats.org/markup-compatibility/2006" xmlns:p14="http://schemas.microsoft.com/office/powerpoint/2010/main">
    <mc:Choice Requires="p14">
      <p:transition spd="slow" p14:dur="2000" advTm="46976"/>
    </mc:Choice>
    <mc:Fallback xmlns="">
      <p:transition xmlns:p14="http://schemas.microsoft.com/office/powerpoint/2010/main" spd="slow" advTm="4697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6252E-6 4.8541E-6 L -1.96252E-6 -0.14012 " pathEditMode="relative" rAng="0" ptsTypes="AA">
                                      <p:cBhvr>
                                        <p:cTn id="6" dur="1000" fill="hold"/>
                                        <p:tgtEl>
                                          <p:spTgt spid="4"/>
                                        </p:tgtEl>
                                        <p:attrNameLst>
                                          <p:attrName>ppt_x</p:attrName>
                                          <p:attrName>ppt_y</p:attrName>
                                        </p:attrNameLst>
                                      </p:cBhvr>
                                      <p:rCtr x="0" y="-70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Fix Success?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91056"/>
            <a:ext cx="4826000" cy="4864100"/>
          </a:xfrm>
          <a:prstGeom prst="rect">
            <a:avLst/>
          </a:prstGeom>
        </p:spPr>
      </p:pic>
      <p:sp>
        <p:nvSpPr>
          <p:cNvPr id="4" name="Rectangle 3"/>
          <p:cNvSpPr/>
          <p:nvPr/>
        </p:nvSpPr>
        <p:spPr>
          <a:xfrm>
            <a:off x="2093976" y="2944368"/>
            <a:ext cx="3174088" cy="228600"/>
          </a:xfrm>
          <a:prstGeom prst="rect">
            <a:avLst/>
          </a:prstGeom>
          <a:noFill/>
          <a:ln w="317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6" name="Picture 5" descr="mou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2240280"/>
            <a:ext cx="152400" cy="246504"/>
          </a:xfrm>
          <a:prstGeom prst="rect">
            <a:avLst/>
          </a:prstGeom>
        </p:spPr>
      </p:pic>
    </p:spTree>
    <p:extLst>
      <p:ext uri="{BB962C8B-B14F-4D97-AF65-F5344CB8AC3E}">
        <p14:creationId xmlns:p14="http://schemas.microsoft.com/office/powerpoint/2010/main" val="1694231264"/>
      </p:ext>
    </p:extLst>
  </p:cSld>
  <p:clrMapOvr>
    <a:masterClrMapping/>
  </p:clrMapOvr>
  <mc:AlternateContent xmlns:mc="http://schemas.openxmlformats.org/markup-compatibility/2006" xmlns:p14="http://schemas.microsoft.com/office/powerpoint/2010/main">
    <mc:Choice Requires="p14">
      <p:transition spd="slow" p14:dur="2000" advTm="55326"/>
    </mc:Choice>
    <mc:Fallback xmlns="">
      <p:transition xmlns:p14="http://schemas.microsoft.com/office/powerpoint/2010/main" spd="slow" advTm="55326"/>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5"/>
                </a:solidFill>
              </a:rPr>
              <a:t>How </a:t>
            </a:r>
            <a:r>
              <a:rPr lang="en-US" dirty="0">
                <a:solidFill>
                  <a:schemeClr val="accent5"/>
                </a:solidFill>
              </a:rPr>
              <a:t>do developers use Quick Fix</a:t>
            </a:r>
            <a:r>
              <a:rPr lang="en-US" dirty="0" smtClean="0">
                <a:solidFill>
                  <a:schemeClr val="accent5"/>
                </a:solidFill>
              </a:rPr>
              <a:t>?</a:t>
            </a:r>
          </a:p>
          <a:p>
            <a:pPr marL="0" indent="0">
              <a:buNone/>
            </a:pPr>
            <a:endParaRPr lang="en-US" dirty="0" smtClean="0"/>
          </a:p>
          <a:p>
            <a:r>
              <a:rPr lang="en-US" dirty="0" smtClean="0"/>
              <a:t>~1 year, over 1000 QF invocations</a:t>
            </a:r>
          </a:p>
        </p:txBody>
      </p:sp>
    </p:spTree>
    <p:extLst>
      <p:ext uri="{BB962C8B-B14F-4D97-AF65-F5344CB8AC3E}">
        <p14:creationId xmlns:p14="http://schemas.microsoft.com/office/powerpoint/2010/main" val="2444559119"/>
      </p:ext>
    </p:extLst>
  </p:cSld>
  <p:clrMapOvr>
    <a:masterClrMapping/>
  </p:clrMapOvr>
  <mc:AlternateContent xmlns:mc="http://schemas.openxmlformats.org/markup-compatibility/2006" xmlns:p14="http://schemas.microsoft.com/office/powerpoint/2010/main">
    <mc:Choice Requires="p14">
      <p:transition spd="slow" p14:dur="2000" advTm="12979"/>
    </mc:Choice>
    <mc:Fallback xmlns="">
      <p:transition spd="slow" advTm="1297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Proposals at assignment do </a:t>
            </a:r>
            <a:r>
              <a:rPr lang="en-US" smtClean="0"/>
              <a:t>not help</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91056"/>
            <a:ext cx="4826000" cy="4864100"/>
          </a:xfrm>
          <a:prstGeom prst="rect">
            <a:avLst/>
          </a:prstGeom>
        </p:spPr>
      </p:pic>
      <p:pic>
        <p:nvPicPr>
          <p:cNvPr id="5" name="Picture 4" descr="mous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276600"/>
            <a:ext cx="124855" cy="201951"/>
          </a:xfrm>
          <a:prstGeom prst="rect">
            <a:avLst/>
          </a:prstGeom>
        </p:spPr>
      </p:pic>
    </p:spTree>
    <p:extLst>
      <p:ext uri="{BB962C8B-B14F-4D97-AF65-F5344CB8AC3E}">
        <p14:creationId xmlns:p14="http://schemas.microsoft.com/office/powerpoint/2010/main" val="2422164689"/>
      </p:ext>
    </p:extLst>
  </p:cSld>
  <p:clrMapOvr>
    <a:masterClrMapping/>
  </p:clrMapOvr>
  <mc:AlternateContent xmlns:mc="http://schemas.openxmlformats.org/markup-compatibility/2006" xmlns:p14="http://schemas.microsoft.com/office/powerpoint/2010/main">
    <mc:Choice Requires="p14">
      <p:transition spd="slow" p14:dur="2000" advTm="30694"/>
    </mc:Choice>
    <mc:Fallback xmlns="">
      <p:transition xmlns:p14="http://schemas.microsoft.com/office/powerpoint/2010/main" spd="slow" advTm="30694"/>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Experiment Results</a:t>
            </a:r>
            <a:endParaRPr lang="en-US" dirty="0"/>
          </a:p>
        </p:txBody>
      </p:sp>
      <p:sp>
        <p:nvSpPr>
          <p:cNvPr id="5" name="Content Placeholder 2"/>
          <p:cNvSpPr txBox="1">
            <a:spLocks/>
          </p:cNvSpPr>
          <p:nvPr/>
        </p:nvSpPr>
        <p:spPr>
          <a:xfrm>
            <a:off x="5105400" y="1576041"/>
            <a:ext cx="82296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57904712"/>
              </p:ext>
            </p:extLst>
          </p:nvPr>
        </p:nvGraphicFramePr>
        <p:xfrm>
          <a:off x="792362" y="1397000"/>
          <a:ext cx="6522838" cy="1893368"/>
        </p:xfrm>
        <a:graphic>
          <a:graphicData uri="http://schemas.openxmlformats.org/drawingml/2006/table">
            <a:tbl>
              <a:tblPr firstRow="1" bandRow="1">
                <a:tableStyleId>{5C22544A-7EE6-4342-B048-85BDC9FD1C3A}</a:tableStyleId>
              </a:tblPr>
              <a:tblGrid>
                <a:gridCol w="2941438"/>
                <a:gridCol w="1828800"/>
                <a:gridCol w="1752600"/>
              </a:tblGrid>
              <a:tr h="397712">
                <a:tc>
                  <a:txBody>
                    <a:bodyPr/>
                    <a:lstStyle/>
                    <a:p>
                      <a:r>
                        <a:rPr lang="en-US" dirty="0" smtClean="0"/>
                        <a:t>Measurement</a:t>
                      </a:r>
                      <a:endParaRPr lang="en-US" dirty="0"/>
                    </a:p>
                  </a:txBody>
                  <a:tcPr/>
                </a:tc>
                <a:tc>
                  <a:txBody>
                    <a:bodyPr/>
                    <a:lstStyle/>
                    <a:p>
                      <a:pPr algn="ctr"/>
                      <a:r>
                        <a:rPr lang="en-US" baseline="0" dirty="0" smtClean="0"/>
                        <a:t>Absolute Change  </a:t>
                      </a:r>
                    </a:p>
                    <a:p>
                      <a:pPr algn="ctr"/>
                      <a:r>
                        <a:rPr lang="en-US" baseline="0" dirty="0" smtClean="0"/>
                        <a:t>(QFS - QF)</a:t>
                      </a:r>
                      <a:endParaRPr lang="en-US" baseline="-25000" dirty="0"/>
                    </a:p>
                  </a:txBody>
                  <a:tcPr/>
                </a:tc>
                <a:tc>
                  <a:txBody>
                    <a:bodyPr/>
                    <a:lstStyle/>
                    <a:p>
                      <a:pPr algn="ctr"/>
                      <a:r>
                        <a:rPr lang="en-US" baseline="0" dirty="0" smtClean="0"/>
                        <a:t>Relative</a:t>
                      </a:r>
                    </a:p>
                    <a:p>
                      <a:pPr algn="ctr"/>
                      <a:r>
                        <a:rPr lang="en-US" baseline="0" dirty="0" smtClean="0"/>
                        <a:t>Change</a:t>
                      </a:r>
                    </a:p>
                  </a:txBody>
                  <a:tcPr/>
                </a:tc>
              </a:tr>
              <a:tr h="397712">
                <a:tc>
                  <a:txBody>
                    <a:bodyPr/>
                    <a:lstStyle/>
                    <a:p>
                      <a:r>
                        <a:rPr lang="en-US" dirty="0" smtClean="0"/>
                        <a:t>Time to Complete the Task</a:t>
                      </a:r>
                      <a:endParaRPr lang="en-US" dirty="0"/>
                    </a:p>
                  </a:txBody>
                  <a:tcPr/>
                </a:tc>
                <a:tc>
                  <a:txBody>
                    <a:bodyPr/>
                    <a:lstStyle/>
                    <a:p>
                      <a:pPr algn="ctr"/>
                      <a:r>
                        <a:rPr lang="en-US" dirty="0" smtClean="0">
                          <a:solidFill>
                            <a:schemeClr val="tx2"/>
                          </a:solidFill>
                        </a:rPr>
                        <a:t>-3 minutes</a:t>
                      </a:r>
                      <a:endParaRPr lang="en-US" dirty="0">
                        <a:solidFill>
                          <a:schemeClr val="tx2"/>
                        </a:solidFill>
                      </a:endParaRPr>
                    </a:p>
                  </a:txBody>
                  <a:tcPr/>
                </a:tc>
                <a:tc>
                  <a:txBody>
                    <a:bodyPr/>
                    <a:lstStyle/>
                    <a:p>
                      <a:pPr algn="ctr"/>
                      <a:r>
                        <a:rPr lang="en-US" baseline="0" dirty="0" smtClean="0">
                          <a:solidFill>
                            <a:schemeClr val="tx2"/>
                          </a:solidFill>
                        </a:rPr>
                        <a:t>-12%</a:t>
                      </a:r>
                      <a:endParaRPr lang="en-US" baseline="0" dirty="0">
                        <a:solidFill>
                          <a:schemeClr val="tx2"/>
                        </a:solidFill>
                      </a:endParaRPr>
                    </a:p>
                  </a:txBody>
                  <a:tcPr/>
                </a:tc>
              </a:tr>
              <a:tr h="397712">
                <a:tc>
                  <a:txBody>
                    <a:bodyPr/>
                    <a:lstStyle/>
                    <a:p>
                      <a:r>
                        <a:rPr lang="en-US" dirty="0" smtClean="0"/>
                        <a:t>Best Proposal Selection Rate</a:t>
                      </a:r>
                      <a:endParaRPr lang="en-US" dirty="0"/>
                    </a:p>
                  </a:txBody>
                  <a:tcPr/>
                </a:tc>
                <a:tc>
                  <a:txBody>
                    <a:bodyPr/>
                    <a:lstStyle/>
                    <a:p>
                      <a:pPr algn="ctr"/>
                      <a:r>
                        <a:rPr lang="en-US" dirty="0" smtClean="0">
                          <a:solidFill>
                            <a:srgbClr val="1F497D"/>
                          </a:solidFill>
                        </a:rPr>
                        <a:t>0.14</a:t>
                      </a:r>
                      <a:endParaRPr lang="en-US" dirty="0">
                        <a:solidFill>
                          <a:srgbClr val="1F497D"/>
                        </a:solidFill>
                      </a:endParaRPr>
                    </a:p>
                  </a:txBody>
                  <a:tcPr/>
                </a:tc>
                <a:tc>
                  <a:txBody>
                    <a:bodyPr/>
                    <a:lstStyle/>
                    <a:p>
                      <a:pPr algn="ctr"/>
                      <a:r>
                        <a:rPr lang="en-US" baseline="0" dirty="0" smtClean="0">
                          <a:solidFill>
                            <a:srgbClr val="1F497D"/>
                          </a:solidFill>
                        </a:rPr>
                        <a:t>19%</a:t>
                      </a:r>
                      <a:endParaRPr lang="en-US" baseline="0" dirty="0">
                        <a:solidFill>
                          <a:srgbClr val="1F497D"/>
                        </a:solidFill>
                      </a:endParaRPr>
                    </a:p>
                  </a:txBody>
                  <a:tcPr/>
                </a:tc>
              </a:tr>
              <a:tr h="457864">
                <a:tc>
                  <a:txBody>
                    <a:bodyPr/>
                    <a:lstStyle/>
                    <a:p>
                      <a:r>
                        <a:rPr lang="en-US" dirty="0" smtClean="0"/>
                        <a:t>Time</a:t>
                      </a:r>
                      <a:r>
                        <a:rPr lang="en-US" baseline="0" dirty="0" smtClean="0"/>
                        <a:t> to Complete Invocation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0.8 seconds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22%</a:t>
                      </a:r>
                    </a:p>
                  </a:txBody>
                  <a:tcPr/>
                </a:tc>
              </a:tr>
            </a:tbl>
          </a:graphicData>
        </a:graphic>
      </p:graphicFrame>
      <p:sp>
        <p:nvSpPr>
          <p:cNvPr id="10" name="TextBox 9"/>
          <p:cNvSpPr txBox="1"/>
          <p:nvPr/>
        </p:nvSpPr>
        <p:spPr>
          <a:xfrm>
            <a:off x="792362" y="3290368"/>
            <a:ext cx="7848600" cy="461665"/>
          </a:xfrm>
          <a:prstGeom prst="rect">
            <a:avLst/>
          </a:prstGeom>
          <a:noFill/>
        </p:spPr>
        <p:txBody>
          <a:bodyPr wrap="square" rtlCol="0">
            <a:spAutoFit/>
          </a:bodyPr>
          <a:lstStyle/>
          <a:p>
            <a:pPr marL="342900" indent="-342900">
              <a:buFont typeface="Arial"/>
              <a:buChar char="•"/>
            </a:pPr>
            <a:r>
              <a:rPr lang="en-US" sz="2400" dirty="0" smtClean="0">
                <a:solidFill>
                  <a:schemeClr val="bg1"/>
                </a:solidFill>
              </a:rPr>
              <a:t>When using QFS, global </a:t>
            </a:r>
            <a:r>
              <a:rPr lang="en-US" sz="2400" dirty="0">
                <a:solidFill>
                  <a:schemeClr val="bg1"/>
                </a:solidFill>
              </a:rPr>
              <a:t>b</a:t>
            </a:r>
            <a:r>
              <a:rPr lang="en-US" sz="2400" dirty="0" smtClean="0">
                <a:solidFill>
                  <a:schemeClr val="bg1"/>
                </a:solidFill>
              </a:rPr>
              <a:t>est proposal </a:t>
            </a:r>
            <a:r>
              <a:rPr lang="en-US" sz="2400" dirty="0">
                <a:solidFill>
                  <a:schemeClr val="bg1"/>
                </a:solidFill>
              </a:rPr>
              <a:t>s</a:t>
            </a:r>
            <a:r>
              <a:rPr lang="en-US" sz="2400" dirty="0" smtClean="0">
                <a:solidFill>
                  <a:schemeClr val="bg1"/>
                </a:solidFill>
              </a:rPr>
              <a:t>election rate: </a:t>
            </a:r>
            <a:r>
              <a:rPr lang="en-US" sz="2400" dirty="0" smtClean="0">
                <a:solidFill>
                  <a:srgbClr val="F79646"/>
                </a:solidFill>
              </a:rPr>
              <a:t>75%</a:t>
            </a:r>
          </a:p>
        </p:txBody>
      </p:sp>
      <p:sp>
        <p:nvSpPr>
          <p:cNvPr id="9" name="TextBox 8"/>
          <p:cNvSpPr txBox="1"/>
          <p:nvPr/>
        </p:nvSpPr>
        <p:spPr>
          <a:xfrm>
            <a:off x="792362" y="4121365"/>
            <a:ext cx="7848600" cy="2308324"/>
          </a:xfrm>
          <a:prstGeom prst="rect">
            <a:avLst/>
          </a:prstGeom>
          <a:noFill/>
        </p:spPr>
        <p:txBody>
          <a:bodyPr wrap="square" rtlCol="0">
            <a:spAutoFit/>
          </a:bodyPr>
          <a:lstStyle/>
          <a:p>
            <a:pPr marL="342900" indent="-342900">
              <a:buFont typeface="Arial"/>
              <a:buChar char="•"/>
            </a:pPr>
            <a:r>
              <a:rPr lang="en-US" sz="2400" dirty="0">
                <a:solidFill>
                  <a:schemeClr val="bg1"/>
                </a:solidFill>
              </a:rPr>
              <a:t>Users invoked QF equally when using QFS or not using </a:t>
            </a:r>
            <a:r>
              <a:rPr lang="en-US" sz="2400" dirty="0" smtClean="0">
                <a:solidFill>
                  <a:schemeClr val="bg1"/>
                </a:solidFill>
              </a:rPr>
              <a:t>it</a:t>
            </a:r>
          </a:p>
          <a:p>
            <a:pPr marL="342900" indent="-342900">
              <a:buFont typeface="Arial"/>
              <a:buChar char="•"/>
            </a:pPr>
            <a:r>
              <a:rPr lang="en-US" sz="2400" dirty="0" smtClean="0">
                <a:solidFill>
                  <a:schemeClr val="bg1"/>
                </a:solidFill>
              </a:rPr>
              <a:t>Users spent more time examining QFS than QF</a:t>
            </a:r>
          </a:p>
          <a:p>
            <a:pPr marL="342900" indent="-342900">
              <a:buFont typeface="Arial"/>
              <a:buChar char="•"/>
            </a:pPr>
            <a:r>
              <a:rPr lang="en-US" sz="2400" dirty="0" smtClean="0">
                <a:solidFill>
                  <a:schemeClr val="bg1"/>
                </a:solidFill>
              </a:rPr>
              <a:t>Overall bug-removal time decreased by </a:t>
            </a:r>
            <a:r>
              <a:rPr lang="en-US" sz="2400" dirty="0" smtClean="0">
                <a:solidFill>
                  <a:schemeClr val="accent6"/>
                </a:solidFill>
              </a:rPr>
              <a:t>12%</a:t>
            </a:r>
          </a:p>
          <a:p>
            <a:pPr marL="342900" indent="-342900">
              <a:buFont typeface="Arial"/>
              <a:buChar char="•"/>
            </a:pPr>
            <a:endParaRPr lang="en-US" sz="2400" dirty="0">
              <a:solidFill>
                <a:schemeClr val="bg1"/>
              </a:solidFill>
            </a:endParaRPr>
          </a:p>
          <a:p>
            <a:r>
              <a:rPr lang="en-US" sz="2400" dirty="0" smtClean="0">
                <a:solidFill>
                  <a:schemeClr val="accent1"/>
                </a:solidFill>
              </a:rPr>
              <a:t>➦   Developers might have gained more relevant information</a:t>
            </a:r>
            <a:br>
              <a:rPr lang="en-US" sz="2400" dirty="0" smtClean="0">
                <a:solidFill>
                  <a:schemeClr val="accent1"/>
                </a:solidFill>
              </a:rPr>
            </a:br>
            <a:r>
              <a:rPr lang="en-US" sz="2400" dirty="0" smtClean="0"/>
              <a:t>➦</a:t>
            </a:r>
            <a:r>
              <a:rPr lang="en-US" sz="2400" dirty="0" smtClean="0">
                <a:solidFill>
                  <a:schemeClr val="accent1"/>
                </a:solidFill>
              </a:rPr>
              <a:t>   while using QFS</a:t>
            </a:r>
            <a:endParaRPr lang="en-US" sz="2400" dirty="0">
              <a:solidFill>
                <a:schemeClr val="accent1"/>
              </a:solidFill>
            </a:endParaRPr>
          </a:p>
        </p:txBody>
      </p:sp>
    </p:spTree>
    <p:custDataLst>
      <p:tags r:id="rId1"/>
    </p:custDataLst>
    <p:extLst>
      <p:ext uri="{BB962C8B-B14F-4D97-AF65-F5344CB8AC3E}">
        <p14:creationId xmlns:p14="http://schemas.microsoft.com/office/powerpoint/2010/main" val="198114213"/>
      </p:ext>
    </p:extLst>
  </p:cSld>
  <p:clrMapOvr>
    <a:masterClrMapping/>
  </p:clrMapOvr>
  <mc:AlternateContent xmlns:mc="http://schemas.openxmlformats.org/markup-compatibility/2006" xmlns:p14="http://schemas.microsoft.com/office/powerpoint/2010/main">
    <mc:Choice Requires="p14">
      <p:transition spd="slow" p14:dur="2000" advTm="157555"/>
    </mc:Choice>
    <mc:Fallback xmlns="">
      <p:transition spd="slow" advTm="1575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do developers use Quick Fix?</a:t>
            </a:r>
          </a:p>
          <a:p>
            <a:pPr marL="0" indent="0">
              <a:buNone/>
            </a:pPr>
            <a:endParaRPr lang="en-US" dirty="0"/>
          </a:p>
          <a:p>
            <a:pPr marL="457200" lvl="1" indent="-457200">
              <a:buFont typeface="Arial"/>
              <a:buChar char="•"/>
            </a:pPr>
            <a:r>
              <a:rPr lang="en-US" sz="3200" dirty="0" smtClean="0"/>
              <a:t>Instrumented QFS to log QF invocations</a:t>
            </a:r>
          </a:p>
          <a:p>
            <a:pPr marL="857250" lvl="2" indent="-457200">
              <a:buFont typeface="Lucida Grande"/>
              <a:buChar char="-"/>
            </a:pPr>
            <a:r>
              <a:rPr lang="en-US" sz="2800" dirty="0" smtClean="0"/>
              <a:t>whether a proposal is selected or not</a:t>
            </a:r>
          </a:p>
          <a:p>
            <a:pPr marL="857250" lvl="2" indent="-457200">
              <a:buFont typeface="Lucida Grande"/>
              <a:buChar char="-"/>
            </a:pPr>
            <a:r>
              <a:rPr lang="en-US" sz="2800" dirty="0" smtClean="0"/>
              <a:t>selected proposal</a:t>
            </a:r>
          </a:p>
          <a:p>
            <a:pPr marL="457200" lvl="1" indent="-457200">
              <a:buFont typeface="Arial"/>
              <a:buChar char="•"/>
            </a:pPr>
            <a:r>
              <a:rPr lang="en-US" sz="3200" dirty="0" smtClean="0"/>
              <a:t>1000 QF invocations</a:t>
            </a:r>
          </a:p>
        </p:txBody>
      </p:sp>
    </p:spTree>
    <p:extLst>
      <p:ext uri="{BB962C8B-B14F-4D97-AF65-F5344CB8AC3E}">
        <p14:creationId xmlns:p14="http://schemas.microsoft.com/office/powerpoint/2010/main" val="4134561071"/>
      </p:ext>
    </p:extLst>
  </p:cSld>
  <p:clrMapOvr>
    <a:masterClrMapping/>
  </p:clrMapOvr>
  <mc:AlternateContent xmlns:mc="http://schemas.openxmlformats.org/markup-compatibility/2006" xmlns:p14="http://schemas.microsoft.com/office/powerpoint/2010/main">
    <mc:Choice Requires="p14">
      <p:transition spd="slow" p14:dur="2000" advTm="24002"/>
    </mc:Choice>
    <mc:Fallback xmlns="">
      <p:transition xmlns:p14="http://schemas.microsoft.com/office/powerpoint/2010/main" spd="slow" advTm="24002"/>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Results</a:t>
            </a:r>
            <a:endParaRPr lang="en-US" dirty="0"/>
          </a:p>
        </p:txBody>
      </p:sp>
      <p:sp>
        <p:nvSpPr>
          <p:cNvPr id="3" name="Content Placeholder 2"/>
          <p:cNvSpPr>
            <a:spLocks noGrp="1"/>
          </p:cNvSpPr>
          <p:nvPr>
            <p:ph idx="1"/>
          </p:nvPr>
        </p:nvSpPr>
        <p:spPr>
          <a:xfrm>
            <a:off x="445050" y="5029200"/>
            <a:ext cx="8064501" cy="533400"/>
          </a:xfrm>
        </p:spPr>
        <p:txBody>
          <a:bodyPr>
            <a:noAutofit/>
          </a:bodyPr>
          <a:lstStyle/>
          <a:p>
            <a:pPr marL="0" indent="0">
              <a:buNone/>
            </a:pPr>
            <a:r>
              <a:rPr lang="en-US" sz="2400" dirty="0" smtClean="0"/>
              <a:t>➦ Can </a:t>
            </a:r>
            <a:r>
              <a:rPr lang="en-US" sz="2400" dirty="0"/>
              <a:t>be used </a:t>
            </a:r>
            <a:r>
              <a:rPr lang="en-US" sz="2400" dirty="0" smtClean="0"/>
              <a:t>for secondary prioritization of the proposals</a:t>
            </a:r>
            <a:endParaRPr lang="en-US" sz="2400" dirty="0"/>
          </a:p>
        </p:txBody>
      </p:sp>
      <p:sp>
        <p:nvSpPr>
          <p:cNvPr id="8" name="Rectangle 7"/>
          <p:cNvSpPr/>
          <p:nvPr/>
        </p:nvSpPr>
        <p:spPr>
          <a:xfrm>
            <a:off x="2362200" y="1509615"/>
            <a:ext cx="5943601" cy="830997"/>
          </a:xfrm>
          <a:prstGeom prst="rect">
            <a:avLst/>
          </a:prstGeom>
        </p:spPr>
        <p:txBody>
          <a:bodyPr wrap="square">
            <a:spAutoFit/>
          </a:bodyPr>
          <a:lstStyle/>
          <a:p>
            <a:pPr algn="ctr"/>
            <a:r>
              <a:rPr lang="en-US" sz="2400" dirty="0" smtClean="0">
                <a:solidFill>
                  <a:srgbClr val="FFFFFF"/>
                </a:solidFill>
              </a:rPr>
              <a:t>5 out of 10 categories of proposals </a:t>
            </a:r>
          </a:p>
          <a:p>
            <a:pPr algn="ctr"/>
            <a:r>
              <a:rPr lang="en-US" sz="2400" dirty="0" smtClean="0">
                <a:solidFill>
                  <a:srgbClr val="FFFFFF"/>
                </a:solidFill>
              </a:rPr>
              <a:t>are selected </a:t>
            </a:r>
            <a:r>
              <a:rPr lang="en-US" sz="2400" dirty="0" smtClean="0">
                <a:solidFill>
                  <a:srgbClr val="F79646"/>
                </a:solidFill>
              </a:rPr>
              <a:t>90%</a:t>
            </a:r>
            <a:r>
              <a:rPr lang="en-US" sz="2400" dirty="0" smtClean="0">
                <a:solidFill>
                  <a:srgbClr val="FFFF00"/>
                </a:solidFill>
              </a:rPr>
              <a:t> </a:t>
            </a:r>
            <a:r>
              <a:rPr lang="en-US" sz="2400" dirty="0" smtClean="0">
                <a:solidFill>
                  <a:srgbClr val="FFFFFF"/>
                </a:solidFill>
              </a:rPr>
              <a:t>of the time</a:t>
            </a:r>
            <a:endParaRPr lang="en-US" sz="2400" dirty="0">
              <a:solidFill>
                <a:schemeClr val="bg1"/>
              </a:solidFill>
            </a:endParaRPr>
          </a:p>
        </p:txBody>
      </p:sp>
      <p:sp>
        <p:nvSpPr>
          <p:cNvPr id="23" name="TextBox 22"/>
          <p:cNvSpPr txBox="1"/>
          <p:nvPr/>
        </p:nvSpPr>
        <p:spPr>
          <a:xfrm>
            <a:off x="2971800" y="3327400"/>
            <a:ext cx="5334000" cy="830997"/>
          </a:xfrm>
          <a:prstGeom prst="rect">
            <a:avLst/>
          </a:prstGeom>
          <a:noFill/>
        </p:spPr>
        <p:txBody>
          <a:bodyPr wrap="square" rtlCol="0">
            <a:spAutoFit/>
          </a:bodyPr>
          <a:lstStyle/>
          <a:p>
            <a:pPr marL="57150" algn="ctr"/>
            <a:r>
              <a:rPr lang="en-US" sz="2400" dirty="0" smtClean="0">
                <a:solidFill>
                  <a:schemeClr val="bg1"/>
                </a:solidFill>
              </a:rPr>
              <a:t>6 out of 65 proposals </a:t>
            </a:r>
          </a:p>
          <a:p>
            <a:pPr marL="57150" algn="ctr"/>
            <a:r>
              <a:rPr lang="en-US" sz="2400" dirty="0" smtClean="0">
                <a:solidFill>
                  <a:schemeClr val="bg1"/>
                </a:solidFill>
              </a:rPr>
              <a:t>are selected </a:t>
            </a:r>
            <a:r>
              <a:rPr lang="en-US" sz="2400" dirty="0" smtClean="0">
                <a:solidFill>
                  <a:srgbClr val="F79646"/>
                </a:solidFill>
              </a:rPr>
              <a:t>80%</a:t>
            </a:r>
            <a:r>
              <a:rPr lang="en-US" sz="2400" dirty="0" smtClean="0">
                <a:solidFill>
                  <a:srgbClr val="FFFF00"/>
                </a:solidFill>
              </a:rPr>
              <a:t> </a:t>
            </a:r>
            <a:r>
              <a:rPr lang="en-US" sz="2400" dirty="0" smtClean="0">
                <a:solidFill>
                  <a:schemeClr val="bg1"/>
                </a:solidFill>
              </a:rPr>
              <a:t>of the time</a:t>
            </a:r>
            <a:endParaRPr lang="en-US" sz="2400" dirty="0">
              <a:solidFill>
                <a:schemeClr val="bg1"/>
              </a:solidFill>
            </a:endParaRPr>
          </a:p>
        </p:txBody>
      </p:sp>
      <p:grpSp>
        <p:nvGrpSpPr>
          <p:cNvPr id="5" name="Group 4"/>
          <p:cNvGrpSpPr/>
          <p:nvPr/>
        </p:nvGrpSpPr>
        <p:grpSpPr>
          <a:xfrm>
            <a:off x="457200" y="3124200"/>
            <a:ext cx="2374900" cy="1219200"/>
            <a:chOff x="1331867" y="2819400"/>
            <a:chExt cx="2374900" cy="1219200"/>
          </a:xfrm>
        </p:grpSpPr>
        <p:pic>
          <p:nvPicPr>
            <p:cNvPr id="13" name="Picture 12" descr="proposal_add unimplemented metho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867" y="3632200"/>
              <a:ext cx="2374900" cy="2032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867" y="3429000"/>
              <a:ext cx="1346200" cy="203200"/>
            </a:xfrm>
            <a:prstGeom prst="rect">
              <a:avLst/>
            </a:prstGeom>
          </p:spPr>
        </p:pic>
        <p:pic>
          <p:nvPicPr>
            <p:cNvPr id="21" name="Picture 20" descr="proposal_create method ....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867" y="3225800"/>
              <a:ext cx="1676400" cy="203200"/>
            </a:xfrm>
            <a:prstGeom prst="rect">
              <a:avLst/>
            </a:prstGeom>
          </p:spPr>
        </p:pic>
        <p:pic>
          <p:nvPicPr>
            <p:cNvPr id="24" name="Picture 23" descr="proposal_add throws declara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1867" y="3022600"/>
              <a:ext cx="2133600" cy="203200"/>
            </a:xfrm>
            <a:prstGeom prst="rect">
              <a:avLst/>
            </a:prstGeom>
          </p:spPr>
        </p:pic>
        <p:pic>
          <p:nvPicPr>
            <p:cNvPr id="25" name="Picture 24" descr="proposal_import ....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1867" y="2819400"/>
              <a:ext cx="1104900" cy="203200"/>
            </a:xfrm>
            <a:prstGeom prst="rect">
              <a:avLst/>
            </a:prstGeom>
          </p:spPr>
        </p:pic>
        <p:pic>
          <p:nvPicPr>
            <p:cNvPr id="26" name="Picture 25" descr="proposal_surround with try-catch.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867" y="3835400"/>
              <a:ext cx="2197100" cy="203200"/>
            </a:xfrm>
            <a:prstGeom prst="rect">
              <a:avLst/>
            </a:prstGeom>
          </p:spPr>
        </p:pic>
      </p:grpSp>
      <p:grpSp>
        <p:nvGrpSpPr>
          <p:cNvPr id="4" name="Group 3"/>
          <p:cNvGrpSpPr/>
          <p:nvPr/>
        </p:nvGrpSpPr>
        <p:grpSpPr>
          <a:xfrm>
            <a:off x="445050" y="1417638"/>
            <a:ext cx="1803400" cy="1020762"/>
            <a:chOff x="445050" y="1417638"/>
            <a:chExt cx="1803400" cy="1020762"/>
          </a:xfrm>
        </p:grpSpPr>
        <p:pic>
          <p:nvPicPr>
            <p:cNvPr id="7" name="Picture 6" descr="proposal_type_constructor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050" y="2032000"/>
              <a:ext cx="1320800" cy="203200"/>
            </a:xfrm>
            <a:prstGeom prst="rect">
              <a:avLst/>
            </a:prstGeom>
          </p:spPr>
        </p:pic>
        <p:pic>
          <p:nvPicPr>
            <p:cNvPr id="9" name="Picture 8" descr="proposal_type_exception_handlin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5050" y="1620838"/>
              <a:ext cx="1790700" cy="203200"/>
            </a:xfrm>
            <a:prstGeom prst="rect">
              <a:avLst/>
            </a:prstGeom>
          </p:spPr>
        </p:pic>
        <p:pic>
          <p:nvPicPr>
            <p:cNvPr id="10" name="Picture 9" descr="proposal_type_fields_and_variable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5050" y="2235200"/>
              <a:ext cx="1803400" cy="203200"/>
            </a:xfrm>
            <a:prstGeom prst="rect">
              <a:avLst/>
            </a:prstGeom>
          </p:spPr>
        </p:pic>
        <p:pic>
          <p:nvPicPr>
            <p:cNvPr id="12" name="Picture 11" descr="proposal_type_method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5050" y="1828800"/>
              <a:ext cx="889000" cy="203200"/>
            </a:xfrm>
            <a:prstGeom prst="rect">
              <a:avLst/>
            </a:prstGeom>
          </p:spPr>
        </p:pic>
        <p:pic>
          <p:nvPicPr>
            <p:cNvPr id="14" name="Picture 13" descr="proposal_type_type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5050" y="1417638"/>
              <a:ext cx="762000" cy="203200"/>
            </a:xfrm>
            <a:prstGeom prst="rect">
              <a:avLst/>
            </a:prstGeom>
          </p:spPr>
        </p:pic>
      </p:grpSp>
    </p:spTree>
    <p:extLst>
      <p:ext uri="{BB962C8B-B14F-4D97-AF65-F5344CB8AC3E}">
        <p14:creationId xmlns:p14="http://schemas.microsoft.com/office/powerpoint/2010/main" val="1667243868"/>
      </p:ext>
    </p:extLst>
  </p:cSld>
  <p:clrMapOvr>
    <a:masterClrMapping/>
  </p:clrMapOvr>
  <mc:AlternateContent xmlns:mc="http://schemas.openxmlformats.org/markup-compatibility/2006" xmlns:p14="http://schemas.microsoft.com/office/powerpoint/2010/main">
    <mc:Choice Requires="p14">
      <p:transition spd="slow" p14:dur="2000" advTm="57069"/>
    </mc:Choice>
    <mc:Fallback xmlns="">
      <p:transition xmlns:p14="http://schemas.microsoft.com/office/powerpoint/2010/main" spd="slow" advTm="57069"/>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Goal</a:t>
            </a:r>
            <a:endParaRPr lang="en-US" dirty="0"/>
          </a:p>
        </p:txBody>
      </p:sp>
      <p:pic>
        <p:nvPicPr>
          <p:cNvPr id="5" name="Picture 4" descr="qfs_gbp_plain.png"/>
          <p:cNvPicPr>
            <a:picLocks noChangeAspect="1"/>
          </p:cNvPicPr>
          <p:nvPr/>
        </p:nvPicPr>
        <p:blipFill rotWithShape="1">
          <a:blip r:embed="rId2">
            <a:extLst>
              <a:ext uri="{28A0092B-C50C-407E-A947-70E740481C1C}">
                <a14:useLocalDpi xmlns:a14="http://schemas.microsoft.com/office/drawing/2010/main" val="0"/>
              </a:ext>
            </a:extLst>
          </a:blip>
          <a:srcRect l="8266"/>
          <a:stretch/>
        </p:blipFill>
        <p:spPr>
          <a:xfrm>
            <a:off x="4724400" y="1803399"/>
            <a:ext cx="4322233" cy="4749800"/>
          </a:xfrm>
          <a:prstGeom prst="rect">
            <a:avLst/>
          </a:prstGeom>
        </p:spPr>
      </p:pic>
      <p:pic>
        <p:nvPicPr>
          <p:cNvPr id="6" name="Picture 5" descr="qfs_ce1_plain.png"/>
          <p:cNvPicPr>
            <a:picLocks noChangeAspect="1"/>
          </p:cNvPicPr>
          <p:nvPr/>
        </p:nvPicPr>
        <p:blipFill rotWithShape="1">
          <a:blip r:embed="rId3">
            <a:extLst>
              <a:ext uri="{28A0092B-C50C-407E-A947-70E740481C1C}">
                <a14:useLocalDpi xmlns:a14="http://schemas.microsoft.com/office/drawing/2010/main" val="0"/>
              </a:ext>
            </a:extLst>
          </a:blip>
          <a:srcRect l="7389"/>
          <a:stretch/>
        </p:blipFill>
        <p:spPr>
          <a:xfrm>
            <a:off x="84667" y="1786467"/>
            <a:ext cx="4563533" cy="3530600"/>
          </a:xfrm>
          <a:prstGeom prst="rect">
            <a:avLst/>
          </a:prstGeom>
        </p:spPr>
      </p:pic>
      <p:sp>
        <p:nvSpPr>
          <p:cNvPr id="9" name="Rectangle 8"/>
          <p:cNvSpPr/>
          <p:nvPr/>
        </p:nvSpPr>
        <p:spPr>
          <a:xfrm>
            <a:off x="1371600" y="2542032"/>
            <a:ext cx="3276600" cy="228600"/>
          </a:xfrm>
          <a:prstGeom prst="rect">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10" name="Rectangle 9"/>
          <p:cNvSpPr/>
          <p:nvPr/>
        </p:nvSpPr>
        <p:spPr>
          <a:xfrm>
            <a:off x="5562599" y="3505200"/>
            <a:ext cx="3484033" cy="228600"/>
          </a:xfrm>
          <a:prstGeom prst="rect">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pic>
        <p:nvPicPr>
          <p:cNvPr id="4" name="Picture 3" descr="bubble_thought_inverted.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880806"/>
            <a:ext cx="1600200" cy="661226"/>
          </a:xfrm>
          <a:prstGeom prst="rect">
            <a:avLst/>
          </a:prstGeom>
        </p:spPr>
      </p:pic>
      <p:sp>
        <p:nvSpPr>
          <p:cNvPr id="11" name="Content Placeholder 2"/>
          <p:cNvSpPr txBox="1">
            <a:spLocks/>
          </p:cNvSpPr>
          <p:nvPr/>
        </p:nvSpPr>
        <p:spPr>
          <a:xfrm>
            <a:off x="3352800" y="1896913"/>
            <a:ext cx="1142999" cy="4297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solidFill>
                  <a:srgbClr val="C0504D"/>
                </a:solidFill>
              </a:rPr>
              <a:t>Best fix</a:t>
            </a:r>
          </a:p>
        </p:txBody>
      </p:sp>
      <p:sp>
        <p:nvSpPr>
          <p:cNvPr id="3" name="Rectangle 2"/>
          <p:cNvSpPr/>
          <p:nvPr/>
        </p:nvSpPr>
        <p:spPr>
          <a:xfrm>
            <a:off x="6934199" y="1803399"/>
            <a:ext cx="2112433" cy="1683852"/>
          </a:xfrm>
          <a:prstGeom prst="rect">
            <a:avLst/>
          </a:prstGeom>
          <a:solidFill>
            <a:schemeClr val="bg1">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ubble_thought_inverted.gif"/>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934200" y="1803399"/>
            <a:ext cx="2209800" cy="1701800"/>
          </a:xfrm>
          <a:prstGeom prst="rect">
            <a:avLst/>
          </a:prstGeom>
        </p:spPr>
      </p:pic>
      <p:sp>
        <p:nvSpPr>
          <p:cNvPr id="14" name="Content Placeholder 2"/>
          <p:cNvSpPr txBox="1">
            <a:spLocks/>
          </p:cNvSpPr>
          <p:nvPr/>
        </p:nvSpPr>
        <p:spPr>
          <a:xfrm>
            <a:off x="7162800" y="1924345"/>
            <a:ext cx="1807633" cy="889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solidFill>
                  <a:srgbClr val="C0504D"/>
                </a:solidFill>
              </a:rPr>
              <a:t>Best fix from any location</a:t>
            </a:r>
          </a:p>
        </p:txBody>
      </p:sp>
    </p:spTree>
    <p:extLst>
      <p:ext uri="{BB962C8B-B14F-4D97-AF65-F5344CB8AC3E}">
        <p14:creationId xmlns:p14="http://schemas.microsoft.com/office/powerpoint/2010/main" val="1559203722"/>
      </p:ext>
    </p:extLst>
  </p:cSld>
  <p:clrMapOvr>
    <a:masterClrMapping/>
  </p:clrMapOvr>
  <mc:AlternateContent xmlns:mc="http://schemas.openxmlformats.org/markup-compatibility/2006" xmlns:p14="http://schemas.microsoft.com/office/powerpoint/2010/main">
    <mc:Choice Requires="p14">
      <p:transition spd="slow" p14:dur="2000" advTm="25062"/>
    </mc:Choice>
    <mc:Fallback xmlns="">
      <p:transition xmlns:p14="http://schemas.microsoft.com/office/powerpoint/2010/main" spd="slow" advTm="25062"/>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Consequences of IDE </a:t>
            </a:r>
            <a:r>
              <a:rPr lang="en-US" dirty="0"/>
              <a:t>Recommendations</a:t>
            </a:r>
          </a:p>
        </p:txBody>
      </p:sp>
      <p:sp>
        <p:nvSpPr>
          <p:cNvPr id="3" name="Content Placeholder 2"/>
          <p:cNvSpPr>
            <a:spLocks noGrp="1"/>
          </p:cNvSpPr>
          <p:nvPr>
            <p:ph idx="1"/>
          </p:nvPr>
        </p:nvSpPr>
        <p:spPr>
          <a:xfrm>
            <a:off x="381000" y="1600200"/>
            <a:ext cx="8382000" cy="4525963"/>
          </a:xfrm>
        </p:spPr>
        <p:txBody>
          <a:bodyPr/>
          <a:lstStyle/>
          <a:p>
            <a:pPr marL="0" indent="0">
              <a:buNone/>
            </a:pPr>
            <a:r>
              <a:rPr lang="en-US" dirty="0" smtClean="0"/>
              <a:t>Problem:  IDEs do not show the consequences of each recommendation</a:t>
            </a:r>
          </a:p>
          <a:p>
            <a:pPr marL="0" indent="0">
              <a:buNone/>
            </a:pPr>
            <a:endParaRPr lang="en-US" dirty="0"/>
          </a:p>
          <a:p>
            <a:pPr marL="0" indent="0">
              <a:buNone/>
            </a:pPr>
            <a:r>
              <a:rPr lang="en-US" dirty="0" smtClean="0">
                <a:solidFill>
                  <a:schemeClr val="accent5"/>
                </a:solidFill>
              </a:rPr>
              <a:t>Solution:  Computing and showing the consequences can increase developer productivity</a:t>
            </a:r>
          </a:p>
          <a:p>
            <a:endParaRPr lang="en-US" dirty="0" smtClean="0"/>
          </a:p>
        </p:txBody>
      </p:sp>
    </p:spTree>
    <p:extLst>
      <p:ext uri="{BB962C8B-B14F-4D97-AF65-F5344CB8AC3E}">
        <p14:creationId xmlns:p14="http://schemas.microsoft.com/office/powerpoint/2010/main" val="587226667"/>
      </p:ext>
    </p:extLst>
  </p:cSld>
  <p:clrMapOvr>
    <a:masterClrMapping/>
  </p:clrMapOvr>
  <mc:AlternateContent xmlns:mc="http://schemas.openxmlformats.org/markup-compatibility/2006" xmlns:p14="http://schemas.microsoft.com/office/powerpoint/2010/main">
    <mc:Choice Requires="p14">
      <p:transition spd="slow" p14:dur="2000" advTm="25090"/>
    </mc:Choice>
    <mc:Fallback xmlns="">
      <p:transition xmlns:p14="http://schemas.microsoft.com/office/powerpoint/2010/main" spd="slow" advTm="2509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Content Placeholder 2"/>
          <p:cNvSpPr>
            <a:spLocks noGrp="1"/>
          </p:cNvSpPr>
          <p:nvPr>
            <p:ph idx="1"/>
          </p:nvPr>
        </p:nvSpPr>
        <p:spPr/>
        <p:txBody>
          <a:bodyPr>
            <a:normAutofit/>
          </a:bodyPr>
          <a:lstStyle/>
          <a:p>
            <a:r>
              <a:rPr lang="en-US" dirty="0" smtClean="0"/>
              <a:t>Motivation</a:t>
            </a:r>
          </a:p>
          <a:p>
            <a:r>
              <a:rPr lang="en-US" dirty="0" smtClean="0">
                <a:solidFill>
                  <a:schemeClr val="accent5"/>
                </a:solidFill>
              </a:rPr>
              <a:t>Quick Fix </a:t>
            </a:r>
            <a:r>
              <a:rPr lang="en-US" dirty="0">
                <a:solidFill>
                  <a:schemeClr val="accent5"/>
                </a:solidFill>
              </a:rPr>
              <a:t>Scout (Speculative </a:t>
            </a:r>
            <a:r>
              <a:rPr lang="en-US" dirty="0" smtClean="0">
                <a:solidFill>
                  <a:schemeClr val="accent5"/>
                </a:solidFill>
              </a:rPr>
              <a:t>Analysis)</a:t>
            </a:r>
            <a:endParaRPr lang="en-US" dirty="0" smtClean="0"/>
          </a:p>
          <a:p>
            <a:r>
              <a:rPr lang="en-US" dirty="0" smtClean="0"/>
              <a:t>Demo</a:t>
            </a:r>
          </a:p>
          <a:p>
            <a:r>
              <a:rPr lang="en-US" dirty="0" smtClean="0"/>
              <a:t>Evaluation</a:t>
            </a:r>
          </a:p>
          <a:p>
            <a:r>
              <a:rPr lang="en-US" dirty="0" smtClean="0"/>
              <a:t>Related Work</a:t>
            </a:r>
          </a:p>
          <a:p>
            <a:r>
              <a:rPr lang="en-US" smtClean="0"/>
              <a:t>Contributions</a:t>
            </a:r>
            <a:endParaRPr lang="en-US" dirty="0"/>
          </a:p>
        </p:txBody>
      </p:sp>
    </p:spTree>
    <p:extLst>
      <p:ext uri="{BB962C8B-B14F-4D97-AF65-F5344CB8AC3E}">
        <p14:creationId xmlns:p14="http://schemas.microsoft.com/office/powerpoint/2010/main" val="2147979297"/>
      </p:ext>
    </p:extLst>
  </p:cSld>
  <p:clrMapOvr>
    <a:masterClrMapping/>
  </p:clrMapOvr>
  <mc:AlternateContent xmlns:mc="http://schemas.openxmlformats.org/markup-compatibility/2006" xmlns:p14="http://schemas.microsoft.com/office/powerpoint/2010/main">
    <mc:Choice Requires="p14">
      <p:transition spd="slow" p14:dur="2000" advTm="25103"/>
    </mc:Choice>
    <mc:Fallback xmlns="">
      <p:transition xmlns:p14="http://schemas.microsoft.com/office/powerpoint/2010/main" spd="slow" advTm="25103"/>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7"/>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100.7|41.8|51.5"/>
</p:tagLst>
</file>

<file path=ppt/tags/tag12.xml><?xml version="1.0" encoding="utf-8"?>
<p:tagLst xmlns:a="http://schemas.openxmlformats.org/drawingml/2006/main" xmlns:r="http://schemas.openxmlformats.org/officeDocument/2006/relationships" xmlns:p="http://schemas.openxmlformats.org/presentationml/2006/main">
  <p:tag name="TIMING" val="|18.1"/>
</p:tagLst>
</file>

<file path=ppt/tags/tag13.xml><?xml version="1.0" encoding="utf-8"?>
<p:tagLst xmlns:a="http://schemas.openxmlformats.org/drawingml/2006/main" xmlns:r="http://schemas.openxmlformats.org/officeDocument/2006/relationships" xmlns:p="http://schemas.openxmlformats.org/presentationml/2006/main">
  <p:tag name="TIMING" val="|51|27.6"/>
</p:tagLst>
</file>

<file path=ppt/tags/tag14.xml><?xml version="1.0" encoding="utf-8"?>
<p:tagLst xmlns:a="http://schemas.openxmlformats.org/drawingml/2006/main" xmlns:r="http://schemas.openxmlformats.org/officeDocument/2006/relationships" xmlns:p="http://schemas.openxmlformats.org/presentationml/2006/main">
  <p:tag name="TIMING" val="|14.5"/>
</p:tagLst>
</file>

<file path=ppt/tags/tag15.xml><?xml version="1.0" encoding="utf-8"?>
<p:tagLst xmlns:a="http://schemas.openxmlformats.org/drawingml/2006/main" xmlns:r="http://schemas.openxmlformats.org/officeDocument/2006/relationships" xmlns:p="http://schemas.openxmlformats.org/presentationml/2006/main">
  <p:tag name="TIMING" val="|20.3"/>
</p:tagLst>
</file>

<file path=ppt/tags/tag16.xml><?xml version="1.0" encoding="utf-8"?>
<p:tagLst xmlns:a="http://schemas.openxmlformats.org/drawingml/2006/main" xmlns:r="http://schemas.openxmlformats.org/officeDocument/2006/relationships" xmlns:p="http://schemas.openxmlformats.org/presentationml/2006/main">
  <p:tag name="TIMING" val="|102.7"/>
</p:tagLst>
</file>

<file path=ppt/tags/tag2.xml><?xml version="1.0" encoding="utf-8"?>
<p:tagLst xmlns:a="http://schemas.openxmlformats.org/drawingml/2006/main" xmlns:r="http://schemas.openxmlformats.org/officeDocument/2006/relationships" xmlns:p="http://schemas.openxmlformats.org/presentationml/2006/main">
  <p:tag name="TIMING" val="|54.4"/>
</p:tagLst>
</file>

<file path=ppt/tags/tag3.xml><?xml version="1.0" encoding="utf-8"?>
<p:tagLst xmlns:a="http://schemas.openxmlformats.org/drawingml/2006/main" xmlns:r="http://schemas.openxmlformats.org/officeDocument/2006/relationships" xmlns:p="http://schemas.openxmlformats.org/presentationml/2006/main">
  <p:tag name="TIMING" val="|30.9|6.5"/>
</p:tagLst>
</file>

<file path=ppt/tags/tag4.xml><?xml version="1.0" encoding="utf-8"?>
<p:tagLst xmlns:a="http://schemas.openxmlformats.org/drawingml/2006/main" xmlns:r="http://schemas.openxmlformats.org/officeDocument/2006/relationships" xmlns:p="http://schemas.openxmlformats.org/presentationml/2006/main">
  <p:tag name="TIMING" val="|17.2"/>
</p:tagLst>
</file>

<file path=ppt/tags/tag5.xml><?xml version="1.0" encoding="utf-8"?>
<p:tagLst xmlns:a="http://schemas.openxmlformats.org/drawingml/2006/main" xmlns:r="http://schemas.openxmlformats.org/officeDocument/2006/relationships" xmlns:p="http://schemas.openxmlformats.org/presentationml/2006/main">
  <p:tag name="TIMING" val="|19.4|11.1"/>
</p:tagLst>
</file>

<file path=ppt/tags/tag6.xml><?xml version="1.0" encoding="utf-8"?>
<p:tagLst xmlns:a="http://schemas.openxmlformats.org/drawingml/2006/main" xmlns:r="http://schemas.openxmlformats.org/officeDocument/2006/relationships" xmlns:p="http://schemas.openxmlformats.org/presentationml/2006/main">
  <p:tag name="TIMING" val="|12.7"/>
</p:tagLst>
</file>

<file path=ppt/tags/tag7.xml><?xml version="1.0" encoding="utf-8"?>
<p:tagLst xmlns:a="http://schemas.openxmlformats.org/drawingml/2006/main" xmlns:r="http://schemas.openxmlformats.org/officeDocument/2006/relationships" xmlns:p="http://schemas.openxmlformats.org/presentationml/2006/main">
  <p:tag name="TIMING" val="|14.5"/>
</p:tagLst>
</file>

<file path=ppt/tags/tag8.xml><?xml version="1.0" encoding="utf-8"?>
<p:tagLst xmlns:a="http://schemas.openxmlformats.org/drawingml/2006/main" xmlns:r="http://schemas.openxmlformats.org/officeDocument/2006/relationships" xmlns:p="http://schemas.openxmlformats.org/presentationml/2006/main">
  <p:tag name="TIMING" val="|11.8|26.6|48.9"/>
</p:tagLst>
</file>

<file path=ppt/tags/tag9.xml><?xml version="1.0" encoding="utf-8"?>
<p:tagLst xmlns:a="http://schemas.openxmlformats.org/drawingml/2006/main" xmlns:r="http://schemas.openxmlformats.org/officeDocument/2006/relationships" xmlns:p="http://schemas.openxmlformats.org/presentationml/2006/main">
  <p:tag name="TIMING" val="|51|27.6"/>
</p:tagLst>
</file>

<file path=ppt/theme/theme1.xml><?xml version="1.0" encoding="utf-8"?>
<a:theme xmlns:a="http://schemas.openxmlformats.org/drawingml/2006/main" name="University of Washingt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University of Washington Template</Template>
  <TotalTime>9839</TotalTime>
  <Words>8069</Words>
  <Application>Microsoft Macintosh PowerPoint</Application>
  <PresentationFormat>On-screen Show (4:3)</PresentationFormat>
  <Paragraphs>805</Paragraphs>
  <Slides>62</Slides>
  <Notes>45</Notes>
  <HiddenSlides>34</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University of Washington Template</vt:lpstr>
      <vt:lpstr>Speculative Analysis  of IDE Recommendations</vt:lpstr>
      <vt:lpstr>IDE Recommendations</vt:lpstr>
      <vt:lpstr>Making recommendations more useful </vt:lpstr>
      <vt:lpstr>1 Logical Problem but 2 Errors</vt:lpstr>
      <vt:lpstr>Proposals at declaration  can be prioritized better</vt:lpstr>
      <vt:lpstr>Proposals at assignment do not help</vt:lpstr>
      <vt:lpstr>Ultimate Goal</vt:lpstr>
      <vt:lpstr>Consequences of IDE Recommendations</vt:lpstr>
      <vt:lpstr>Outline</vt:lpstr>
      <vt:lpstr>Running Speculative Analysis</vt:lpstr>
      <vt:lpstr>Running Speculative Analysis</vt:lpstr>
      <vt:lpstr>Augmented Dialog with Speculative Compilation Error Counts</vt:lpstr>
      <vt:lpstr>Making Quick Fix Global</vt:lpstr>
      <vt:lpstr>Global Best Proposal</vt:lpstr>
      <vt:lpstr>Evaluation</vt:lpstr>
      <vt:lpstr>Controlled Experiment</vt:lpstr>
      <vt:lpstr>Controlled Experiment Results</vt:lpstr>
      <vt:lpstr>Participant Quotations</vt:lpstr>
      <vt:lpstr>Related Work</vt:lpstr>
      <vt:lpstr>Contributions</vt:lpstr>
      <vt:lpstr>References</vt:lpstr>
      <vt:lpstr>PowerPoint Presentation</vt:lpstr>
      <vt:lpstr>Towards fine-grained speculation</vt:lpstr>
      <vt:lpstr>6 Popular Proposals</vt:lpstr>
      <vt:lpstr>6 Popular Proposals (Per User)</vt:lpstr>
      <vt:lpstr>Cluttering of Workspace</vt:lpstr>
      <vt:lpstr>Limitations</vt:lpstr>
      <vt:lpstr>Quick Fix Scout Algorithm</vt:lpstr>
      <vt:lpstr>Confidence</vt:lpstr>
      <vt:lpstr>Evaluation Preparations</vt:lpstr>
      <vt:lpstr>Speculative Analysis</vt:lpstr>
      <vt:lpstr>Speculative Analysis for Quick Fixes</vt:lpstr>
      <vt:lpstr>QFS Enchantments</vt:lpstr>
      <vt:lpstr>Speed</vt:lpstr>
      <vt:lpstr>Problem Solved</vt:lpstr>
      <vt:lpstr>Global Best Proposals</vt:lpstr>
      <vt:lpstr>Related Work</vt:lpstr>
      <vt:lpstr>IDE Recommendations</vt:lpstr>
      <vt:lpstr>Refactoring Fails!</vt:lpstr>
      <vt:lpstr>Speculative Analysis</vt:lpstr>
      <vt:lpstr>Controlled Experiment</vt:lpstr>
      <vt:lpstr>Case Study</vt:lpstr>
      <vt:lpstr>Measurements</vt:lpstr>
      <vt:lpstr>Future Work</vt:lpstr>
      <vt:lpstr>Related Work</vt:lpstr>
      <vt:lpstr>Demo</vt:lpstr>
      <vt:lpstr>Evaluation</vt:lpstr>
      <vt:lpstr>Problem with IDE Recommendations</vt:lpstr>
      <vt:lpstr>Case Study Results</vt:lpstr>
      <vt:lpstr>Running Speculative Analysis</vt:lpstr>
      <vt:lpstr>Case Study Results</vt:lpstr>
      <vt:lpstr>Case Study Results</vt:lpstr>
      <vt:lpstr>Case Study Results</vt:lpstr>
      <vt:lpstr>Case Study Results</vt:lpstr>
      <vt:lpstr>Controlled Experiment Results</vt:lpstr>
      <vt:lpstr>Using IDE Recommendations</vt:lpstr>
      <vt:lpstr>Quick Fix Failure</vt:lpstr>
      <vt:lpstr>Quick Fix Success?</vt:lpstr>
      <vt:lpstr>Case Study</vt:lpstr>
      <vt:lpstr>Controlled Experiment Results</vt:lpstr>
      <vt:lpstr>Case Study</vt:lpstr>
      <vt:lpstr>Case Study Results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Kivanc Muslu</dc:creator>
  <cp:lastModifiedBy>Kivanc Muslu</cp:lastModifiedBy>
  <cp:revision>770</cp:revision>
  <dcterms:created xsi:type="dcterms:W3CDTF">2012-01-28T10:30:27Z</dcterms:created>
  <dcterms:modified xsi:type="dcterms:W3CDTF">2012-10-22T00:22:08Z</dcterms:modified>
</cp:coreProperties>
</file>