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1" r:id="rId5"/>
    <p:sldId id="286" r:id="rId6"/>
    <p:sldId id="287" r:id="rId7"/>
    <p:sldId id="265" r:id="rId8"/>
    <p:sldId id="343" r:id="rId9"/>
    <p:sldId id="331" r:id="rId10"/>
    <p:sldId id="267" r:id="rId11"/>
    <p:sldId id="342" r:id="rId12"/>
    <p:sldId id="269" r:id="rId13"/>
    <p:sldId id="325" r:id="rId14"/>
    <p:sldId id="273" r:id="rId15"/>
    <p:sldId id="333" r:id="rId16"/>
    <p:sldId id="332" r:id="rId17"/>
    <p:sldId id="276" r:id="rId18"/>
    <p:sldId id="277" r:id="rId19"/>
    <p:sldId id="274" r:id="rId20"/>
    <p:sldId id="275" r:id="rId21"/>
    <p:sldId id="336" r:id="rId22"/>
    <p:sldId id="321" r:id="rId23"/>
    <p:sldId id="322" r:id="rId24"/>
    <p:sldId id="310" r:id="rId25"/>
    <p:sldId id="311" r:id="rId26"/>
    <p:sldId id="312" r:id="rId27"/>
    <p:sldId id="345" r:id="rId28"/>
    <p:sldId id="314" r:id="rId29"/>
    <p:sldId id="315" r:id="rId30"/>
    <p:sldId id="326" r:id="rId31"/>
    <p:sldId id="316" r:id="rId32"/>
    <p:sldId id="317" r:id="rId33"/>
    <p:sldId id="318" r:id="rId34"/>
    <p:sldId id="266" r:id="rId35"/>
    <p:sldId id="339" r:id="rId36"/>
    <p:sldId id="341" r:id="rId37"/>
    <p:sldId id="270" r:id="rId38"/>
    <p:sldId id="328" r:id="rId39"/>
    <p:sldId id="327" r:id="rId40"/>
    <p:sldId id="330" r:id="rId41"/>
    <p:sldId id="323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2" autoAdjust="0"/>
  </p:normalViewPr>
  <p:slideViewPr>
    <p:cSldViewPr>
      <p:cViewPr varScale="1">
        <p:scale>
          <a:sx n="76" d="100"/>
          <a:sy n="76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B0ED-27C9-4BB2-86CA-C307409D6EE6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ECC2-75AD-4A0D-9EF9-29BB93AC7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talk is about </a:t>
            </a:r>
            <a:r>
              <a:rPr lang="en-US" b="1" dirty="0" smtClean="0"/>
              <a:t>putting the developer in charge </a:t>
            </a:r>
            <a:r>
              <a:rPr lang="en-US" dirty="0" smtClean="0"/>
              <a:t>of the development process.</a:t>
            </a:r>
          </a:p>
          <a:p>
            <a:r>
              <a:rPr lang="en-US" dirty="0" smtClean="0"/>
              <a:t>I need to make the problem I am solving very clear,</a:t>
            </a:r>
            <a:r>
              <a:rPr lang="en-US" baseline="0" dirty="0" smtClean="0"/>
              <a:t> from the very beginning.</a:t>
            </a:r>
          </a:p>
          <a:p>
            <a:r>
              <a:rPr lang="en-US" dirty="0" smtClean="0"/>
              <a:t>Goal:  the ease</a:t>
            </a:r>
            <a:r>
              <a:rPr lang="en-US" baseline="0" dirty="0" smtClean="0"/>
              <a:t> </a:t>
            </a:r>
            <a:r>
              <a:rPr lang="en-US" dirty="0" smtClean="0"/>
              <a:t>and flexibility</a:t>
            </a:r>
            <a:r>
              <a:rPr lang="en-US" baseline="0" dirty="0" smtClean="0"/>
              <a:t> of developing in a d</a:t>
            </a:r>
            <a:r>
              <a:rPr lang="en-US" dirty="0" smtClean="0"/>
              <a:t>ynamically-typed scripting languages,</a:t>
            </a:r>
            <a:r>
              <a:rPr lang="en-US" baseline="0" dirty="0" smtClean="0"/>
              <a:t> and the reliability and maintainability of developing in a statically-typed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replicated the case study twice</a:t>
            </a:r>
          </a:p>
          <a:p>
            <a:r>
              <a:rPr lang="en-US" dirty="0" smtClean="0"/>
              <a:t>Explicitly state that the developers are the paper authors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app is complete, define the interface</a:t>
            </a:r>
          </a:p>
          <a:p>
            <a:pPr lvl="1"/>
            <a:r>
              <a:rPr lang="en-US" dirty="0" smtClean="0"/>
              <a:t>Know which methods to put in interface</a:t>
            </a:r>
          </a:p>
          <a:p>
            <a:pPr lvl="1"/>
            <a:r>
              <a:rPr lang="en-US" dirty="0" smtClean="0"/>
              <a:t>Know which methods/fields to make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public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Experimental client code had used other methods that need not be in the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2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Bayne suggests cutting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5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Say</a:t>
            </a:r>
            <a:r>
              <a:rPr lang="en-US" dirty="0" smtClean="0"/>
              <a:t> “</a:t>
            </a:r>
            <a:r>
              <a:rPr lang="en-US" b="1" dirty="0" smtClean="0"/>
              <a:t>This is exactly what the developer wanted to avoid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4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Static and dynamic feedback is useful in </a:t>
            </a:r>
            <a:r>
              <a:rPr lang="en-US" b="1" dirty="0" smtClean="0"/>
              <a:t>all development phases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(Dynamism</a:t>
            </a:r>
            <a:r>
              <a:rPr lang="en-US" baseline="0" dirty="0" smtClean="0"/>
              <a:t> isn’t just for prototyping.)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7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It’s an </a:t>
            </a:r>
            <a:r>
              <a:rPr lang="en-US" b="1" smtClean="0"/>
              <a:t>existing</a:t>
            </a:r>
            <a:r>
              <a:rPr lang="en-US" b="0" smtClean="0"/>
              <a:t> Point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77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just add extra, differently-named methods in exactly the places needed?</a:t>
            </a:r>
          </a:p>
          <a:p>
            <a:r>
              <a:rPr lang="en-US" dirty="0" smtClean="0"/>
              <a:t>Because we would have no guarantee that we</a:t>
            </a:r>
            <a:r>
              <a:rPr lang="en-US" baseline="0" dirty="0" smtClean="0"/>
              <a:t> </a:t>
            </a:r>
            <a:r>
              <a:rPr lang="en-US" baseline="0" smtClean="0"/>
              <a:t>had not missed some call sites.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 say “theoretical minimum”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44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Workarounds are possible; Ductile</a:t>
            </a:r>
            <a:r>
              <a:rPr lang="en-US" baseline="0" dirty="0" smtClean="0"/>
              <a:t> is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15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other prototypes for C# and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3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Faster development?  Yes </a:t>
            </a:r>
            <a:r>
              <a:rPr lang="en-US" sz="1200" dirty="0" smtClean="0">
                <a:solidFill>
                  <a:srgbClr val="996633"/>
                </a:solidFill>
              </a:rPr>
              <a:t>[Gannon 77, </a:t>
            </a:r>
            <a:r>
              <a:rPr lang="en-US" sz="1200" dirty="0" err="1" smtClean="0">
                <a:solidFill>
                  <a:srgbClr val="996633"/>
                </a:solidFill>
              </a:rPr>
              <a:t>Prechelt</a:t>
            </a:r>
            <a:r>
              <a:rPr lang="en-US" sz="1200" dirty="0" smtClean="0">
                <a:solidFill>
                  <a:srgbClr val="996633"/>
                </a:solidFill>
              </a:rPr>
              <a:t> 98]</a:t>
            </a:r>
            <a:r>
              <a:rPr lang="en-US" dirty="0" smtClean="0"/>
              <a:t>, no </a:t>
            </a:r>
            <a:r>
              <a:rPr lang="en-US" sz="1200" dirty="0" smtClean="0">
                <a:solidFill>
                  <a:srgbClr val="996633"/>
                </a:solidFill>
              </a:rPr>
              <a:t>[</a:t>
            </a:r>
            <a:r>
              <a:rPr lang="en-US" sz="1200" dirty="0" err="1" smtClean="0">
                <a:solidFill>
                  <a:srgbClr val="996633"/>
                </a:solidFill>
              </a:rPr>
              <a:t>Hannenberg</a:t>
            </a:r>
            <a:r>
              <a:rPr lang="en-US" sz="1200" dirty="0" smtClean="0">
                <a:solidFill>
                  <a:srgbClr val="996633"/>
                </a:solidFill>
              </a:rPr>
              <a:t> 09, 10]</a:t>
            </a:r>
            <a:endParaRPr lang="en-US" dirty="0" smtClean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9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Clarify what happens when a primitive operation dynamically checks its argument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Libraries are usually general enough already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not yet implemented</a:t>
            </a:r>
            <a:r>
              <a:rPr lang="en-US" baseline="0" dirty="0" smtClean="0"/>
              <a:t> the reflective un-transformation, but previous work has done so, so it is merely an engineering challenge, not a conceptual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26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say that any tests failed;</a:t>
            </a:r>
            <a:r>
              <a:rPr lang="en-US" baseline="0" dirty="0" smtClean="0"/>
              <a:t> they did not, after the 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58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and pseudo-assignment</a:t>
            </a:r>
          </a:p>
          <a:p>
            <a:r>
              <a:rPr lang="en-US" dirty="0" smtClean="0"/>
              <a:t>“Relevant”:</a:t>
            </a:r>
            <a:r>
              <a:rPr lang="en-US" baseline="0" dirty="0" smtClean="0"/>
              <a:t>  use dynamic slicing</a:t>
            </a:r>
          </a:p>
          <a:p>
            <a:r>
              <a:rPr lang="en-US" baseline="0" dirty="0" smtClean="0"/>
              <a:t>The relevant type failures are guaranteed not to be false positives!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Blame assignment contrasts with other work:  as early as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I have done this in the past!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Need types from the beginning</a:t>
            </a:r>
          </a:p>
          <a:p>
            <a:endParaRPr lang="en-US" dirty="0" smtClean="0"/>
          </a:p>
          <a:p>
            <a:r>
              <a:rPr lang="en-US" dirty="0" smtClean="0"/>
              <a:t>(Bring religion to the heathens)</a:t>
            </a:r>
          </a:p>
          <a:p>
            <a:r>
              <a:rPr lang="en-US" dirty="0" smtClean="0"/>
              <a:t>They don't know what they are missing, have</a:t>
            </a:r>
            <a:r>
              <a:rPr lang="en-US" baseline="0" dirty="0" smtClean="0"/>
              <a:t> been unknowingly waiting for this their entire life.</a:t>
            </a:r>
            <a:endParaRPr lang="en-US" dirty="0" smtClean="0"/>
          </a:p>
          <a:p>
            <a:r>
              <a:rPr lang="en-US" dirty="0" smtClean="0"/>
              <a:t>Once we add this, they will thank us (or will beat a path to our door).</a:t>
            </a:r>
          </a:p>
          <a:p>
            <a:endParaRPr lang="en-US" dirty="0" smtClean="0"/>
          </a:p>
          <a:p>
            <a:r>
              <a:rPr lang="en-US" dirty="0" smtClean="0"/>
              <a:t>The last thing</a:t>
            </a:r>
            <a:r>
              <a:rPr lang="en-US" baseline="0" dirty="0" smtClean="0"/>
              <a:t> we need is more self-proclaimed saviors who don’t understand the local culture, disparage its customs, and aim to destroy its way of life.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</a:t>
            </a:r>
            <a:r>
              <a:rPr lang="en-US" baseline="0" dirty="0" smtClean="0"/>
              <a:t> not been realistically evaluated in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74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Represent the boundary (coarsely) to the type system</a:t>
            </a:r>
          </a:p>
          <a:p>
            <a:pPr marL="0" marR="0" lvl="1" indent="0" algn="l" defTabSz="864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Later, undo work (in an order </a:t>
            </a:r>
            <a:r>
              <a:rPr lang="en-US" b="1" dirty="0" smtClean="0"/>
              <a:t>dictated by the type system</a:t>
            </a:r>
            <a:r>
              <a:rPr lang="en-US" dirty="0" smtClean="0"/>
              <a:t>)</a:t>
            </a:r>
          </a:p>
          <a:p>
            <a:pPr defTabSz="864931">
              <a:defRPr/>
            </a:pPr>
            <a:endParaRPr lang="en-US" dirty="0" smtClean="0"/>
          </a:p>
          <a:p>
            <a:pPr defTabSz="864931">
              <a:defRPr/>
            </a:pPr>
            <a:r>
              <a:rPr lang="en-US" dirty="0" smtClean="0"/>
              <a:t>We </a:t>
            </a:r>
            <a:r>
              <a:rPr lang="en-US" b="1" dirty="0" smtClean="0"/>
              <a:t>do not want to</a:t>
            </a:r>
            <a:r>
              <a:rPr lang="en-US" b="1" baseline="0" dirty="0" smtClean="0"/>
              <a:t> emulate or automate </a:t>
            </a:r>
            <a:r>
              <a:rPr lang="en-US" baseline="0" dirty="0" smtClean="0"/>
              <a:t>what programmers do today; we want a better approach.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many more; each gives a </a:t>
            </a:r>
            <a:r>
              <a:rPr lang="en-US" i="1" dirty="0" smtClean="0"/>
              <a:t>partial</a:t>
            </a:r>
            <a:r>
              <a:rPr lang="en-US" dirty="0" smtClean="0"/>
              <a:t> solution</a:t>
            </a:r>
          </a:p>
          <a:p>
            <a:pPr>
              <a:buNone/>
            </a:pPr>
            <a:r>
              <a:rPr lang="en-US" dirty="0" smtClean="0"/>
              <a:t>Every approach is both unsafe</a:t>
            </a:r>
            <a:r>
              <a:rPr lang="en-US" baseline="0" dirty="0" smtClean="0"/>
              <a:t> and inflexible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Workarounds </a:t>
            </a:r>
            <a:r>
              <a:rPr lang="en-US" b="1" dirty="0" smtClean="0"/>
              <a:t>indicate a </a:t>
            </a:r>
            <a:r>
              <a:rPr lang="en-US" b="1" dirty="0" smtClean="0">
                <a:solidFill>
                  <a:srgbClr val="FF0000"/>
                </a:solidFill>
              </a:rPr>
              <a:t>need </a:t>
            </a:r>
            <a:r>
              <a:rPr lang="en-US" dirty="0" smtClean="0">
                <a:solidFill>
                  <a:srgbClr val="FF0000"/>
                </a:solidFill>
              </a:rPr>
              <a:t>for better mechanisms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interactive, more fun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Faster feedback = more useful feedback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 static type system</a:t>
            </a:r>
            <a:r>
              <a:rPr lang="en-US" baseline="0" dirty="0" smtClean="0"/>
              <a:t> </a:t>
            </a:r>
            <a:r>
              <a:rPr lang="en-US" dirty="0" smtClean="0"/>
              <a:t>rejects some correct programs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 now = new Date();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now.getMonth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Courier New" pitchFamily="49" charset="0"/>
              </a:rPr>
              <a:t>  // type error!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67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paper is one example in my long line of work to bridge the </a:t>
            </a:r>
            <a:r>
              <a:rPr lang="en-US" smtClean="0"/>
              <a:t>research communities.</a:t>
            </a:r>
          </a:p>
          <a:p>
            <a:r>
              <a:rPr lang="en-US" dirty="0" smtClean="0"/>
              <a:t>Convenience:  or</a:t>
            </a:r>
            <a:r>
              <a:rPr lang="en-US" baseline="0" dirty="0" smtClean="0"/>
              <a:t> of theory</a:t>
            </a:r>
          </a:p>
          <a:p>
            <a:r>
              <a:rPr lang="en-US" dirty="0" smtClean="0"/>
              <a:t>The idea is simple, but the implementation is complex.  (That’s a reasonable tradeoff!)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Neither one dominates the other</a:t>
            </a:r>
            <a:r>
              <a:rPr lang="en-US" b="1" baseline="0" dirty="0" smtClean="0"/>
              <a:t>        (also see note on “problem” at end)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times, the program does not type-check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times, the program does not pass its tests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Programmer is the best judge of his/her needs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fast,</a:t>
            </a:r>
            <a:r>
              <a:rPr lang="en-US" baseline="0" dirty="0" smtClean="0"/>
              <a:t> flexible</a:t>
            </a:r>
            <a:r>
              <a:rPr lang="en-US" b="1" baseline="0" dirty="0" smtClean="0"/>
              <a:t>, and fun </a:t>
            </a:r>
            <a:r>
              <a:rPr lang="en-US" baseline="0" dirty="0" smtClean="0"/>
              <a:t>as in a dynamically-typed language.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reliable, </a:t>
            </a:r>
            <a:r>
              <a:rPr lang="en-US" b="1" baseline="0" dirty="0" smtClean="0"/>
              <a:t>understandable, and well-designed </a:t>
            </a:r>
            <a:r>
              <a:rPr lang="en-US" baseline="0" dirty="0" smtClean="0"/>
              <a:t>as in a statically-typed language.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Problem</a:t>
            </a:r>
            <a:r>
              <a:rPr lang="en-US" dirty="0" smtClean="0"/>
              <a:t>:  Existing tools do not give the programmer the</a:t>
            </a:r>
            <a:r>
              <a:rPr lang="en-US" baseline="0" dirty="0" smtClean="0"/>
              <a:t> choice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r>
              <a:rPr lang="en-US" b="1" dirty="0">
                <a:solidFill>
                  <a:srgbClr val="FF0000"/>
                </a:solidFill>
              </a:rPr>
              <a:t>Assumption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about what errors are important.</a:t>
            </a:r>
          </a:p>
          <a:p>
            <a:r>
              <a:rPr lang="en-US" dirty="0"/>
              <a:t>The language designer knows what you want, and it is always testing.</a:t>
            </a:r>
          </a:p>
          <a:p>
            <a:r>
              <a:rPr lang="en-US" b="1" dirty="0"/>
              <a:t>Type errors remain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And sometimes turn into debugging marathons</a:t>
            </a:r>
          </a:p>
          <a:p>
            <a:pPr lvl="2"/>
            <a:r>
              <a:rPr lang="en-US" dirty="0" smtClean="0"/>
              <a:t>Also true of languages without (say) immutability</a:t>
            </a:r>
          </a:p>
          <a:p>
            <a:r>
              <a:rPr lang="en-US" dirty="0" smtClean="0"/>
              <a:t>Avoid saying</a:t>
            </a:r>
            <a:r>
              <a:rPr lang="en-US" baseline="0" dirty="0" smtClean="0"/>
              <a:t> agile programming is a crutch; that will invite flames.</a:t>
            </a:r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Good support for testing:  No fuss and bother of appeasing the type checker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possibility</a:t>
            </a:r>
            <a:r>
              <a:rPr lang="en-US" baseline="0" dirty="0" smtClean="0"/>
              <a:t> of static type checking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…and most other static analyses are also very hard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Assumption</a:t>
            </a:r>
            <a:r>
              <a:rPr lang="en-US" dirty="0" smtClean="0"/>
              <a:t>:   what errors are important?</a:t>
            </a:r>
          </a:p>
          <a:p>
            <a:r>
              <a:rPr lang="en-US" dirty="0" smtClean="0"/>
              <a:t>The </a:t>
            </a:r>
            <a:r>
              <a:rPr lang="en-US" dirty="0"/>
              <a:t>language designer knows what you want most, and it is always static type checking.</a:t>
            </a:r>
          </a:p>
          <a:p>
            <a:r>
              <a:rPr lang="en-US" dirty="0"/>
              <a:t>This is a deep assumption about what errors are important.</a:t>
            </a:r>
          </a:p>
          <a:p>
            <a:r>
              <a:rPr lang="en-US" dirty="0"/>
              <a:t>And, it simplifies compilers and other tools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“Result” refers to</a:t>
            </a:r>
            <a:r>
              <a:rPr lang="en-US" baseline="0" dirty="0" smtClean="0"/>
              <a:t> all language-imposed limitations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menu bar is from the </a:t>
            </a:r>
            <a:r>
              <a:rPr lang="en-US" baseline="0" dirty="0" err="1" smtClean="0"/>
              <a:t>jGRASP</a:t>
            </a:r>
            <a:r>
              <a:rPr lang="en-US" baseline="0" dirty="0" smtClean="0"/>
              <a:t> editor.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 is a typed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Gives a semantics to ill-typed programs</a:t>
            </a:r>
          </a:p>
          <a:p>
            <a:pPr lvl="1"/>
            <a:r>
              <a:rPr lang="en-US" dirty="0" smtClean="0"/>
              <a:t>Programmers attempt to emulate a type system</a:t>
            </a:r>
          </a:p>
          <a:p>
            <a:pPr lvl="2"/>
            <a:r>
              <a:rPr lang="en-US" dirty="0" smtClean="0"/>
              <a:t>Naming conventions, comments, extra assertions, tests</a:t>
            </a:r>
          </a:p>
          <a:p>
            <a:pPr lvl="2"/>
            <a:r>
              <a:rPr lang="en-US" dirty="0" smtClean="0"/>
              <a:t>Inevitably, hard-to-debug type errors remain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radical idea?</a:t>
            </a:r>
          </a:p>
          <a:p>
            <a:r>
              <a:rPr lang="en-US" dirty="0" smtClean="0"/>
              <a:t>Already used in practice (work around limitations)</a:t>
            </a:r>
          </a:p>
          <a:p>
            <a:r>
              <a:rPr lang="en-US" dirty="0" smtClean="0"/>
              <a:t>Not recognized or supported by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Why doesn’t the type-checker provide this choice?</a:t>
            </a:r>
          </a:p>
          <a:p>
            <a:pPr marL="914400" lvl="1" indent="-514350"/>
            <a:r>
              <a:rPr lang="en-US" dirty="0" smtClean="0"/>
              <a:t>Tool builder convenience and doctrine</a:t>
            </a:r>
          </a:p>
          <a:p>
            <a:pPr defTabSz="864931">
              <a:defRPr/>
            </a:pPr>
            <a:r>
              <a:rPr lang="en-US" dirty="0" smtClean="0"/>
              <a:t>"when to check, not whether to check"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7DD1B-EA47-4EB0-A463-43BA77C54E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3ECC2-75AD-4A0D-9EF9-29BB93AC7B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0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5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BD72-A614-4C9C-B196-F2213F85CCA4}" type="datetimeFigureOut">
              <a:rPr lang="en-US" smtClean="0"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0905-60FB-4D86-B8AA-D0F069A2F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code.google.com/p/ductilej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http://code.google.com/p/ductilej/" TargetMode="Externa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Always-available</a:t>
            </a:r>
            <a:br>
              <a:rPr lang="en-US" dirty="0" smtClean="0"/>
            </a:br>
            <a:r>
              <a:rPr lang="en-US" dirty="0" smtClean="0"/>
              <a:t>static and dynamic feedback:</a:t>
            </a:r>
            <a:br>
              <a:rPr lang="en-US" dirty="0" smtClean="0"/>
            </a:br>
            <a:r>
              <a:rPr lang="en-US" sz="4800" dirty="0" smtClean="0"/>
              <a:t>Unifying static and dynamic typing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4495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Michael Bayne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Richard Cook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Michael D. Ernst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71651"/>
              </p:ext>
            </p:extLst>
          </p:nvPr>
        </p:nvGraphicFramePr>
        <p:xfrm>
          <a:off x="4385058" y="3048000"/>
          <a:ext cx="4758942" cy="3789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4" imgW="4848161" imgH="4133763" progId="AcroExch.Document.7">
                  <p:embed/>
                </p:oleObj>
              </mc:Choice>
              <mc:Fallback>
                <p:oleObj name="Acrobat Document" r:id="rId4" imgW="4848161" imgH="4133763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058" y="3048000"/>
                        <a:ext cx="4758942" cy="3789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Goal:  create an email address book</a:t>
            </a:r>
          </a:p>
          <a:p>
            <a:pPr marL="0" indent="0">
              <a:buNone/>
            </a:pPr>
            <a:r>
              <a:rPr lang="en-US" dirty="0"/>
              <a:t>Tool:  Ductile implementation for Java</a:t>
            </a:r>
          </a:p>
          <a:p>
            <a:pPr marL="0" indent="0">
              <a:buNone/>
            </a:pPr>
            <a:r>
              <a:rPr lang="en-US" dirty="0" smtClean="0"/>
              <a:t>Developers: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&gt;10 years commercial experience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prefer statically-typed languages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59360" y="18288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59360" y="2743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  <a:endCxn id="5" idx="2"/>
          </p:cNvCxnSpPr>
          <p:nvPr/>
        </p:nvCxnSpPr>
        <p:spPr>
          <a:xfrm flipV="1">
            <a:off x="8107060" y="2286000"/>
            <a:ext cx="0" cy="45720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79040" y="1066800"/>
            <a:ext cx="145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Address book</a:t>
            </a:r>
            <a:br>
              <a:rPr lang="en-US" dirty="0" smtClean="0"/>
            </a:br>
            <a:r>
              <a:rPr lang="en-US" dirty="0" smtClean="0"/>
              <a:t>architecture: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219200"/>
            <a:ext cx="4800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AddressBook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Database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InMemoryDB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db.getName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emailAddr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Duck typing and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When app is complete, define the interface</a:t>
            </a:r>
          </a:p>
          <a:p>
            <a:r>
              <a:rPr lang="en-US" dirty="0" smtClean="0"/>
              <a:t>Advantage:  didn’t have to keep interface up to date with rapidly evolving prototype</a:t>
            </a:r>
          </a:p>
          <a:p>
            <a:pPr lvl="1"/>
            <a:r>
              <a:rPr lang="en-US" dirty="0" smtClean="0"/>
              <a:t>Experimental client code had used other methods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229710"/>
            <a:ext cx="3200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InMemoryDB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(String s) {…}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17474"/>
            <a:ext cx="4800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AddressBook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Database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InMemoryDB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db.getName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emailAddr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200400" y="1143000"/>
            <a:ext cx="2286000" cy="612648"/>
          </a:xfrm>
          <a:prstGeom prst="wedgeRectCallout">
            <a:avLst>
              <a:gd name="adj1" fmla="val -116005"/>
              <a:gd name="adj2" fmla="val 715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Database</a:t>
            </a:r>
            <a:r>
              <a:rPr lang="en-US" dirty="0" smtClean="0">
                <a:solidFill>
                  <a:schemeClr val="tx1"/>
                </a:solidFill>
              </a:rPr>
              <a:t>  interface is used but not defined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7474"/>
            <a:ext cx="4800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AddressBook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InMemoryDB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db.getName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emailAddr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197772" y="1143000"/>
            <a:ext cx="2286000" cy="612648"/>
          </a:xfrm>
          <a:prstGeom prst="wedgeRectCallout">
            <a:avLst>
              <a:gd name="adj1" fmla="val -116005"/>
              <a:gd name="adj2" fmla="val 715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Detyped</a:t>
            </a:r>
            <a:r>
              <a:rPr lang="en-US" dirty="0" smtClean="0">
                <a:solidFill>
                  <a:schemeClr val="tx1"/>
                </a:solidFill>
              </a:rPr>
              <a:t> declaration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19200"/>
            <a:ext cx="4800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AddressBook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Database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InMemoryDB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db.getName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emailAddr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493172" y="2153040"/>
            <a:ext cx="2286000" cy="612648"/>
          </a:xfrm>
          <a:prstGeom prst="wedgeRectCallout">
            <a:avLst>
              <a:gd name="adj1" fmla="val -88074"/>
              <a:gd name="adj2" fmla="val -34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Call uses reflection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8" grpId="0" animBg="1"/>
      <p:bldP spid="8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Checked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“checked exceptions”, Java requires a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dirty="0" smtClean="0"/>
              <a:t>/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catch </a:t>
            </a:r>
            <a:r>
              <a:rPr lang="en-US" dirty="0" smtClean="0"/>
              <a:t>block or a declaration</a:t>
            </a:r>
          </a:p>
          <a:p>
            <a:r>
              <a:rPr lang="en-US" dirty="0" smtClean="0"/>
              <a:t>Deferred writing these until design was stable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ocus on main functionality while experimenting</a:t>
            </a:r>
          </a:p>
          <a:p>
            <a:pPr lvl="1"/>
            <a:r>
              <a:rPr lang="en-US" dirty="0" smtClean="0"/>
              <a:t>Don’t insert placeholder error code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dummy constructs: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dirty="0" smtClean="0"/>
              <a:t>,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dirty="0" smtClean="0"/>
              <a:t>,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throws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Interfaces</a:t>
            </a:r>
            <a:endParaRPr lang="en-US" dirty="0"/>
          </a:p>
          <a:p>
            <a:pPr lvl="1"/>
            <a:r>
              <a:rPr lang="en-US" dirty="0"/>
              <a:t>Object that implemented only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/>
              <a:t> acted as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List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Iterable</a:t>
            </a:r>
            <a:endParaRPr lang="en-US" dirty="0"/>
          </a:p>
          <a:p>
            <a:r>
              <a:rPr lang="en-US" dirty="0"/>
              <a:t>Exception handling</a:t>
            </a:r>
          </a:p>
          <a:p>
            <a:pPr lvl="1"/>
            <a:r>
              <a:rPr lang="en-US" dirty="0"/>
              <a:t>Missing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600" dirty="0"/>
              <a:t> </a:t>
            </a:r>
            <a:r>
              <a:rPr lang="en-US" dirty="0" smtClean="0"/>
              <a:t>clauses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Sufficient for use cases that exercise a subset of functionality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 IDE “automatic fixes”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IDE could have made the code type-check</a:t>
            </a:r>
          </a:p>
          <a:p>
            <a:pPr lvl="1"/>
            <a:r>
              <a:rPr lang="en-US" dirty="0" smtClean="0"/>
              <a:t>Add methods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Database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Set methods/fields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public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Add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400" dirty="0" smtClean="0"/>
              <a:t>/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dirty="0" smtClean="0"/>
              <a:t> blocks or declare more exceptions</a:t>
            </a:r>
          </a:p>
          <a:p>
            <a:pPr marL="0" indent="0">
              <a:buNone/>
            </a:pPr>
            <a:r>
              <a:rPr lang="en-US" dirty="0" smtClean="0"/>
              <a:t>This would have </a:t>
            </a:r>
            <a:r>
              <a:rPr lang="en-US" dirty="0" smtClean="0">
                <a:solidFill>
                  <a:srgbClr val="FF0000"/>
                </a:solidFill>
              </a:rPr>
              <a:t>degraded the code</a:t>
            </a:r>
          </a:p>
          <a:p>
            <a:pPr lvl="1"/>
            <a:r>
              <a:rPr lang="en-US" dirty="0" smtClean="0"/>
              <a:t>May not indicate this is a temporary experiment</a:t>
            </a:r>
          </a:p>
          <a:p>
            <a:pPr lvl="1"/>
            <a:r>
              <a:rPr lang="en-US" dirty="0" smtClean="0"/>
              <a:t>Likely to be forgotten and left in final code</a:t>
            </a:r>
          </a:p>
        </p:txBody>
      </p:sp>
    </p:spTree>
    <p:extLst>
      <p:ext uri="{BB962C8B-B14F-4D97-AF65-F5344CB8AC3E}">
        <p14:creationId xmlns:p14="http://schemas.microsoft.com/office/powerpoint/2010/main" val="998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case study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advantages:</a:t>
            </a:r>
          </a:p>
          <a:p>
            <a:r>
              <a:rPr lang="en-US" dirty="0"/>
              <a:t>Avoid signature pollution, by deferring details until design is stable</a:t>
            </a:r>
          </a:p>
          <a:p>
            <a:pPr lvl="1"/>
            <a:r>
              <a:rPr lang="en-US" dirty="0"/>
              <a:t>Interfaces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Exception-handling</a:t>
            </a:r>
          </a:p>
          <a:p>
            <a:r>
              <a:rPr lang="en-US" dirty="0"/>
              <a:t>Test with partially-defined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approach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/>
              <a:t>Prototyping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Evolution (refactoring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/>
              <a:t>Related 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Proposed change in class Figure in </a:t>
            </a:r>
            <a:r>
              <a:rPr lang="en-US" sz="2800" dirty="0" err="1" smtClean="0"/>
              <a:t>JHotDraw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containsPoint</a:t>
            </a:r>
            <a:r>
              <a:rPr lang="en-US" sz="2400" dirty="0" smtClean="0"/>
              <a:t>(int x, int y)  </a:t>
            </a:r>
            <a:r>
              <a:rPr lang="en-US" sz="2400" dirty="0" smtClean="0">
                <a:sym typeface="Symbol"/>
              </a:rPr>
              <a:t></a:t>
            </a:r>
            <a:r>
              <a:rPr lang="en-US" sz="2400" dirty="0" smtClean="0"/>
              <a:t>  </a:t>
            </a:r>
            <a:r>
              <a:rPr lang="en-US" sz="2400" dirty="0" err="1" smtClean="0"/>
              <a:t>containsPoint</a:t>
            </a:r>
            <a:r>
              <a:rPr lang="en-US" sz="2400" dirty="0" smtClean="0"/>
              <a:t>(Point p)</a:t>
            </a:r>
          </a:p>
          <a:p>
            <a:r>
              <a:rPr lang="en-US" sz="2800" dirty="0"/>
              <a:t>Goal:  </a:t>
            </a:r>
            <a:r>
              <a:rPr lang="en-US" sz="2800" dirty="0">
                <a:solidFill>
                  <a:srgbClr val="FF0000"/>
                </a:solidFill>
              </a:rPr>
              <a:t>fast evaluation of refactoring</a:t>
            </a:r>
          </a:p>
          <a:p>
            <a:pPr lvl="1"/>
            <a:r>
              <a:rPr lang="en-US" sz="2400" dirty="0" smtClean="0"/>
              <a:t>Evaluate the change by running test </a:t>
            </a:r>
            <a:r>
              <a:rPr lang="en-US" sz="2400" dirty="0" err="1" smtClean="0"/>
              <a:t>TriangleFigureTest</a:t>
            </a:r>
            <a:endParaRPr lang="en-US" sz="2400" dirty="0" smtClean="0"/>
          </a:p>
          <a:p>
            <a:pPr lvl="1"/>
            <a:r>
              <a:rPr lang="en-US" sz="2400" dirty="0" smtClean="0"/>
              <a:t>After evaluating, decide whether to continue or undo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 key required changes:</a:t>
            </a:r>
          </a:p>
          <a:p>
            <a:pPr lvl="1"/>
            <a:r>
              <a:rPr lang="en-US" sz="2400" dirty="0" err="1" smtClean="0"/>
              <a:t>Figure.containsPoint</a:t>
            </a:r>
            <a:r>
              <a:rPr lang="en-US" sz="2400" dirty="0" smtClean="0"/>
              <a:t>:  change signature</a:t>
            </a:r>
          </a:p>
          <a:p>
            <a:pPr lvl="1"/>
            <a:r>
              <a:rPr lang="en-US" sz="2400" dirty="0" err="1" smtClean="0"/>
              <a:t>TriangleFigure.containsPoint</a:t>
            </a:r>
            <a:r>
              <a:rPr lang="en-US" sz="2400" dirty="0" smtClean="0"/>
              <a:t>:  change signature and body</a:t>
            </a:r>
          </a:p>
          <a:p>
            <a:pPr lvl="1"/>
            <a:r>
              <a:rPr lang="en-US" sz="2400" dirty="0" err="1" smtClean="0"/>
              <a:t>TriangleFigureTest</a:t>
            </a:r>
            <a:r>
              <a:rPr lang="en-US" sz="2400" dirty="0" smtClean="0"/>
              <a:t>:  change call to </a:t>
            </a:r>
            <a:r>
              <a:rPr lang="en-US" sz="2400" dirty="0" err="1" smtClean="0"/>
              <a:t>containsPoint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22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 refactoring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Manual:  </a:t>
            </a:r>
            <a:r>
              <a:rPr lang="en-US" b="1" dirty="0" smtClean="0">
                <a:solidFill>
                  <a:srgbClr val="FF0000"/>
                </a:solidFill>
              </a:rPr>
              <a:t>24</a:t>
            </a:r>
            <a:r>
              <a:rPr lang="en-US" dirty="0" smtClean="0"/>
              <a:t> edits</a:t>
            </a:r>
          </a:p>
          <a:p>
            <a:pPr lvl="1"/>
            <a:r>
              <a:rPr lang="en-US" dirty="0" smtClean="0"/>
              <a:t>14 definitions of </a:t>
            </a:r>
            <a:r>
              <a:rPr lang="en-US" dirty="0" err="1" smtClean="0"/>
              <a:t>containsPoint</a:t>
            </a:r>
            <a:endParaRPr lang="en-US" dirty="0" smtClean="0"/>
          </a:p>
          <a:p>
            <a:pPr lvl="1"/>
            <a:r>
              <a:rPr lang="en-US" dirty="0" smtClean="0"/>
              <a:t>10 calls to </a:t>
            </a:r>
            <a:r>
              <a:rPr lang="en-US" dirty="0" err="1" smtClean="0"/>
              <a:t>containsPoint</a:t>
            </a:r>
            <a:endParaRPr lang="en-US" dirty="0" smtClean="0"/>
          </a:p>
          <a:p>
            <a:r>
              <a:rPr lang="en-US" dirty="0" smtClean="0"/>
              <a:t>Eclipse: 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refactoring </a:t>
            </a:r>
            <a:r>
              <a:rPr lang="en-US" b="1" dirty="0" smtClean="0">
                <a:solidFill>
                  <a:srgbClr val="FF0000"/>
                </a:solidFill>
              </a:rPr>
              <a:t>+ 16 </a:t>
            </a:r>
            <a:r>
              <a:rPr lang="en-US" dirty="0" smtClean="0"/>
              <a:t>manual edits</a:t>
            </a:r>
          </a:p>
          <a:p>
            <a:pPr lvl="1"/>
            <a:r>
              <a:rPr lang="en-US" dirty="0" smtClean="0"/>
              <a:t>Used “Change Method Signature” refactoring</a:t>
            </a:r>
          </a:p>
          <a:p>
            <a:r>
              <a:rPr lang="en-US" dirty="0" smtClean="0"/>
              <a:t>Ductile: 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edits</a:t>
            </a:r>
          </a:p>
          <a:p>
            <a:pPr lvl="1"/>
            <a:r>
              <a:rPr lang="en-US" dirty="0" smtClean="0"/>
              <a:t>Developer only had to make the key edits</a:t>
            </a:r>
            <a:br>
              <a:rPr lang="en-US" dirty="0" smtClean="0"/>
            </a:br>
            <a:r>
              <a:rPr lang="en-US" dirty="0" smtClean="0"/>
              <a:t>to evaluate the refactoring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case study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Ductile </a:t>
            </a:r>
            <a:r>
              <a:rPr lang="en-US" dirty="0" smtClean="0"/>
              <a:t>approach:</a:t>
            </a:r>
          </a:p>
          <a:p>
            <a:r>
              <a:rPr lang="en-US" dirty="0"/>
              <a:t>F</a:t>
            </a:r>
            <a:r>
              <a:rPr lang="en-US" dirty="0" smtClean="0"/>
              <a:t>ast </a:t>
            </a:r>
            <a:r>
              <a:rPr lang="en-US" dirty="0"/>
              <a:t>evaluation with few edits</a:t>
            </a:r>
          </a:p>
          <a:p>
            <a:r>
              <a:rPr lang="en-US" dirty="0" smtClean="0"/>
              <a:t>General approach</a:t>
            </a:r>
            <a:endParaRPr lang="en-US" dirty="0"/>
          </a:p>
          <a:p>
            <a:pPr lvl="1"/>
            <a:r>
              <a:rPr lang="en-US" dirty="0"/>
              <a:t>Many program transformation tasks lack tool </a:t>
            </a:r>
            <a:r>
              <a:rPr lang="en-US" dirty="0" smtClean="0"/>
              <a:t>support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Need both </a:t>
            </a:r>
            <a:r>
              <a:rPr lang="en-US" dirty="0" smtClean="0">
                <a:solidFill>
                  <a:srgbClr val="FF0000"/>
                </a:solidFill>
              </a:rPr>
              <a:t>static </a:t>
            </a:r>
            <a:r>
              <a:rPr lang="en-US" i="1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dynamic </a:t>
            </a:r>
            <a:r>
              <a:rPr lang="en-US" dirty="0" smtClean="0"/>
              <a:t>feedback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>
                <a:solidFill>
                  <a:srgbClr val="FF0000"/>
                </a:solidFill>
              </a:rPr>
              <a:t>all stages </a:t>
            </a:r>
            <a:r>
              <a:rPr lang="en-US" dirty="0" smtClean="0"/>
              <a:t>of software development</a:t>
            </a:r>
          </a:p>
          <a:p>
            <a:pPr marL="400050" lvl="1" indent="0">
              <a:buNone/>
            </a:pPr>
            <a:r>
              <a:rPr lang="en-US" dirty="0" smtClean="0"/>
              <a:t>Late discovery of any problem is costly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0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Static feedback helps programmers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Correctness/consistency </a:t>
            </a:r>
            <a:r>
              <a:rPr lang="en-US" dirty="0"/>
              <a:t>throughout </a:t>
            </a:r>
            <a:r>
              <a:rPr lang="en-US" dirty="0" smtClean="0"/>
              <a:t>the </a:t>
            </a:r>
            <a:r>
              <a:rPr lang="en-US" dirty="0"/>
              <a:t>program</a:t>
            </a:r>
          </a:p>
          <a:p>
            <a:r>
              <a:rPr lang="en-US" dirty="0" smtClean="0"/>
              <a:t>Types </a:t>
            </a:r>
            <a:r>
              <a:rPr lang="en-US" dirty="0"/>
              <a:t>are machine-checked documentation </a:t>
            </a:r>
          </a:p>
          <a:p>
            <a:r>
              <a:rPr lang="en-US" dirty="0" smtClean="0"/>
              <a:t>Supports other analyses (refactoring, …)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approach</a:t>
            </a:r>
          </a:p>
          <a:p>
            <a:r>
              <a:rPr lang="en-US" dirty="0" smtClean="0"/>
              <a:t>Evaluation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Implementation</a:t>
            </a:r>
          </a:p>
          <a:p>
            <a:r>
              <a:rPr lang="en-US" dirty="0" smtClean="0"/>
              <a:t>Related work</a:t>
            </a:r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50159"/>
              </p:ext>
            </p:extLst>
          </p:nvPr>
        </p:nvGraphicFramePr>
        <p:xfrm>
          <a:off x="4876800" y="1600200"/>
          <a:ext cx="4083050" cy="34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Acrobat Document" r:id="rId4" imgW="6459840" imgH="5513040" progId="AcroExch.Document.7">
                  <p:embed/>
                </p:oleObj>
              </mc:Choice>
              <mc:Fallback>
                <p:oleObj name="Acrobat Document" r:id="rId4" imgW="6459840" imgH="551304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4083050" cy="348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Ductile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DuctileJ</a:t>
            </a:r>
            <a:r>
              <a:rPr lang="en-US" dirty="0" smtClean="0"/>
              <a:t> </a:t>
            </a:r>
            <a:r>
              <a:rPr lang="en-US" dirty="0"/>
              <a:t>is a dialect of Java</a:t>
            </a:r>
          </a:p>
          <a:p>
            <a:pPr marL="0" indent="0">
              <a:buNone/>
            </a:pPr>
            <a:r>
              <a:rPr lang="en-US" dirty="0" smtClean="0"/>
              <a:t>Transparent to use:</a:t>
            </a:r>
          </a:p>
          <a:p>
            <a:pPr marL="457200" lvl="1" indent="0">
              <a:buNone/>
            </a:pPr>
            <a:r>
              <a:rPr lang="en-US" dirty="0" smtClean="0"/>
              <a:t>Add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detyper.jar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your </a:t>
            </a:r>
            <a:r>
              <a:rPr lang="en-US" dirty="0" err="1" smtClean="0"/>
              <a:t>classpath</a:t>
            </a: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6378" y="5105400"/>
            <a:ext cx="4593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hlinkClick r:id="rId6"/>
              </a:rPr>
              <a:t>http://code.google.com/p/ductilej/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38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interpretation of static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Write in a statically-typed language</a:t>
            </a:r>
          </a:p>
          <a:p>
            <a:pPr>
              <a:buNone/>
            </a:pPr>
            <a:r>
              <a:rPr lang="en-US" dirty="0" smtClean="0"/>
              <a:t>	The developer may always execute the code</a:t>
            </a:r>
          </a:p>
          <a:p>
            <a:pPr>
              <a:buNone/>
            </a:pPr>
            <a:r>
              <a:rPr lang="en-US" dirty="0" smtClean="0"/>
              <a:t>To execute, </a:t>
            </a:r>
            <a:r>
              <a:rPr lang="en-US" dirty="0" smtClean="0">
                <a:solidFill>
                  <a:srgbClr val="FF0000"/>
                </a:solidFill>
              </a:rPr>
              <a:t>ignore the types </a:t>
            </a:r>
            <a:r>
              <a:rPr lang="en-US" dirty="0" smtClean="0"/>
              <a:t>(mostly)</a:t>
            </a:r>
          </a:p>
          <a:p>
            <a:pPr>
              <a:buNone/>
            </a:pPr>
            <a:r>
              <a:rPr lang="en-US" dirty="0" smtClean="0"/>
              <a:t>	Convert every type to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Dynamic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875074"/>
            <a:ext cx="38862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MyClass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List&lt;String&gt;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names;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name)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875074"/>
            <a:ext cx="43434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MyClass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names;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name) {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5408474"/>
            <a:ext cx="76200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Type-removing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Method invocations and field accesses are performed reflectively</a:t>
            </a:r>
          </a:p>
          <a:p>
            <a:pPr lvl="1"/>
            <a:r>
              <a:rPr lang="en-US" dirty="0"/>
              <a:t>Run-time system re-implements dynamic dispatch, etc.</a:t>
            </a:r>
          </a:p>
          <a:p>
            <a:r>
              <a:rPr lang="en-US" dirty="0" smtClean="0"/>
              <a:t>Primitive operations (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800" dirty="0" smtClean="0"/>
              <a:t>,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800" dirty="0" smtClean="0"/>
              <a:t>,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800" dirty="0" smtClean="0"/>
              <a:t>,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) dynamically check their argument types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Compilation always succeeds</a:t>
            </a:r>
          </a:p>
          <a:p>
            <a:pPr lvl="1"/>
            <a:r>
              <a:rPr lang="en-US" dirty="0" smtClean="0"/>
              <a:t>Code must be syntactically correct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Code can always be run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Run-time failures are possible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to dynamic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Preserve</a:t>
            </a:r>
            <a:r>
              <a:rPr lang="en-US" dirty="0" smtClean="0"/>
              <a:t> semantics for type-correct programs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Useful</a:t>
            </a:r>
            <a:r>
              <a:rPr lang="en-US" dirty="0" smtClean="0"/>
              <a:t> semantics for type-incorrect programs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7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Preserve</a:t>
            </a:r>
            <a:r>
              <a:rPr lang="en-US" dirty="0" smtClean="0"/>
              <a:t> semantics</a:t>
            </a:r>
            <a:br>
              <a:rPr lang="en-US" dirty="0" smtClean="0"/>
            </a:br>
            <a:r>
              <a:rPr lang="en-US" dirty="0" smtClean="0"/>
              <a:t>of well-typed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 an execution through well-typed code behaves exactly as under Java</a:t>
            </a:r>
          </a:p>
          <a:p>
            <a:pPr marL="0" indent="0">
              <a:buNone/>
            </a:pPr>
            <a:r>
              <a:rPr lang="en-US" b="1" dirty="0" smtClean="0"/>
              <a:t>Challenges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Static types affect semantics (e.g., overloading)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Reflective calls yield different exceptions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Interoperation with un-transformed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Meta-programming model limitations</a:t>
            </a:r>
          </a:p>
          <a:p>
            <a:pPr marL="0" indent="0">
              <a:buNone/>
            </a:pPr>
            <a:r>
              <a:rPr lang="en-US" sz="2200" dirty="0" smtClean="0"/>
              <a:t>More challenges:  type resolution, arrays</a:t>
            </a:r>
            <a:r>
              <a:rPr lang="en-US" sz="2200" dirty="0"/>
              <a:t>,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final</a:t>
            </a:r>
            <a:r>
              <a:rPr lang="en-US" sz="2200" dirty="0" smtClean="0"/>
              <a:t>, primitive </a:t>
            </a:r>
            <a:r>
              <a:rPr lang="en-US" sz="2200" dirty="0"/>
              <a:t>operators, control flow constructs, </a:t>
            </a:r>
            <a:r>
              <a:rPr lang="en-US" sz="2200" dirty="0" smtClean="0"/>
              <a:t>widening/narrowing, annotations/</a:t>
            </a:r>
            <a:r>
              <a:rPr lang="en-US" sz="2200" dirty="0" err="1" smtClean="0"/>
              <a:t>enums</a:t>
            </a:r>
            <a:r>
              <a:rPr lang="en-US" sz="2200" dirty="0" smtClean="0"/>
              <a:t>, </a:t>
            </a:r>
            <a:r>
              <a:rPr lang="en-US" sz="2200" dirty="0"/>
              <a:t>outer 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200" dirty="0"/>
              <a:t>, </a:t>
            </a:r>
            <a:r>
              <a:rPr lang="en-US" sz="2200" dirty="0" smtClean="0"/>
              <a:t>anonymous inner classes, definite assignment, </a:t>
            </a:r>
            <a:r>
              <a:rPr lang="en-US" sz="2200" dirty="0" err="1" smtClean="0"/>
              <a:t>varargs</a:t>
            </a:r>
            <a:r>
              <a:rPr lang="en-US" sz="2200" dirty="0" smtClean="0"/>
              <a:t>, </a:t>
            </a:r>
            <a:r>
              <a:rPr lang="en-US" sz="2200" dirty="0"/>
              <a:t>partially implemented interfaces</a:t>
            </a:r>
            <a:r>
              <a:rPr lang="en-US" sz="2200" dirty="0" smtClean="0"/>
              <a:t>, security manager, primitive </a:t>
            </a:r>
            <a:r>
              <a:rPr lang="en-US" sz="2200" dirty="0"/>
              <a:t>vs. object </a:t>
            </a:r>
            <a:r>
              <a:rPr lang="en-US" sz="2200" dirty="0" smtClean="0"/>
              <a:t>equality, 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74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overloading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Transformed declarations have same signature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Overload resolution depends on static types</a:t>
            </a:r>
          </a:p>
          <a:p>
            <a:pPr lvl="1"/>
            <a:r>
              <a:rPr lang="en-US" dirty="0" smtClean="0"/>
              <a:t>Do not implement multi-method dispatch!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Dummy type-carrying arguments to disambiguate</a:t>
            </a:r>
          </a:p>
          <a:p>
            <a:pPr lvl="1"/>
            <a:r>
              <a:rPr lang="en-US" dirty="0" smtClean="0"/>
              <a:t>Resolution at run time if necessary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25469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x) { … }</a:t>
            </a:r>
          </a:p>
          <a:p>
            <a:pPr algn="just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x) { …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325469"/>
            <a:ext cx="3505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x) { … }</a:t>
            </a:r>
          </a:p>
          <a:p>
            <a:pPr algn="just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x) { … }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62400" y="2401669"/>
            <a:ext cx="76200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Reflective </a:t>
            </a:r>
            <a:r>
              <a:rPr lang="en-US" dirty="0"/>
              <a:t>calls have different checked exceptions</a:t>
            </a:r>
          </a:p>
          <a:p>
            <a:pPr lvl="1"/>
            <a:r>
              <a:rPr lang="en-US" dirty="0"/>
              <a:t>Compiler error</a:t>
            </a:r>
          </a:p>
          <a:p>
            <a:pPr lvl="1"/>
            <a:r>
              <a:rPr lang="en-US" dirty="0"/>
              <a:t>Different run-time </a:t>
            </a:r>
            <a:r>
              <a:rPr lang="en-US" dirty="0" smtClean="0"/>
              <a:t>behavior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Wrap exceptions</a:t>
            </a:r>
          </a:p>
          <a:p>
            <a:pPr lvl="1"/>
            <a:r>
              <a:rPr lang="en-US" dirty="0"/>
              <a:t>Catch, unwrap, and re-throw with correct </a:t>
            </a:r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60718"/>
            <a:ext cx="38862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readChar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InputStream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pPr algn="just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return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in.read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just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} catch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e)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return -1;</a:t>
            </a:r>
          </a:p>
          <a:p>
            <a:pPr algn="just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algn="just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460718"/>
            <a:ext cx="42672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readChar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in) {</a:t>
            </a:r>
          </a:p>
          <a:p>
            <a:pPr algn="just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try {</a:t>
            </a:r>
          </a:p>
          <a:p>
            <a:pPr algn="just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return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RT.invoke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("read", in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just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} catch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e)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just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-1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just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just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038600" y="1536918"/>
            <a:ext cx="68580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7315200" y="2740152"/>
            <a:ext cx="1676400" cy="765048"/>
          </a:xfrm>
          <a:prstGeom prst="wedgeRectCallout">
            <a:avLst>
              <a:gd name="adj1" fmla="val -51933"/>
              <a:gd name="adj2" fmla="val -853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RT.invoke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does not throw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IOException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Interfacing with non-transformed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Detyper</a:t>
            </a:r>
            <a:r>
              <a:rPr lang="en-US" dirty="0" smtClean="0"/>
              <a:t> must operate on source code</a:t>
            </a:r>
          </a:p>
          <a:p>
            <a:pPr lvl="1">
              <a:buNone/>
            </a:pPr>
            <a:r>
              <a:rPr lang="en-US" dirty="0" smtClean="0"/>
              <a:t>Because the code doesn’t compile!</a:t>
            </a:r>
          </a:p>
          <a:p>
            <a:pPr>
              <a:buNone/>
            </a:pPr>
            <a:r>
              <a:rPr lang="en-US" dirty="0" err="1" smtClean="0"/>
              <a:t>Bytecode</a:t>
            </a:r>
            <a:r>
              <a:rPr lang="en-US" dirty="0" smtClean="0"/>
              <a:t> transformation is possible for libraries</a:t>
            </a:r>
          </a:p>
          <a:p>
            <a:pPr lvl="1">
              <a:buNone/>
            </a:pPr>
            <a:r>
              <a:rPr lang="en-US" dirty="0" smtClean="0"/>
              <a:t>But programmer’s focus is not the library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 untransformed code is treated like a primitive operation</a:t>
            </a:r>
          </a:p>
          <a:p>
            <a:pPr lvl="1">
              <a:buNone/>
            </a:pPr>
            <a:r>
              <a:rPr lang="en-US" dirty="0" smtClean="0"/>
              <a:t>Signatures inherited from libraries remain</a:t>
            </a:r>
            <a:br>
              <a:rPr lang="en-US" dirty="0" smtClean="0"/>
            </a:br>
            <a:r>
              <a:rPr lang="en-US" dirty="0" smtClean="0"/>
              <a:t>un-transformed – e.g.,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07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Cannot reflectively call: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dirty="0"/>
              <a:t> constructor</a:t>
            </a:r>
          </a:p>
          <a:p>
            <a:pPr lvl="1">
              <a:buFont typeface="Calibri" pitchFamily="34" charset="0"/>
              <a:buChar char="–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dirty="0"/>
              <a:t> method call</a:t>
            </a:r>
          </a:p>
          <a:p>
            <a:pPr lvl="1"/>
            <a:r>
              <a:rPr lang="en-US" dirty="0"/>
              <a:t>Chained constructor call</a:t>
            </a:r>
          </a:p>
          <a:p>
            <a:pPr lvl="1"/>
            <a:r>
              <a:rPr lang="en-US" dirty="0"/>
              <a:t>Anonymous inner class constructor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 Fight magic with more magic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Reflection and serialization observe the transformation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 Un-transform signatures in results</a:t>
            </a:r>
          </a:p>
          <a:p>
            <a:pPr lvl="1">
              <a:buNone/>
            </a:pPr>
            <a:r>
              <a:rPr lang="en-US" sz="2600" dirty="0" smtClean="0">
                <a:solidFill>
                  <a:srgbClr val="663300"/>
                </a:solidFill>
              </a:rPr>
              <a:t>[</a:t>
            </a:r>
            <a:r>
              <a:rPr lang="en-US" sz="2600" dirty="0" err="1" smtClean="0">
                <a:solidFill>
                  <a:srgbClr val="663300"/>
                </a:solidFill>
              </a:rPr>
              <a:t>Tatsubori</a:t>
            </a:r>
            <a:r>
              <a:rPr lang="en-US" sz="2600" dirty="0" smtClean="0">
                <a:solidFill>
                  <a:srgbClr val="663300"/>
                </a:solidFill>
              </a:rPr>
              <a:t> 2004, </a:t>
            </a:r>
            <a:r>
              <a:rPr lang="en-US" sz="2600" dirty="0" err="1" smtClean="0">
                <a:solidFill>
                  <a:srgbClr val="663300"/>
                </a:solidFill>
              </a:rPr>
              <a:t>McGachey</a:t>
            </a:r>
            <a:r>
              <a:rPr lang="en-US" sz="2600" dirty="0" smtClean="0">
                <a:solidFill>
                  <a:srgbClr val="663300"/>
                </a:solidFill>
              </a:rPr>
              <a:t> 2009]</a:t>
            </a:r>
          </a:p>
        </p:txBody>
      </p:sp>
    </p:spTree>
    <p:extLst>
      <p:ext uri="{BB962C8B-B14F-4D97-AF65-F5344CB8AC3E}">
        <p14:creationId xmlns:p14="http://schemas.microsoft.com/office/powerpoint/2010/main" val="3749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feedback helps programmers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Testing builds insight, reveals </a:t>
            </a:r>
            <a:r>
              <a:rPr lang="en-US" dirty="0"/>
              <a:t>emergent behavior</a:t>
            </a:r>
          </a:p>
          <a:p>
            <a:r>
              <a:rPr lang="en-US" dirty="0" smtClean="0"/>
              <a:t>Checks properties that types do not capture</a:t>
            </a:r>
            <a:endParaRPr lang="en-US" dirty="0"/>
          </a:p>
          <a:p>
            <a:pPr lvl="1"/>
            <a:r>
              <a:rPr lang="en-US" dirty="0" smtClean="0"/>
              <a:t>User </a:t>
            </a:r>
            <a:r>
              <a:rPr lang="en-US" dirty="0"/>
              <a:t>satisfaction, algorithmic </a:t>
            </a:r>
            <a:r>
              <a:rPr lang="en-US" dirty="0" smtClean="0"/>
              <a:t>properties, …</a:t>
            </a:r>
          </a:p>
          <a:p>
            <a:r>
              <a:rPr lang="en-US" dirty="0" smtClean="0"/>
              <a:t>No </a:t>
            </a:r>
            <a:r>
              <a:rPr lang="en-US" dirty="0"/>
              <a:t>false positive </a:t>
            </a:r>
            <a:r>
              <a:rPr lang="en-US" dirty="0" smtClean="0"/>
              <a:t>warnings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  Preserving semantics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260073"/>
              </p:ext>
            </p:extLst>
          </p:nvPr>
        </p:nvGraphicFramePr>
        <p:xfrm>
          <a:off x="1295400" y="1600200"/>
          <a:ext cx="6400800" cy="224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22600"/>
                <a:gridCol w="1676722"/>
                <a:gridCol w="1701478"/>
              </a:tblGrid>
              <a:tr h="5495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Program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n>
                            <a:noFill/>
                          </a:ln>
                        </a:rPr>
                        <a:t>sLOC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noFill/>
                          </a:ln>
                        </a:rPr>
                        <a:t>Tests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3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Google Collections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noFill/>
                          </a:ln>
                        </a:rPr>
                        <a:t>51,000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noFill/>
                          </a:ln>
                        </a:rPr>
                        <a:t>44,760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HSQLDB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noFill/>
                          </a:ln>
                        </a:rPr>
                        <a:t>76,000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ln>
                            <a:noFill/>
                          </a:ln>
                        </a:rPr>
                        <a:t>  </a:t>
                      </a:r>
                      <a:r>
                        <a:rPr lang="en-US" sz="2800" dirty="0" smtClean="0">
                          <a:ln>
                            <a:noFill/>
                          </a:ln>
                        </a:rPr>
                        <a:t>3,783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noFill/>
                          </a:ln>
                        </a:rPr>
                        <a:t>JODA Time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noFill/>
                          </a:ln>
                        </a:rPr>
                        <a:t>79,000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n>
                            <a:noFill/>
                          </a:ln>
                        </a:rPr>
                        <a:t>  3,688</a:t>
                      </a:r>
                      <a:endParaRPr lang="en-US" sz="28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114799"/>
            <a:ext cx="76200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We edited 23 lines of code and 49 lines of tests</a:t>
            </a:r>
            <a:br>
              <a:rPr lang="en-US" sz="2400" dirty="0" smtClean="0"/>
            </a:br>
            <a:r>
              <a:rPr lang="en-US" sz="2400" dirty="0" smtClean="0"/>
              <a:t>to work around </a:t>
            </a:r>
            <a:r>
              <a:rPr lang="en-US" sz="2400" dirty="0" err="1" smtClean="0"/>
              <a:t>DuctileJ’s</a:t>
            </a:r>
            <a:r>
              <a:rPr lang="en-US" sz="2400" dirty="0" smtClean="0"/>
              <a:t> reflection/serialization limitations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4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Useful</a:t>
            </a:r>
            <a:r>
              <a:rPr lang="en-US" dirty="0" smtClean="0"/>
              <a:t> semantics for ill-typed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Give a semantics to ill-typed programs</a:t>
            </a:r>
          </a:p>
          <a:p>
            <a:pPr lvl="1">
              <a:buNone/>
            </a:pPr>
            <a:r>
              <a:rPr lang="en-US" dirty="0" smtClean="0"/>
              <a:t>Formalization is a research challenge</a:t>
            </a:r>
          </a:p>
          <a:p>
            <a:pPr>
              <a:buNone/>
            </a:pPr>
            <a:r>
              <a:rPr lang="en-US" dirty="0" smtClean="0"/>
              <a:t>Best-effort interpretation of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Accommodations for ill-typed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Each of these accommodations could be enabled/disabled:</a:t>
            </a:r>
          </a:p>
          <a:p>
            <a:r>
              <a:rPr lang="en-US" dirty="0" smtClean="0"/>
              <a:t>Assignment:  permitted, regardless of declared and actual types</a:t>
            </a:r>
          </a:p>
          <a:p>
            <a:r>
              <a:rPr lang="en-US" dirty="0" smtClean="0"/>
              <a:t>Missing fields:  add new field</a:t>
            </a:r>
          </a:p>
          <a:p>
            <a:r>
              <a:rPr lang="en-US" dirty="0" smtClean="0"/>
              <a:t>Method invocation</a:t>
            </a:r>
          </a:p>
          <a:p>
            <a:pPr lvl="1"/>
            <a:r>
              <a:rPr lang="en-US" dirty="0" smtClean="0"/>
              <a:t>Search for closest matching signature in run-time type (“duck typing”)</a:t>
            </a:r>
          </a:p>
          <a:p>
            <a:pPr lvl="1"/>
            <a:r>
              <a:rPr lang="en-US" dirty="0" smtClean="0"/>
              <a:t>If none, generalize or refine type</a:t>
            </a:r>
          </a:p>
          <a:p>
            <a:pPr>
              <a:buNone/>
            </a:pPr>
            <a:r>
              <a:rPr lang="en-US" dirty="0" smtClean="0"/>
              <a:t>Perform </a:t>
            </a:r>
            <a:r>
              <a:rPr lang="en-US" dirty="0" err="1" smtClean="0"/>
              <a:t>detyping</a:t>
            </a:r>
            <a:r>
              <a:rPr lang="en-US" dirty="0" smtClean="0"/>
              <a:t> even for code that type-checks</a:t>
            </a:r>
          </a:p>
          <a:p>
            <a:pPr>
              <a:buNone/>
            </a:pPr>
            <a:r>
              <a:rPr lang="en-US" dirty="0" smtClean="0"/>
              <a:t>Example code paradigms:</a:t>
            </a:r>
          </a:p>
          <a:p>
            <a:r>
              <a:rPr lang="en-US" dirty="0" smtClean="0"/>
              <a:t>Interface declarations:  no </a:t>
            </a:r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2900" dirty="0" smtClean="0"/>
              <a:t> </a:t>
            </a:r>
            <a:r>
              <a:rPr lang="en-US" dirty="0" smtClean="0"/>
              <a:t>is needed</a:t>
            </a:r>
          </a:p>
          <a:p>
            <a:r>
              <a:rPr lang="en-US" dirty="0" smtClean="0"/>
              <a:t>Type sketching:  make up a name, or use </a:t>
            </a:r>
            <a:r>
              <a:rPr lang="en-US" sz="29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and blame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At each assignment: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Check </a:t>
            </a:r>
            <a:r>
              <a:rPr lang="en-US" dirty="0" smtClean="0"/>
              <a:t>against static type and </a:t>
            </a:r>
            <a:r>
              <a:rPr lang="en-US" dirty="0" smtClean="0">
                <a:solidFill>
                  <a:srgbClr val="FF0000"/>
                </a:solidFill>
              </a:rPr>
              <a:t>record</a:t>
            </a:r>
            <a:r>
              <a:rPr lang="en-US" dirty="0" smtClean="0"/>
              <a:t> the result</a:t>
            </a:r>
          </a:p>
          <a:p>
            <a:pPr lvl="1">
              <a:buNone/>
            </a:pPr>
            <a:r>
              <a:rPr lang="en-US" dirty="0" smtClean="0"/>
              <a:t>Never halt the program because of a mismatch</a:t>
            </a:r>
          </a:p>
          <a:p>
            <a:pPr>
              <a:buNone/>
            </a:pPr>
            <a:r>
              <a:rPr lang="en-US" dirty="0"/>
              <a:t>If the program </a:t>
            </a:r>
            <a:r>
              <a:rPr lang="en-US" dirty="0">
                <a:solidFill>
                  <a:srgbClr val="FF0000"/>
                </a:solidFill>
              </a:rPr>
              <a:t>succeeds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User can choose to ignore or examine the log</a:t>
            </a:r>
          </a:p>
          <a:p>
            <a:pPr>
              <a:buNone/>
            </a:pPr>
            <a:r>
              <a:rPr lang="en-US" dirty="0" smtClean="0"/>
              <a:t>If the program </a:t>
            </a:r>
            <a:r>
              <a:rPr lang="en-US" dirty="0" smtClean="0">
                <a:solidFill>
                  <a:srgbClr val="FF0000"/>
                </a:solidFill>
              </a:rPr>
              <a:t>fails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Show relevant recorded type failures (true positives)</a:t>
            </a:r>
          </a:p>
          <a:p>
            <a:pPr>
              <a:buNone/>
            </a:pPr>
            <a:r>
              <a:rPr lang="en-US" dirty="0" smtClean="0"/>
              <a:t>Innovation:  Blame assignment as late as possible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approach</a:t>
            </a:r>
          </a:p>
          <a:p>
            <a:r>
              <a:rPr lang="en-US" dirty="0" smtClean="0"/>
              <a:t>Evaluation</a:t>
            </a:r>
            <a:endParaRPr lang="en-US" dirty="0"/>
          </a:p>
          <a:p>
            <a:r>
              <a:rPr lang="en-US" dirty="0"/>
              <a:t>Implementation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Related 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static and dynamic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types to a dynamic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dirty="0" smtClean="0"/>
              <a:t> to a static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Ad-hoc workarounds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4864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types to</a:t>
            </a:r>
            <a:br>
              <a:rPr lang="en-US" dirty="0" smtClean="0"/>
            </a:br>
            <a:r>
              <a:rPr lang="en-US" dirty="0" smtClean="0"/>
              <a:t>a dynamic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5891212" cy="236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Not popular among practitioners</a:t>
            </a:r>
          </a:p>
          <a:p>
            <a:pPr lvl="1"/>
            <a:r>
              <a:rPr lang="en-US" dirty="0" smtClean="0"/>
              <a:t>Lack of guarantees:</a:t>
            </a:r>
            <a:br>
              <a:rPr lang="en-US" dirty="0" smtClean="0"/>
            </a:br>
            <a:r>
              <a:rPr lang="en-US" dirty="0" smtClean="0"/>
              <a:t>compiler </a:t>
            </a:r>
            <a:r>
              <a:rPr lang="en-US" dirty="0"/>
              <a:t>warnings are </a:t>
            </a:r>
            <a:r>
              <a:rPr lang="en-US" dirty="0" smtClean="0"/>
              <a:t>advisory</a:t>
            </a:r>
          </a:p>
          <a:p>
            <a:pPr lvl="1"/>
            <a:r>
              <a:rPr lang="en-US" dirty="0" smtClean="0"/>
              <a:t>Realistic programs do not type-check</a:t>
            </a:r>
          </a:p>
          <a:p>
            <a:pPr lvl="1"/>
            <a:r>
              <a:rPr lang="en-US" dirty="0" smtClean="0"/>
              <a:t>Poor cost/benefit</a:t>
            </a:r>
          </a:p>
        </p:txBody>
      </p:sp>
      <p:pic>
        <p:nvPicPr>
          <p:cNvPr id="54274" name="Picture 2" descr="C:\cygwin\home\mernst\sync\tap-keynote\images\missionary-images\isaacjog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0"/>
            <a:ext cx="3175000" cy="4724400"/>
          </a:xfrm>
          <a:prstGeom prst="rect">
            <a:avLst/>
          </a:prstGeom>
          <a:noFill/>
        </p:spPr>
      </p:pic>
      <p:pic>
        <p:nvPicPr>
          <p:cNvPr id="54275" name="Picture 3" descr="C:\cygwin\home\mernst\sync\tap-keynote\images\missionary-images\1006_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8412" y="2594576"/>
            <a:ext cx="2795588" cy="4263424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5410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Popular among academics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 smtClean="0"/>
              <a:t>Scheme </a:t>
            </a:r>
            <a:r>
              <a:rPr lang="en-US" sz="2400" dirty="0" smtClean="0">
                <a:solidFill>
                  <a:srgbClr val="996633"/>
                </a:solidFill>
              </a:rPr>
              <a:t>[Cartwright 91]</a:t>
            </a:r>
            <a:r>
              <a:rPr lang="en-US" dirty="0" smtClean="0"/>
              <a:t>, Python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Aycock</a:t>
            </a:r>
            <a:r>
              <a:rPr lang="en-US" sz="2400" dirty="0" smtClean="0">
                <a:solidFill>
                  <a:srgbClr val="996633"/>
                </a:solidFill>
              </a:rPr>
              <a:t> 00, </a:t>
            </a:r>
            <a:r>
              <a:rPr lang="en-US" sz="2400" dirty="0" err="1" smtClean="0">
                <a:solidFill>
                  <a:srgbClr val="996633"/>
                </a:solidFill>
              </a:rPr>
              <a:t>Salib</a:t>
            </a:r>
            <a:r>
              <a:rPr lang="en-US" sz="2400" dirty="0" smtClean="0">
                <a:solidFill>
                  <a:srgbClr val="996633"/>
                </a:solidFill>
              </a:rPr>
              <a:t> 04]</a:t>
            </a:r>
            <a:r>
              <a:rPr lang="en-US" dirty="0" smtClean="0"/>
              <a:t>,</a:t>
            </a:r>
            <a:r>
              <a:rPr lang="en-US" sz="3300" dirty="0" smtClean="0"/>
              <a:t> </a:t>
            </a:r>
            <a:r>
              <a:rPr lang="en-US" dirty="0" err="1" smtClean="0"/>
              <a:t>Erlang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Nyström</a:t>
            </a:r>
            <a:r>
              <a:rPr lang="en-US" sz="2400" dirty="0" smtClean="0">
                <a:solidFill>
                  <a:srgbClr val="996633"/>
                </a:solidFill>
              </a:rPr>
              <a:t> 03],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Java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Lagorio</a:t>
            </a:r>
            <a:r>
              <a:rPr lang="en-US" sz="2400" dirty="0" smtClean="0">
                <a:solidFill>
                  <a:srgbClr val="996633"/>
                </a:solidFill>
              </a:rPr>
              <a:t> 07, </a:t>
            </a:r>
            <a:r>
              <a:rPr lang="en-US" sz="2400" dirty="0" err="1" smtClean="0">
                <a:solidFill>
                  <a:srgbClr val="996633"/>
                </a:solidFill>
              </a:rPr>
              <a:t>Ancona</a:t>
            </a:r>
            <a:r>
              <a:rPr lang="en-US" sz="2400" dirty="0" smtClean="0">
                <a:solidFill>
                  <a:srgbClr val="996633"/>
                </a:solidFill>
              </a:rPr>
              <a:t> 07]</a:t>
            </a:r>
            <a:r>
              <a:rPr lang="en-US" dirty="0" smtClean="0"/>
              <a:t>, PHP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Camphuijsen</a:t>
            </a:r>
            <a:r>
              <a:rPr lang="en-US" sz="2400" dirty="0" smtClean="0">
                <a:solidFill>
                  <a:srgbClr val="996633"/>
                </a:solidFill>
              </a:rPr>
              <a:t> 09]</a:t>
            </a:r>
            <a:r>
              <a:rPr lang="en-US" dirty="0" smtClean="0"/>
              <a:t>, Ruby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Furr</a:t>
            </a:r>
            <a:r>
              <a:rPr lang="en-US" sz="2400" dirty="0" smtClean="0">
                <a:solidFill>
                  <a:srgbClr val="996633"/>
                </a:solidFill>
              </a:rPr>
              <a:t> 09]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23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Dynamic/Object/void*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/>
              <a:t>to a statically-typed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Program </a:t>
            </a:r>
            <a:r>
              <a:rPr lang="en-US" dirty="0"/>
              <a:t>is half-static, half-dynamic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Run-time </a:t>
            </a:r>
            <a:r>
              <a:rPr lang="en-US" dirty="0"/>
              <a:t>type errors </a:t>
            </a:r>
            <a:r>
              <a:rPr lang="en-US" dirty="0" smtClean="0"/>
              <a:t>are possible: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fault of </a:t>
            </a:r>
            <a:r>
              <a:rPr lang="en-US" dirty="0" smtClean="0"/>
              <a:t>dynamic </a:t>
            </a:r>
            <a:r>
              <a:rPr lang="en-US" dirty="0"/>
              <a:t>code or the boundary</a:t>
            </a:r>
          </a:p>
          <a:p>
            <a:pPr>
              <a:buNone/>
            </a:pPr>
            <a:r>
              <a:rPr lang="en-US" dirty="0" smtClean="0"/>
              <a:t>“Incremental/gradual/hybrid typing”</a:t>
            </a:r>
            <a:endParaRPr lang="en-US" dirty="0"/>
          </a:p>
          <a:p>
            <a:pPr>
              <a:buNone/>
            </a:pPr>
            <a:r>
              <a:rPr lang="en-US" dirty="0" smtClean="0"/>
              <a:t>Research </a:t>
            </a:r>
            <a:r>
              <a:rPr lang="en-US" dirty="0"/>
              <a:t>challenge:  behavior at the boundary</a:t>
            </a:r>
          </a:p>
          <a:p>
            <a:pPr lvl="1"/>
            <a:r>
              <a:rPr lang="en-US" dirty="0" smtClean="0"/>
              <a:t>Correctness </a:t>
            </a:r>
            <a:r>
              <a:rPr lang="en-US" sz="2600" dirty="0">
                <a:solidFill>
                  <a:srgbClr val="996633"/>
                </a:solidFill>
              </a:rPr>
              <a:t>[</a:t>
            </a:r>
            <a:r>
              <a:rPr lang="en-US" sz="2600" dirty="0" err="1">
                <a:solidFill>
                  <a:srgbClr val="996633"/>
                </a:solidFill>
              </a:rPr>
              <a:t>Ou</a:t>
            </a:r>
            <a:r>
              <a:rPr lang="en-US" sz="2600" dirty="0">
                <a:solidFill>
                  <a:srgbClr val="996633"/>
                </a:solidFill>
              </a:rPr>
              <a:t> 04, Flanagan </a:t>
            </a:r>
            <a:r>
              <a:rPr lang="en-US" sz="2600" dirty="0" smtClean="0">
                <a:solidFill>
                  <a:srgbClr val="996633"/>
                </a:solidFill>
              </a:rPr>
              <a:t>06; </a:t>
            </a:r>
            <a:r>
              <a:rPr lang="en-US" sz="2600" dirty="0" err="1" smtClean="0">
                <a:solidFill>
                  <a:srgbClr val="996633"/>
                </a:solidFill>
              </a:rPr>
              <a:t>Siek</a:t>
            </a:r>
            <a:r>
              <a:rPr lang="en-US" sz="2600" dirty="0" smtClean="0">
                <a:solidFill>
                  <a:srgbClr val="996633"/>
                </a:solidFill>
              </a:rPr>
              <a:t> </a:t>
            </a:r>
            <a:r>
              <a:rPr lang="en-US" sz="2600" dirty="0">
                <a:solidFill>
                  <a:srgbClr val="996633"/>
                </a:solidFill>
              </a:rPr>
              <a:t>07, Herman </a:t>
            </a:r>
            <a:r>
              <a:rPr lang="en-US" sz="2600" dirty="0" smtClean="0">
                <a:solidFill>
                  <a:srgbClr val="996633"/>
                </a:solidFill>
              </a:rPr>
              <a:t>07; </a:t>
            </a:r>
            <a:r>
              <a:rPr lang="en-US" sz="2600" dirty="0" err="1" smtClean="0">
                <a:solidFill>
                  <a:srgbClr val="996633"/>
                </a:solidFill>
              </a:rPr>
              <a:t>Findler</a:t>
            </a:r>
            <a:r>
              <a:rPr lang="en-US" sz="2600" dirty="0" smtClean="0">
                <a:solidFill>
                  <a:srgbClr val="996633"/>
                </a:solidFill>
              </a:rPr>
              <a:t> </a:t>
            </a:r>
            <a:r>
              <a:rPr lang="en-US" sz="2600" dirty="0">
                <a:solidFill>
                  <a:srgbClr val="996633"/>
                </a:solidFill>
              </a:rPr>
              <a:t>02, Gray 05</a:t>
            </a:r>
            <a:r>
              <a:rPr lang="en-US" sz="2600" dirty="0" smtClean="0">
                <a:solidFill>
                  <a:srgbClr val="996633"/>
                </a:solidFill>
              </a:rPr>
              <a:t>]</a:t>
            </a:r>
            <a:endParaRPr lang="en-US" dirty="0"/>
          </a:p>
          <a:p>
            <a:pPr lvl="1"/>
            <a:r>
              <a:rPr lang="en-US" dirty="0"/>
              <a:t>Blame </a:t>
            </a:r>
            <a:r>
              <a:rPr lang="en-US" dirty="0" smtClean="0"/>
              <a:t>assignment </a:t>
            </a:r>
            <a:r>
              <a:rPr lang="en-US" sz="2600" dirty="0" smtClean="0">
                <a:solidFill>
                  <a:srgbClr val="996633"/>
                </a:solidFill>
              </a:rPr>
              <a:t>[</a:t>
            </a:r>
            <a:r>
              <a:rPr lang="en-US" sz="2600" dirty="0" err="1" smtClean="0">
                <a:solidFill>
                  <a:srgbClr val="996633"/>
                </a:solidFill>
              </a:rPr>
              <a:t>Findler</a:t>
            </a:r>
            <a:r>
              <a:rPr lang="en-US" sz="2600" dirty="0" smtClean="0">
                <a:solidFill>
                  <a:srgbClr val="996633"/>
                </a:solidFill>
              </a:rPr>
              <a:t> </a:t>
            </a:r>
            <a:r>
              <a:rPr lang="en-US" sz="2600" dirty="0">
                <a:solidFill>
                  <a:srgbClr val="996633"/>
                </a:solidFill>
              </a:rPr>
              <a:t>01, Tobin-</a:t>
            </a:r>
            <a:r>
              <a:rPr lang="en-US" sz="2600" dirty="0" err="1">
                <a:solidFill>
                  <a:srgbClr val="996633"/>
                </a:solidFill>
              </a:rPr>
              <a:t>Hochstadt</a:t>
            </a:r>
            <a:r>
              <a:rPr lang="en-US" sz="2600" dirty="0">
                <a:solidFill>
                  <a:srgbClr val="996633"/>
                </a:solidFill>
              </a:rPr>
              <a:t> 06,08, </a:t>
            </a:r>
            <a:r>
              <a:rPr lang="en-US" sz="2600" dirty="0" err="1">
                <a:solidFill>
                  <a:srgbClr val="996633"/>
                </a:solidFill>
              </a:rPr>
              <a:t>Furr</a:t>
            </a:r>
            <a:r>
              <a:rPr lang="en-US" sz="2600" dirty="0">
                <a:solidFill>
                  <a:srgbClr val="996633"/>
                </a:solidFill>
              </a:rPr>
              <a:t> 09, </a:t>
            </a:r>
            <a:r>
              <a:rPr lang="en-US" sz="2600" dirty="0" err="1">
                <a:solidFill>
                  <a:srgbClr val="996633"/>
                </a:solidFill>
              </a:rPr>
              <a:t>Wadler</a:t>
            </a:r>
            <a:r>
              <a:rPr lang="en-US" sz="2600" dirty="0">
                <a:solidFill>
                  <a:srgbClr val="996633"/>
                </a:solidFill>
              </a:rPr>
              <a:t> 09</a:t>
            </a:r>
            <a:r>
              <a:rPr lang="en-US" sz="2600" dirty="0" smtClean="0">
                <a:solidFill>
                  <a:srgbClr val="996633"/>
                </a:solidFill>
              </a:rPr>
              <a:t>]</a:t>
            </a:r>
            <a:endParaRPr lang="en-US" sz="2600" dirty="0"/>
          </a:p>
          <a:p>
            <a:pPr lvl="1"/>
            <a:r>
              <a:rPr lang="en-US" dirty="0" smtClean="0"/>
              <a:t>Efficiency </a:t>
            </a:r>
            <a:r>
              <a:rPr lang="en-US" sz="2600" dirty="0" smtClean="0">
                <a:solidFill>
                  <a:srgbClr val="996633"/>
                </a:solidFill>
              </a:rPr>
              <a:t>[Herman </a:t>
            </a:r>
            <a:r>
              <a:rPr lang="en-US" sz="2600" dirty="0">
                <a:solidFill>
                  <a:srgbClr val="996633"/>
                </a:solidFill>
              </a:rPr>
              <a:t>09, </a:t>
            </a:r>
            <a:r>
              <a:rPr lang="en-US" sz="2600" dirty="0" err="1">
                <a:solidFill>
                  <a:srgbClr val="996633"/>
                </a:solidFill>
              </a:rPr>
              <a:t>Siek</a:t>
            </a:r>
            <a:r>
              <a:rPr lang="en-US" sz="2600" dirty="0">
                <a:solidFill>
                  <a:srgbClr val="996633"/>
                </a:solidFill>
              </a:rPr>
              <a:t> 09,10</a:t>
            </a:r>
            <a:r>
              <a:rPr lang="en-US" sz="2600" dirty="0" smtClean="0">
                <a:solidFill>
                  <a:srgbClr val="996633"/>
                </a:solidFill>
              </a:rPr>
              <a:t>]</a:t>
            </a:r>
            <a:endParaRPr lang="en-US" sz="2600" dirty="0">
              <a:solidFill>
                <a:srgbClr val="996633"/>
              </a:solidFill>
            </a:endParaRPr>
          </a:p>
        </p:txBody>
      </p:sp>
      <p:pic>
        <p:nvPicPr>
          <p:cNvPr id="4" name="Picture 3" descr="Frankenstein_monster_Boris_Karl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1646857"/>
            <a:ext cx="1447800" cy="1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Disadvantages of adding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Dynamic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b="1" dirty="0"/>
              <a:t>Reduced benefits</a:t>
            </a:r>
            <a:r>
              <a:rPr lang="en-US" dirty="0"/>
              <a:t>:</a:t>
            </a:r>
          </a:p>
          <a:p>
            <a:pPr>
              <a:buClr>
                <a:schemeClr val="tx1"/>
              </a:buClr>
            </a:pPr>
            <a:r>
              <a:rPr lang="en-US" dirty="0"/>
              <a:t>No type-checking guarantee</a:t>
            </a:r>
          </a:p>
          <a:p>
            <a:r>
              <a:rPr lang="en-US" dirty="0"/>
              <a:t>Less encouragement to good design</a:t>
            </a:r>
          </a:p>
          <a:p>
            <a:r>
              <a:rPr lang="en-US" dirty="0"/>
              <a:t>No documentation benefits (where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Dynamic</a:t>
            </a:r>
            <a:r>
              <a:rPr lang="en-US" sz="2800" dirty="0"/>
              <a:t> </a:t>
            </a:r>
            <a:r>
              <a:rPr lang="en-US" dirty="0"/>
              <a:t>is used)</a:t>
            </a:r>
          </a:p>
          <a:p>
            <a:pP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b="1" dirty="0" smtClean="0"/>
              <a:t>Increased </a:t>
            </a:r>
            <a:r>
              <a:rPr lang="en-US" b="1" dirty="0"/>
              <a:t>costs</a:t>
            </a:r>
            <a:r>
              <a:rPr lang="en-US" dirty="0"/>
              <a:t>: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Reasoning</a:t>
            </a:r>
            <a:r>
              <a:rPr lang="en-US" dirty="0"/>
              <a:t> burden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Identify boundary between typed &amp; </a:t>
            </a:r>
            <a:r>
              <a:rPr lang="en-US" dirty="0" err="1"/>
              <a:t>untyped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Transformation</a:t>
            </a:r>
            <a:r>
              <a:rPr lang="en-US" dirty="0"/>
              <a:t> burden</a:t>
            </a:r>
          </a:p>
          <a:p>
            <a:pPr lvl="1"/>
            <a:r>
              <a:rPr lang="en-US" dirty="0"/>
              <a:t>Represent the boundary to the type system</a:t>
            </a:r>
          </a:p>
          <a:p>
            <a:pPr lvl="1"/>
            <a:r>
              <a:rPr lang="en-US" dirty="0"/>
              <a:t>Later, undo work</a:t>
            </a:r>
          </a:p>
          <a:p>
            <a:r>
              <a:rPr lang="en-US" dirty="0"/>
              <a:t>Boundary changes with </a:t>
            </a:r>
            <a:r>
              <a:rPr lang="en-US" dirty="0" smtClean="0"/>
              <a:t>time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338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Workarounds:</a:t>
            </a:r>
            <a:br>
              <a:rPr lang="en-US" dirty="0" smtClean="0"/>
            </a:br>
            <a:r>
              <a:rPr lang="en-US" dirty="0" smtClean="0"/>
              <a:t>Emulate static or dynamic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Naming conventions</a:t>
            </a:r>
          </a:p>
          <a:p>
            <a:r>
              <a:rPr lang="en-US" dirty="0" smtClean="0"/>
              <a:t>Code analysis tools</a:t>
            </a:r>
          </a:p>
          <a:p>
            <a:r>
              <a:rPr lang="en-US" dirty="0"/>
              <a:t>Partial execution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compile code with type </a:t>
            </a:r>
            <a:r>
              <a:rPr lang="en-US" dirty="0" smtClean="0"/>
              <a:t>errors</a:t>
            </a:r>
            <a:endParaRPr lang="en-US" dirty="0"/>
          </a:p>
          <a:p>
            <a:pPr lvl="2"/>
            <a:r>
              <a:rPr lang="en-US" dirty="0"/>
              <a:t>Comment out; modify build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Partial execution</a:t>
            </a:r>
          </a:p>
          <a:p>
            <a:pPr lvl="1"/>
            <a:r>
              <a:rPr lang="en-US" dirty="0" smtClean="0"/>
              <a:t>Unexecuted casts</a:t>
            </a:r>
          </a:p>
          <a:p>
            <a:r>
              <a:rPr lang="en-US" dirty="0" smtClean="0"/>
              <a:t>Prototype </a:t>
            </a:r>
            <a:r>
              <a:rPr lang="en-US" dirty="0"/>
              <a:t>in dynamic language, deliver in </a:t>
            </a:r>
            <a:r>
              <a:rPr lang="en-US" dirty="0" smtClean="0"/>
              <a:t>static</a:t>
            </a:r>
          </a:p>
          <a:p>
            <a:r>
              <a:rPr lang="en-US" dirty="0" smtClean="0"/>
              <a:t>IDE/editor tricks </a:t>
            </a:r>
            <a:r>
              <a:rPr lang="en-US" dirty="0"/>
              <a:t>(</a:t>
            </a:r>
            <a:r>
              <a:rPr lang="en-US" dirty="0" smtClean="0"/>
              <a:t>Eclipse has several)</a:t>
            </a:r>
          </a:p>
          <a:p>
            <a:r>
              <a:rPr lang="en-US" dirty="0" smtClean="0"/>
              <a:t>… many more</a:t>
            </a:r>
          </a:p>
          <a:p>
            <a:pPr marL="0" indent="0">
              <a:buNone/>
            </a:pPr>
            <a:r>
              <a:rPr lang="en-US" dirty="0" smtClean="0"/>
              <a:t>Ductile </a:t>
            </a:r>
            <a:r>
              <a:rPr lang="en-US" dirty="0"/>
              <a:t>provides a </a:t>
            </a:r>
            <a:r>
              <a:rPr lang="en-US" dirty="0">
                <a:solidFill>
                  <a:srgbClr val="FF0000"/>
                </a:solidFill>
              </a:rPr>
              <a:t>general mechanism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36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Complementary verification </a:t>
            </a:r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1054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dirty="0" smtClean="0"/>
              <a:t>Static </a:t>
            </a:r>
            <a:r>
              <a:rPr lang="en-US" sz="2800" dirty="0"/>
              <a:t>type-checking </a:t>
            </a:r>
            <a:r>
              <a:rPr lang="en-US" sz="2800" dirty="0" smtClean="0"/>
              <a:t>is not always the most </a:t>
            </a:r>
            <a:r>
              <a:rPr lang="en-US" sz="2800" dirty="0"/>
              <a:t>important goal</a:t>
            </a:r>
          </a:p>
          <a:p>
            <a:pPr marL="57150" indent="0">
              <a:buNone/>
            </a:pPr>
            <a:r>
              <a:rPr lang="en-US" sz="2800" dirty="0" smtClean="0"/>
              <a:t>Dynamic </a:t>
            </a:r>
            <a:r>
              <a:rPr lang="en-US" sz="2800" dirty="0"/>
              <a:t>testing is not always the most important </a:t>
            </a:r>
            <a:r>
              <a:rPr lang="en-US" sz="2800" dirty="0" smtClean="0"/>
              <a:t>goal</a:t>
            </a:r>
          </a:p>
          <a:p>
            <a:pPr marL="57150" indent="0"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Idea:  let the programmer </a:t>
            </a:r>
            <a:r>
              <a:rPr lang="en-US" sz="2800" dirty="0" smtClean="0">
                <a:solidFill>
                  <a:srgbClr val="FF0000"/>
                </a:solidFill>
              </a:rPr>
              <a:t>choose</a:t>
            </a:r>
            <a:r>
              <a:rPr lang="en-US" sz="2800" dirty="0" smtClean="0"/>
              <a:t> </a:t>
            </a:r>
            <a:r>
              <a:rPr lang="en-US" sz="2800" dirty="0"/>
              <a:t>the best </a:t>
            </a:r>
            <a:r>
              <a:rPr lang="en-US" sz="2800" dirty="0" smtClean="0"/>
              <a:t>approach,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at </a:t>
            </a:r>
            <a:r>
              <a:rPr lang="en-US" sz="2800" dirty="0">
                <a:solidFill>
                  <a:srgbClr val="FF0000"/>
                </a:solidFill>
              </a:rPr>
              <a:t>any moment </a:t>
            </a:r>
            <a:r>
              <a:rPr lang="en-US" sz="2800" dirty="0"/>
              <a:t>during development</a:t>
            </a:r>
          </a:p>
          <a:p>
            <a:pPr lvl="1"/>
            <a:r>
              <a:rPr lang="en-US" sz="2400" dirty="0" smtClean="0"/>
              <a:t>Fast</a:t>
            </a:r>
            <a:r>
              <a:rPr lang="en-US" sz="2400" dirty="0"/>
              <a:t>, flexible development, as with dynamic types</a:t>
            </a:r>
          </a:p>
          <a:p>
            <a:pPr lvl="1"/>
            <a:r>
              <a:rPr lang="en-US" sz="2400" dirty="0" smtClean="0"/>
              <a:t>Reliable</a:t>
            </a:r>
            <a:r>
              <a:rPr lang="en-US" sz="2400" dirty="0"/>
              <a:t>, maintainable applications, as with static types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4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approach</a:t>
            </a:r>
          </a:p>
          <a:p>
            <a:r>
              <a:rPr lang="en-US" dirty="0" smtClean="0"/>
              <a:t>Evaluation</a:t>
            </a:r>
            <a:endParaRPr lang="en-US" dirty="0"/>
          </a:p>
          <a:p>
            <a:r>
              <a:rPr lang="en-US" dirty="0"/>
              <a:t>Implementation</a:t>
            </a:r>
          </a:p>
          <a:p>
            <a:r>
              <a:rPr lang="en-US" dirty="0"/>
              <a:t>Related work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Conclusion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wasn’t this done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Rigid attitudes about the “best” feedback</a:t>
            </a:r>
          </a:p>
          <a:p>
            <a:r>
              <a:rPr lang="en-US" dirty="0" smtClean="0"/>
              <a:t>Divide between static and dynamic research </a:t>
            </a:r>
          </a:p>
          <a:p>
            <a:r>
              <a:rPr lang="en-US" dirty="0" smtClean="0"/>
              <a:t>Aping of developer workarounds</a:t>
            </a:r>
          </a:p>
          <a:p>
            <a:r>
              <a:rPr lang="en-US" dirty="0" smtClean="0"/>
              <a:t>Choices made for the convenience of tools</a:t>
            </a:r>
          </a:p>
          <a:p>
            <a:r>
              <a:rPr lang="en-US" dirty="0" smtClean="0"/>
              <a:t>Difficult to design &amp; implement</a:t>
            </a:r>
          </a:p>
        </p:txBody>
      </p:sp>
    </p:spTree>
    <p:extLst>
      <p:ext uri="{BB962C8B-B14F-4D97-AF65-F5344CB8AC3E}">
        <p14:creationId xmlns:p14="http://schemas.microsoft.com/office/powerpoint/2010/main" val="40777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663830"/>
              </p:ext>
            </p:extLst>
          </p:nvPr>
        </p:nvGraphicFramePr>
        <p:xfrm>
          <a:off x="6475162" y="4572000"/>
          <a:ext cx="25926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Acrobat Document" r:id="rId3" imgW="4848161" imgH="4133763" progId="AcroExch.Document.7">
                  <p:embed/>
                </p:oleObj>
              </mc:Choice>
              <mc:Fallback>
                <p:oleObj name="Acrobat Document" r:id="rId3" imgW="4848161" imgH="4133763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162" y="4572000"/>
                        <a:ext cx="25926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 approach unifies static and dynamic typing</a:t>
            </a:r>
          </a:p>
          <a:p>
            <a:pPr lvl="1"/>
            <a:r>
              <a:rPr lang="en-US" dirty="0" smtClean="0"/>
              <a:t>View whole program through the lens of full static or full dynamic typing</a:t>
            </a:r>
          </a:p>
          <a:p>
            <a:pPr lvl="1"/>
            <a:r>
              <a:rPr lang="en-US" dirty="0" smtClean="0"/>
              <a:t>Switch views seamlessly, on demand</a:t>
            </a:r>
          </a:p>
          <a:p>
            <a:r>
              <a:rPr lang="en-US" dirty="0" smtClean="0"/>
              <a:t>The </a:t>
            </a:r>
            <a:r>
              <a:rPr lang="en-US" dirty="0"/>
              <a:t>programmer </a:t>
            </a:r>
            <a:r>
              <a:rPr lang="en-US" dirty="0" smtClean="0"/>
              <a:t>is in </a:t>
            </a:r>
            <a:r>
              <a:rPr lang="en-US" dirty="0"/>
              <a:t>control</a:t>
            </a:r>
          </a:p>
          <a:p>
            <a:pPr lvl="1"/>
            <a:r>
              <a:rPr lang="en-US" dirty="0"/>
              <a:t>Separate feedback from action</a:t>
            </a:r>
          </a:p>
          <a:p>
            <a:r>
              <a:rPr lang="en-US" dirty="0" smtClean="0"/>
              <a:t>Implementation via</a:t>
            </a:r>
            <a:br>
              <a:rPr lang="en-US" dirty="0" smtClean="0"/>
            </a:br>
            <a:r>
              <a:rPr lang="en-US" dirty="0" err="1" smtClean="0"/>
              <a:t>detyping</a:t>
            </a:r>
            <a:r>
              <a:rPr lang="en-US" dirty="0" smtClean="0"/>
              <a:t> transformation</a:t>
            </a:r>
          </a:p>
          <a:p>
            <a:pPr lvl="1"/>
            <a:r>
              <a:rPr lang="en-US" dirty="0" smtClean="0"/>
              <a:t>Case studies show correctness, utility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55603" y="6476052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Try it! </a:t>
            </a:r>
            <a:r>
              <a:rPr lang="en-US" dirty="0">
                <a:hlinkClick r:id="rId5"/>
              </a:rPr>
              <a:t>http://code.google.com/p/ductilej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GRASP-no-comp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752600"/>
            <a:ext cx="1495425" cy="42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languages </a:t>
            </a:r>
            <a:r>
              <a:rPr lang="en-US" dirty="0" smtClean="0">
                <a:solidFill>
                  <a:srgbClr val="FF0000"/>
                </a:solidFill>
              </a:rPr>
              <a:t>inhibit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Good support for testing, at any moment</a:t>
            </a:r>
          </a:p>
          <a:p>
            <a:r>
              <a:rPr lang="en-US" dirty="0" smtClean="0"/>
              <a:t>No possibility of static type checking</a:t>
            </a:r>
          </a:p>
          <a:p>
            <a:pPr>
              <a:buNone/>
            </a:pPr>
            <a:r>
              <a:rPr lang="en-US" dirty="0" smtClean="0"/>
              <a:t>Example problem:</a:t>
            </a:r>
            <a:br>
              <a:rPr lang="en-US" dirty="0" smtClean="0"/>
            </a:br>
            <a:r>
              <a:rPr lang="en-US" dirty="0" smtClean="0"/>
              <a:t>a field crash after hours of execution</a:t>
            </a:r>
            <a:endParaRPr lang="en-US" dirty="0"/>
          </a:p>
        </p:txBody>
      </p:sp>
      <p:pic>
        <p:nvPicPr>
          <p:cNvPr id="4" name="Picture 3" descr="jGRASP-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752600"/>
            <a:ext cx="1495425" cy="42862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324600" y="1295400"/>
            <a:ext cx="990600" cy="307848"/>
          </a:xfrm>
          <a:prstGeom prst="wedgeRoundRectCallout">
            <a:avLst>
              <a:gd name="adj1" fmla="val 52427"/>
              <a:gd name="adj2" fmla="val 11672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772400" y="1295400"/>
            <a:ext cx="914400" cy="307848"/>
          </a:xfrm>
          <a:prstGeom prst="wedgeRoundRectCallout">
            <a:avLst>
              <a:gd name="adj1" fmla="val -57341"/>
              <a:gd name="adj2" fmla="val 1190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24600" y="1295400"/>
            <a:ext cx="990600" cy="307848"/>
          </a:xfrm>
          <a:prstGeom prst="wedgeRoundRectCallout">
            <a:avLst>
              <a:gd name="adj1" fmla="val 52427"/>
              <a:gd name="adj2" fmla="val 116720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Compile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languages </a:t>
            </a:r>
            <a:r>
              <a:rPr lang="en-US" dirty="0" smtClean="0">
                <a:solidFill>
                  <a:srgbClr val="FF0000"/>
                </a:solidFill>
              </a:rPr>
              <a:t>inhibit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i="1" dirty="0" smtClean="0"/>
              <a:t>both </a:t>
            </a:r>
            <a:r>
              <a:rPr lang="en-US" dirty="0" smtClean="0"/>
              <a:t>testing and type-checking</a:t>
            </a:r>
          </a:p>
          <a:p>
            <a:pPr lvl="1"/>
            <a:r>
              <a:rPr lang="en-US" dirty="0" smtClean="0"/>
              <a:t>… in a </a:t>
            </a:r>
            <a:r>
              <a:rPr lang="en-US" dirty="0" smtClean="0">
                <a:solidFill>
                  <a:srgbClr val="FF0000"/>
                </a:solidFill>
              </a:rPr>
              <a:t>specific order</a:t>
            </a:r>
            <a:endParaRPr lang="en-US" dirty="0" smtClean="0"/>
          </a:p>
          <a:p>
            <a:r>
              <a:rPr lang="en-US" dirty="0" smtClean="0"/>
              <a:t>No tests are permitted until types are perfect</a:t>
            </a:r>
          </a:p>
          <a:p>
            <a:pPr lvl="1"/>
            <a:r>
              <a:rPr lang="en-US" dirty="0" smtClean="0"/>
              <a:t>Delays learning from experimentation</a:t>
            </a:r>
          </a:p>
          <a:p>
            <a:pPr>
              <a:buNone/>
            </a:pPr>
            <a:r>
              <a:rPr lang="en-US" dirty="0" smtClean="0"/>
              <a:t>Example problem:</a:t>
            </a:r>
            <a:br>
              <a:rPr lang="en-US" dirty="0" smtClean="0"/>
            </a:br>
            <a:r>
              <a:rPr lang="en-US" dirty="0" smtClean="0"/>
              <a:t>cannot change an interface &amp;</a:t>
            </a:r>
            <a:br>
              <a:rPr lang="en-US" dirty="0" smtClean="0"/>
            </a:br>
            <a:r>
              <a:rPr lang="en-US" dirty="0" smtClean="0"/>
              <a:t>1 implementation, then test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Result:  frustration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wasted </a:t>
            </a:r>
            <a:r>
              <a:rPr lang="en-US" dirty="0" smtClean="0">
                <a:solidFill>
                  <a:srgbClr val="FF0000"/>
                </a:solidFill>
              </a:rPr>
              <a:t>effort, workarounds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/>
          </a:p>
        </p:txBody>
      </p:sp>
      <p:pic>
        <p:nvPicPr>
          <p:cNvPr id="4" name="Content Placeholder 8" descr="jGRASP-no-r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752600"/>
            <a:ext cx="1495425" cy="428625"/>
          </a:xfrm>
          <a:prstGeom prst="rect">
            <a:avLst/>
          </a:prstGeom>
        </p:spPr>
      </p:pic>
      <p:pic>
        <p:nvPicPr>
          <p:cNvPr id="5" name="Picture 4" descr="jGRASP-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752600"/>
            <a:ext cx="1495425" cy="42862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324600" y="1295400"/>
            <a:ext cx="990600" cy="307848"/>
          </a:xfrm>
          <a:prstGeom prst="wedgeRoundRectCallout">
            <a:avLst>
              <a:gd name="adj1" fmla="val 52427"/>
              <a:gd name="adj2" fmla="val 11672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772400" y="1295400"/>
            <a:ext cx="914400" cy="307848"/>
          </a:xfrm>
          <a:prstGeom prst="wedgeRoundRectCallout">
            <a:avLst>
              <a:gd name="adj1" fmla="val -57341"/>
              <a:gd name="adj2" fmla="val 1190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772400" y="1295400"/>
            <a:ext cx="914400" cy="307848"/>
          </a:xfrm>
          <a:prstGeom prst="wedgeRoundRectCallout">
            <a:avLst>
              <a:gd name="adj1" fmla="val -57341"/>
              <a:gd name="adj2" fmla="val 119077"/>
              <a:gd name="adj3" fmla="val 16667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00" y="46482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3600" y="54102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29600" y="5410200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Impl99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0" y="54102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Impl2</a:t>
            </a:r>
            <a:endParaRPr lang="en-US" dirty="0"/>
          </a:p>
        </p:txBody>
      </p:sp>
      <p:cxnSp>
        <p:nvCxnSpPr>
          <p:cNvPr id="15" name="Elbow Connector 14"/>
          <p:cNvCxnSpPr>
            <a:stCxn id="10" idx="0"/>
            <a:endCxn id="9" idx="2"/>
          </p:cNvCxnSpPr>
          <p:nvPr/>
        </p:nvCxnSpPr>
        <p:spPr>
          <a:xfrm rot="5400000" flipH="1" flipV="1">
            <a:off x="6953250" y="4476750"/>
            <a:ext cx="304800" cy="156210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2" idx="0"/>
            <a:endCxn id="9" idx="2"/>
          </p:cNvCxnSpPr>
          <p:nvPr/>
        </p:nvCxnSpPr>
        <p:spPr>
          <a:xfrm rot="5400000" flipH="1" flipV="1">
            <a:off x="7410450" y="4933950"/>
            <a:ext cx="304800" cy="64770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0"/>
            <a:endCxn id="9" idx="2"/>
          </p:cNvCxnSpPr>
          <p:nvPr/>
        </p:nvCxnSpPr>
        <p:spPr>
          <a:xfrm rot="16200000" flipV="1">
            <a:off x="8115300" y="4876800"/>
            <a:ext cx="304800" cy="76200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89812" y="54102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15200" y="4648200"/>
            <a:ext cx="11430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943600" y="5410200"/>
            <a:ext cx="7620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Putting </a:t>
            </a:r>
            <a:r>
              <a:rPr lang="en-US" dirty="0"/>
              <a:t>the developer in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At any moment, developer can choose:</a:t>
            </a:r>
          </a:p>
          <a:p>
            <a:pPr lvl="1"/>
            <a:r>
              <a:rPr lang="en-US" dirty="0"/>
              <a:t>static feedback (sound type-checking)</a:t>
            </a:r>
          </a:p>
          <a:p>
            <a:pPr lvl="1"/>
            <a:r>
              <a:rPr lang="en-US" dirty="0"/>
              <a:t>dynamic feedback (execution, testing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Ductile approach: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Write types </a:t>
            </a:r>
            <a:r>
              <a:rPr lang="en-US" dirty="0" smtClean="0"/>
              <a:t>from the outset</a:t>
            </a:r>
          </a:p>
          <a:p>
            <a:pPr lvl="1"/>
            <a:r>
              <a:rPr lang="en-US" dirty="0" smtClean="0"/>
              <a:t>Programmer has types in mind</a:t>
            </a:r>
          </a:p>
          <a:p>
            <a:pPr lvl="1"/>
            <a:r>
              <a:rPr lang="en-US" dirty="0" smtClean="0"/>
              <a:t>Run the type-checker at any time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Execute a type-erased program</a:t>
            </a:r>
          </a:p>
          <a:p>
            <a:pPr lvl="1"/>
            <a:r>
              <a:rPr lang="en-US" dirty="0" smtClean="0"/>
              <a:t>Temporarily ignore types</a:t>
            </a:r>
          </a:p>
          <a:p>
            <a:pPr lvl="1"/>
            <a:r>
              <a:rPr lang="en-US" dirty="0" smtClean="0"/>
              <a:t>Do all checks dynamically</a:t>
            </a:r>
          </a:p>
          <a:p>
            <a:pPr lvl="1"/>
            <a:r>
              <a:rPr lang="en-US" dirty="0" smtClean="0"/>
              <a:t>Execute a slice of a correctly-typed program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jGRASP-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752600"/>
            <a:ext cx="1495425" cy="42862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324600" y="1295400"/>
            <a:ext cx="990600" cy="307848"/>
          </a:xfrm>
          <a:prstGeom prst="wedgeRoundRectCallout">
            <a:avLst>
              <a:gd name="adj1" fmla="val 52427"/>
              <a:gd name="adj2" fmla="val 11672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772400" y="1295400"/>
            <a:ext cx="914400" cy="307848"/>
          </a:xfrm>
          <a:prstGeom prst="wedgeRoundRectCallout">
            <a:avLst>
              <a:gd name="adj1" fmla="val -57341"/>
              <a:gd name="adj2" fmla="val 1190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vs.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 user has a choice to interact with, or to ignore:</a:t>
            </a:r>
          </a:p>
          <a:p>
            <a:pPr marL="914400" lvl="1" indent="-514350"/>
            <a:r>
              <a:rPr lang="en-US" dirty="0" smtClean="0"/>
              <a:t>tests</a:t>
            </a:r>
          </a:p>
          <a:p>
            <a:pPr marL="914400" lvl="1" indent="-514350"/>
            <a:r>
              <a:rPr lang="en-US" dirty="0"/>
              <a:t>lint</a:t>
            </a:r>
          </a:p>
          <a:p>
            <a:pPr marL="914400" lvl="1" indent="-514350"/>
            <a:r>
              <a:rPr lang="en-US" dirty="0"/>
              <a:t>theorem-proving</a:t>
            </a:r>
          </a:p>
          <a:p>
            <a:pPr marL="914400" lvl="1" indent="-514350"/>
            <a:r>
              <a:rPr lang="en-US" dirty="0" smtClean="0"/>
              <a:t>code reviews</a:t>
            </a:r>
          </a:p>
          <a:p>
            <a:pPr marL="914400" lvl="1" indent="-514350"/>
            <a:r>
              <a:rPr lang="en-US" dirty="0" smtClean="0"/>
              <a:t>performance </a:t>
            </a:r>
            <a:r>
              <a:rPr lang="en-US" dirty="0"/>
              <a:t>tuning</a:t>
            </a:r>
          </a:p>
          <a:p>
            <a:pPr marL="914400" lvl="1" indent="-514350"/>
            <a:r>
              <a:rPr lang="en-US" dirty="0"/>
              <a:t>version control </a:t>
            </a:r>
            <a:r>
              <a:rPr lang="en-US" dirty="0" smtClean="0"/>
              <a:t>conflicts</a:t>
            </a:r>
          </a:p>
          <a:p>
            <a:pPr marL="914400" lvl="1" indent="-514350"/>
            <a:r>
              <a:rPr lang="en-US" dirty="0" smtClean="0"/>
              <a:t>… but </a:t>
            </a:r>
            <a:r>
              <a:rPr lang="en-US" dirty="0" smtClean="0">
                <a:solidFill>
                  <a:srgbClr val="FF0000"/>
                </a:solidFill>
              </a:rPr>
              <a:t>no choice</a:t>
            </a:r>
            <a:r>
              <a:rPr lang="en-US" dirty="0" smtClean="0"/>
              <a:t> about the type-checker</a:t>
            </a:r>
          </a:p>
          <a:p>
            <a:pPr>
              <a:buNone/>
            </a:pPr>
            <a:r>
              <a:rPr lang="en-US" dirty="0" smtClean="0"/>
              <a:t>Need to separate when feedback is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discovered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acted upon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approach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Prototyping</a:t>
            </a:r>
          </a:p>
          <a:p>
            <a:pPr lvl="1"/>
            <a:r>
              <a:rPr lang="en-US" dirty="0"/>
              <a:t>Evolution (refactoring</a:t>
            </a:r>
            <a:r>
              <a:rPr lang="en-US" dirty="0" smtClean="0"/>
              <a:t>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/>
              <a:t>Related work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2535</Words>
  <Application>Microsoft Office PowerPoint</Application>
  <PresentationFormat>On-screen Show (4:3)</PresentationFormat>
  <Paragraphs>522</Paragraphs>
  <Slides>42</Slides>
  <Notes>30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Acrobat Document</vt:lpstr>
      <vt:lpstr>Always-available static and dynamic feedback: Unifying static and dynamic typing</vt:lpstr>
      <vt:lpstr>Static feedback helps programmers</vt:lpstr>
      <vt:lpstr>Dynamic feedback helps programmers</vt:lpstr>
      <vt:lpstr>Complementary verification technologies</vt:lpstr>
      <vt:lpstr>Dynamic languages inhibit reasoning</vt:lpstr>
      <vt:lpstr>Static languages inhibit testing</vt:lpstr>
      <vt:lpstr>Putting the developer in charge</vt:lpstr>
      <vt:lpstr>Feedback vs. action</vt:lpstr>
      <vt:lpstr>Outline</vt:lpstr>
      <vt:lpstr>Prototyping case study</vt:lpstr>
      <vt:lpstr>Duck typing and access control</vt:lpstr>
      <vt:lpstr>Checked exceptions</vt:lpstr>
      <vt:lpstr>Partial implementations</vt:lpstr>
      <vt:lpstr>Alternative:  IDE “automatic fixes”</vt:lpstr>
      <vt:lpstr>Prototyping case study conclusion</vt:lpstr>
      <vt:lpstr>Outline</vt:lpstr>
      <vt:lpstr>Evolution case study</vt:lpstr>
      <vt:lpstr>Comparison of refactoring approaches</vt:lpstr>
      <vt:lpstr>Refactoring case study conclusion</vt:lpstr>
      <vt:lpstr>Outline</vt:lpstr>
      <vt:lpstr>Ductile implementation</vt:lpstr>
      <vt:lpstr>Dynamic interpretation of static code</vt:lpstr>
      <vt:lpstr>Type-removing transformation</vt:lpstr>
      <vt:lpstr>Challenges to dynamic interpretation</vt:lpstr>
      <vt:lpstr>Preserve semantics of well-typed programs</vt:lpstr>
      <vt:lpstr>Method overloading</vt:lpstr>
      <vt:lpstr>Exceptions</vt:lpstr>
      <vt:lpstr>Interfacing with non-transformed code</vt:lpstr>
      <vt:lpstr>Reflection and serialization</vt:lpstr>
      <vt:lpstr>Assessment:  Preserving semantics</vt:lpstr>
      <vt:lpstr>Useful semantics for ill-typed programs</vt:lpstr>
      <vt:lpstr>Accommodations for ill-typed programs</vt:lpstr>
      <vt:lpstr>Debugging and blame assignment</vt:lpstr>
      <vt:lpstr>Outline</vt:lpstr>
      <vt:lpstr>Combining static and dynamic typing</vt:lpstr>
      <vt:lpstr>Add types to a dynamic language</vt:lpstr>
      <vt:lpstr>Add  Dynamic/Object/void* to a statically-typed language</vt:lpstr>
      <vt:lpstr>Disadvantages of adding  Dynamic</vt:lpstr>
      <vt:lpstr>Workarounds: Emulate static or dynamic typing</vt:lpstr>
      <vt:lpstr>Outline</vt:lpstr>
      <vt:lpstr>Why wasn’t this done before?</vt:lpstr>
      <vt:lpstr>Contributions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Always-available static and dynamic feedback: Unifying static and dynamic typing</dc:title>
  <dc:creator>cse</dc:creator>
  <cp:lastModifiedBy>cse</cp:lastModifiedBy>
  <cp:revision>69</cp:revision>
  <dcterms:created xsi:type="dcterms:W3CDTF">2011-05-10T12:24:31Z</dcterms:created>
  <dcterms:modified xsi:type="dcterms:W3CDTF">2011-05-30T07:38:05Z</dcterms:modified>
</cp:coreProperties>
</file>