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2"/>
  </p:notesMasterIdLst>
  <p:sldIdLst>
    <p:sldId id="371" r:id="rId2"/>
    <p:sldId id="372" r:id="rId3"/>
    <p:sldId id="373" r:id="rId4"/>
    <p:sldId id="374" r:id="rId5"/>
    <p:sldId id="375" r:id="rId6"/>
    <p:sldId id="298" r:id="rId7"/>
    <p:sldId id="299" r:id="rId8"/>
    <p:sldId id="383" r:id="rId9"/>
    <p:sldId id="340" r:id="rId10"/>
    <p:sldId id="330" r:id="rId11"/>
    <p:sldId id="331" r:id="rId12"/>
    <p:sldId id="384" r:id="rId13"/>
    <p:sldId id="312" r:id="rId14"/>
    <p:sldId id="313" r:id="rId15"/>
    <p:sldId id="314" r:id="rId16"/>
    <p:sldId id="316" r:id="rId17"/>
    <p:sldId id="385" r:id="rId18"/>
    <p:sldId id="347" r:id="rId19"/>
    <p:sldId id="348" r:id="rId20"/>
    <p:sldId id="350" r:id="rId21"/>
    <p:sldId id="386" r:id="rId22"/>
    <p:sldId id="315" r:id="rId23"/>
    <p:sldId id="352" r:id="rId24"/>
    <p:sldId id="387" r:id="rId25"/>
    <p:sldId id="389" r:id="rId26"/>
    <p:sldId id="388" r:id="rId27"/>
    <p:sldId id="390" r:id="rId28"/>
    <p:sldId id="391" r:id="rId29"/>
    <p:sldId id="377" r:id="rId30"/>
    <p:sldId id="380" r:id="rId31"/>
    <p:sldId id="324" r:id="rId32"/>
    <p:sldId id="320" r:id="rId33"/>
    <p:sldId id="376" r:id="rId34"/>
    <p:sldId id="318" r:id="rId35"/>
    <p:sldId id="321" r:id="rId36"/>
    <p:sldId id="322" r:id="rId37"/>
    <p:sldId id="323" r:id="rId38"/>
    <p:sldId id="325" r:id="rId39"/>
    <p:sldId id="326" r:id="rId40"/>
    <p:sldId id="309" r:id="rId41"/>
    <p:sldId id="353" r:id="rId42"/>
    <p:sldId id="354" r:id="rId43"/>
    <p:sldId id="355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63" r:id="rId52"/>
    <p:sldId id="364" r:id="rId53"/>
    <p:sldId id="365" r:id="rId54"/>
    <p:sldId id="366" r:id="rId55"/>
    <p:sldId id="367" r:id="rId56"/>
    <p:sldId id="368" r:id="rId57"/>
    <p:sldId id="369" r:id="rId58"/>
    <p:sldId id="370" r:id="rId59"/>
    <p:sldId id="381" r:id="rId60"/>
    <p:sldId id="382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FB7"/>
    <a:srgbClr val="99FF99"/>
    <a:srgbClr val="FF9900"/>
    <a:srgbClr val="FFFF00"/>
    <a:srgbClr val="FF0000"/>
    <a:srgbClr val="00FF00"/>
    <a:srgbClr val="FFFF99"/>
    <a:srgbClr val="FFD2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5" autoAdjust="0"/>
  </p:normalViewPr>
  <p:slideViewPr>
    <p:cSldViewPr snapToGrid="0"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7.xml"/><Relationship Id="rId2" Type="http://schemas.openxmlformats.org/officeDocument/2006/relationships/slide" Target="slides/slide45.xml"/><Relationship Id="rId1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</a:defRPr>
            </a:lvl1pPr>
          </a:lstStyle>
          <a:p>
            <a:fld id="{90A3E6F0-3F74-4D07-BB1E-6CD851C4B9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635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4CCDD-D4B0-466F-B8A9-CB606EC0A70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9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a call graph</a:t>
            </a:r>
          </a:p>
        </p:txBody>
      </p:sp>
    </p:spTree>
    <p:extLst>
      <p:ext uri="{BB962C8B-B14F-4D97-AF65-F5344CB8AC3E}">
        <p14:creationId xmlns:p14="http://schemas.microsoft.com/office/powerpoint/2010/main" val="3591425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865A6-D372-44CE-87F2-476CDB2B9889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#3: not only about happiness, also about results.</a:t>
            </a:r>
          </a:p>
        </p:txBody>
      </p:sp>
    </p:spTree>
    <p:extLst>
      <p:ext uri="{BB962C8B-B14F-4D97-AF65-F5344CB8AC3E}">
        <p14:creationId xmlns:p14="http://schemas.microsoft.com/office/powerpoint/2010/main" val="1127415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D1A36-8776-4B66-8E05-7CB5F04ACBB7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Managerial encouragement is there</a:t>
            </a:r>
          </a:p>
        </p:txBody>
      </p:sp>
    </p:spTree>
    <p:extLst>
      <p:ext uri="{BB962C8B-B14F-4D97-AF65-F5344CB8AC3E}">
        <p14:creationId xmlns:p14="http://schemas.microsoft.com/office/powerpoint/2010/main" val="4208239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82743-3E0A-443F-BE0B-DFE742346B9C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Industrial settings</a:t>
            </a:r>
          </a:p>
        </p:txBody>
      </p:sp>
    </p:spTree>
    <p:extLst>
      <p:ext uri="{BB962C8B-B14F-4D97-AF65-F5344CB8AC3E}">
        <p14:creationId xmlns:p14="http://schemas.microsoft.com/office/powerpoint/2010/main" val="2574840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EA51C-6CF2-4756-9F50-189BBA001DCB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a call graph</a:t>
            </a:r>
          </a:p>
        </p:txBody>
      </p:sp>
    </p:spTree>
    <p:extLst>
      <p:ext uri="{BB962C8B-B14F-4D97-AF65-F5344CB8AC3E}">
        <p14:creationId xmlns:p14="http://schemas.microsoft.com/office/powerpoint/2010/main" val="1871050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FDBFD-0176-429D-9A94-85A7C85D7081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a call graph</a:t>
            </a:r>
          </a:p>
        </p:txBody>
      </p:sp>
    </p:spTree>
    <p:extLst>
      <p:ext uri="{BB962C8B-B14F-4D97-AF65-F5344CB8AC3E}">
        <p14:creationId xmlns:p14="http://schemas.microsoft.com/office/powerpoint/2010/main" val="22507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3BE7E-6BEF-47C6-B162-63B25ED23C8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a call graph</a:t>
            </a:r>
          </a:p>
        </p:txBody>
      </p:sp>
    </p:spTree>
    <p:extLst>
      <p:ext uri="{BB962C8B-B14F-4D97-AF65-F5344CB8AC3E}">
        <p14:creationId xmlns:p14="http://schemas.microsoft.com/office/powerpoint/2010/main" val="39301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5717F-D2C9-44AE-95ED-0E50B98C4B4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Part = enough to allow testing to proceed</a:t>
            </a:r>
          </a:p>
        </p:txBody>
      </p:sp>
    </p:spTree>
    <p:extLst>
      <p:ext uri="{BB962C8B-B14F-4D97-AF65-F5344CB8AC3E}">
        <p14:creationId xmlns:p14="http://schemas.microsoft.com/office/powerpoint/2010/main" val="227738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4CF15-DFF2-467E-A3B3-5E7B9EDD3B0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One of two</a:t>
            </a:r>
          </a:p>
          <a:p>
            <a:r>
              <a:rPr lang="en-US" altLang="en-US"/>
              <a:t>Test::Unit quirk</a:t>
            </a:r>
          </a:p>
        </p:txBody>
      </p:sp>
    </p:spTree>
    <p:extLst>
      <p:ext uri="{BB962C8B-B14F-4D97-AF65-F5344CB8AC3E}">
        <p14:creationId xmlns:p14="http://schemas.microsoft.com/office/powerpoint/2010/main" val="3729212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265D3-0142-4131-B805-723404E76663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Primarily affects regret time</a:t>
            </a:r>
          </a:p>
        </p:txBody>
      </p:sp>
    </p:spTree>
    <p:extLst>
      <p:ext uri="{BB962C8B-B14F-4D97-AF65-F5344CB8AC3E}">
        <p14:creationId xmlns:p14="http://schemas.microsoft.com/office/powerpoint/2010/main" val="1305504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658E7-1BF0-4747-BE75-5396C1A4125E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is a call graph</a:t>
            </a:r>
          </a:p>
        </p:txBody>
      </p:sp>
    </p:spTree>
    <p:extLst>
      <p:ext uri="{BB962C8B-B14F-4D97-AF65-F5344CB8AC3E}">
        <p14:creationId xmlns:p14="http://schemas.microsoft.com/office/powerpoint/2010/main" val="43466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08EFF-D507-45D2-91BE-C993DFAB7C5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This is according to our model</a:t>
            </a:r>
          </a:p>
        </p:txBody>
      </p:sp>
    </p:spTree>
    <p:extLst>
      <p:ext uri="{BB962C8B-B14F-4D97-AF65-F5344CB8AC3E}">
        <p14:creationId xmlns:p14="http://schemas.microsoft.com/office/powerpoint/2010/main" val="1811468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0F027-9B12-4D7C-A309-AB2700FCC2D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Don’t say “should recognize”</a:t>
            </a:r>
          </a:p>
        </p:txBody>
      </p:sp>
    </p:spTree>
    <p:extLst>
      <p:ext uri="{BB962C8B-B14F-4D97-AF65-F5344CB8AC3E}">
        <p14:creationId xmlns:p14="http://schemas.microsoft.com/office/powerpoint/2010/main" val="3964148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5F35F-EB06-4E38-A53D-20590EA6139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Tasks: as part of ordinary coursework</a:t>
            </a:r>
          </a:p>
        </p:txBody>
      </p:sp>
    </p:spTree>
    <p:extLst>
      <p:ext uri="{BB962C8B-B14F-4D97-AF65-F5344CB8AC3E}">
        <p14:creationId xmlns:p14="http://schemas.microsoft.com/office/powerpoint/2010/main" val="245121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0162A-2D3D-41C9-B4D7-6702ED20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60C82-7C22-4704-9CE6-422BAD086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07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B650B-D71E-4933-963A-A7B1CCF881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843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469420-39E9-4A36-9313-6D434600D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756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057E77-A758-47A7-8B81-CF91D153C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41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3B13-DA9C-48BE-A8F0-8F82C1D6E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13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B1CF6-6139-413E-A43D-A8CF418DE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89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48CD7-29AD-4244-B414-5CA9A7CDE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5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F261-CA8B-4B3F-9029-8C8A77D01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23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AE08-46E7-458B-B8E7-4A753C619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01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1A3F3-695A-4B84-9BF9-0ECF428AB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36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BC6E5-167C-46EC-989C-406578DA2E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61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8ACB6-E57D-43AA-9676-70DAA4377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68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altLang="en-US"/>
              <a:t>David Saff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51933D2-057F-4D60-ADEE-E28E18A7FA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9331-F71A-45D2-BBFF-CAE0CC3DF75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000"/>
              <a:t>Test Factoring:</a:t>
            </a:r>
            <a:br>
              <a:rPr lang="en-US" altLang="en-US" sz="4000"/>
            </a:br>
            <a:r>
              <a:rPr lang="en-US" altLang="en-US" sz="4000"/>
              <a:t>Focusing test suites on the task at hand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  <a:p>
            <a:r>
              <a:rPr lang="en-US" altLang="en-US" sz="3200"/>
              <a:t>David Saff, MIT</a:t>
            </a:r>
          </a:p>
          <a:p>
            <a:r>
              <a:rPr lang="en-US" altLang="en-US" sz="3200"/>
              <a:t>ASE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91E73-E16E-4E62-91A9-CD8F21F03EA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533400" y="2133600"/>
            <a:ext cx="8305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r"/>
            <a:r>
              <a:rPr lang="en-US" altLang="en-US" b="0"/>
              <a:t>Tested Code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Test</a:t>
            </a:r>
          </a:p>
        </p:txBody>
      </p:sp>
      <p:sp>
        <p:nvSpPr>
          <p:cNvPr id="173060" name="Oval 4"/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533400" y="3657600"/>
            <a:ext cx="8305800" cy="1295400"/>
          </a:xfrm>
          <a:prstGeom prst="rect">
            <a:avLst/>
          </a:prstGeom>
          <a:solidFill>
            <a:srgbClr val="BBE3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r"/>
            <a:r>
              <a:rPr lang="en-US" altLang="en-US" b="0"/>
              <a:t>Environment</a:t>
            </a:r>
          </a:p>
        </p:txBody>
      </p:sp>
      <p:sp>
        <p:nvSpPr>
          <p:cNvPr id="173062" name="Oval 6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Oval 7"/>
          <p:cNvSpPr>
            <a:spLocks noChangeArrowheads="1"/>
          </p:cNvSpPr>
          <p:nvPr/>
        </p:nvSpPr>
        <p:spPr bwMode="auto">
          <a:xfrm>
            <a:off x="48768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Oval 8"/>
          <p:cNvSpPr>
            <a:spLocks noChangeArrowheads="1"/>
          </p:cNvSpPr>
          <p:nvPr/>
        </p:nvSpPr>
        <p:spPr bwMode="auto">
          <a:xfrm>
            <a:off x="5943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Oval 9"/>
          <p:cNvSpPr>
            <a:spLocks noChangeArrowheads="1"/>
          </p:cNvSpPr>
          <p:nvPr/>
        </p:nvSpPr>
        <p:spPr bwMode="auto">
          <a:xfrm>
            <a:off x="1295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Oval 10"/>
          <p:cNvSpPr>
            <a:spLocks noChangeArrowheads="1"/>
          </p:cNvSpPr>
          <p:nvPr/>
        </p:nvSpPr>
        <p:spPr bwMode="auto">
          <a:xfrm>
            <a:off x="19812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Oval 11"/>
          <p:cNvSpPr>
            <a:spLocks noChangeArrowheads="1"/>
          </p:cNvSpPr>
          <p:nvPr/>
        </p:nvSpPr>
        <p:spPr bwMode="auto">
          <a:xfrm>
            <a:off x="26670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8" name="Oval 12"/>
          <p:cNvSpPr>
            <a:spLocks noChangeArrowheads="1"/>
          </p:cNvSpPr>
          <p:nvPr/>
        </p:nvSpPr>
        <p:spPr bwMode="auto">
          <a:xfrm>
            <a:off x="36576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Oval 13"/>
          <p:cNvSpPr>
            <a:spLocks noChangeArrowheads="1"/>
          </p:cNvSpPr>
          <p:nvPr/>
        </p:nvSpPr>
        <p:spPr bwMode="auto">
          <a:xfrm>
            <a:off x="48768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Oval 14"/>
          <p:cNvSpPr>
            <a:spLocks noChangeArrowheads="1"/>
          </p:cNvSpPr>
          <p:nvPr/>
        </p:nvSpPr>
        <p:spPr bwMode="auto">
          <a:xfrm>
            <a:off x="6248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 flipH="1">
            <a:off x="12192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>
            <a:off x="1447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 flipH="1">
            <a:off x="1600200" y="2743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4" name="Line 18"/>
          <p:cNvSpPr>
            <a:spLocks noChangeShapeType="1"/>
          </p:cNvSpPr>
          <p:nvPr/>
        </p:nvSpPr>
        <p:spPr bwMode="auto">
          <a:xfrm>
            <a:off x="1828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5" name="Line 19"/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6" name="Line 20"/>
          <p:cNvSpPr>
            <a:spLocks noChangeShapeType="1"/>
          </p:cNvSpPr>
          <p:nvPr/>
        </p:nvSpPr>
        <p:spPr bwMode="auto">
          <a:xfrm>
            <a:off x="5410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7" name="Line 21"/>
          <p:cNvSpPr>
            <a:spLocks noChangeShapeType="1"/>
          </p:cNvSpPr>
          <p:nvPr/>
        </p:nvSpPr>
        <p:spPr bwMode="auto">
          <a:xfrm flipV="1">
            <a:off x="4953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H="1">
            <a:off x="3886200" y="26670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 flipH="1" flipV="1">
            <a:off x="2438400" y="26670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0" name="Line 24"/>
          <p:cNvSpPr>
            <a:spLocks noChangeShapeType="1"/>
          </p:cNvSpPr>
          <p:nvPr/>
        </p:nvSpPr>
        <p:spPr bwMode="auto">
          <a:xfrm flipH="1" flipV="1">
            <a:off x="5334000" y="26670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>
            <a:off x="2514600" y="2514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2" name="Line 26"/>
          <p:cNvSpPr>
            <a:spLocks noChangeShapeType="1"/>
          </p:cNvSpPr>
          <p:nvPr/>
        </p:nvSpPr>
        <p:spPr bwMode="auto">
          <a:xfrm>
            <a:off x="54102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 flipH="1" flipV="1">
            <a:off x="62484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685800" y="121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73085" name="Text Box 29"/>
          <p:cNvSpPr txBox="1">
            <a:spLocks noChangeArrowheads="1"/>
          </p:cNvSpPr>
          <p:nvPr/>
        </p:nvSpPr>
        <p:spPr bwMode="auto">
          <a:xfrm>
            <a:off x="5638800" y="1295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73086" name="Oval 30"/>
          <p:cNvSpPr>
            <a:spLocks noChangeArrowheads="1"/>
          </p:cNvSpPr>
          <p:nvPr/>
        </p:nvSpPr>
        <p:spPr bwMode="auto">
          <a:xfrm>
            <a:off x="4876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7" name="Line 31"/>
          <p:cNvSpPr>
            <a:spLocks noChangeShapeType="1"/>
          </p:cNvSpPr>
          <p:nvPr/>
        </p:nvSpPr>
        <p:spPr bwMode="auto">
          <a:xfrm flipV="1">
            <a:off x="5334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8" name="Line 32"/>
          <p:cNvSpPr>
            <a:spLocks noChangeShapeType="1"/>
          </p:cNvSpPr>
          <p:nvPr/>
        </p:nvSpPr>
        <p:spPr bwMode="auto">
          <a:xfrm>
            <a:off x="41910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89" name="AutoShape 33"/>
          <p:cNvSpPr>
            <a:spLocks noChangeArrowheads="1"/>
          </p:cNvSpPr>
          <p:nvPr/>
        </p:nvSpPr>
        <p:spPr bwMode="auto">
          <a:xfrm>
            <a:off x="6781800" y="990600"/>
            <a:ext cx="2209800" cy="990600"/>
          </a:xfrm>
          <a:prstGeom prst="wedgeRectCallout">
            <a:avLst>
              <a:gd name="adj1" fmla="val -25000"/>
              <a:gd name="adj2" fmla="val 1203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PayrollCalculator</a:t>
            </a:r>
          </a:p>
          <a:p>
            <a:pPr>
              <a:buFontTx/>
              <a:buChar char="•"/>
            </a:pPr>
            <a:r>
              <a:rPr lang="en-US" altLang="en-US"/>
              <a:t> Fast</a:t>
            </a:r>
          </a:p>
          <a:p>
            <a:pPr>
              <a:buFontTx/>
              <a:buChar char="•"/>
            </a:pPr>
            <a:r>
              <a:rPr lang="en-US" altLang="en-US"/>
              <a:t> Is changing</a:t>
            </a:r>
          </a:p>
        </p:txBody>
      </p:sp>
      <p:sp>
        <p:nvSpPr>
          <p:cNvPr id="173090" name="AutoShape 34"/>
          <p:cNvSpPr>
            <a:spLocks noChangeArrowheads="1"/>
          </p:cNvSpPr>
          <p:nvPr/>
        </p:nvSpPr>
        <p:spPr bwMode="auto">
          <a:xfrm>
            <a:off x="5943600" y="5257800"/>
            <a:ext cx="2039938" cy="914400"/>
          </a:xfrm>
          <a:prstGeom prst="wedgeRectCallout">
            <a:avLst>
              <a:gd name="adj1" fmla="val 8134"/>
              <a:gd name="adj2" fmla="val -14357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Database Server</a:t>
            </a:r>
          </a:p>
          <a:p>
            <a:pPr>
              <a:buFontTx/>
              <a:buChar char="•"/>
            </a:pPr>
            <a:r>
              <a:rPr lang="en-US" altLang="en-US"/>
              <a:t> Expensive</a:t>
            </a:r>
          </a:p>
          <a:p>
            <a:pPr>
              <a:buFontTx/>
              <a:buChar char="•"/>
            </a:pPr>
            <a:r>
              <a:rPr lang="en-US" altLang="en-US"/>
              <a:t> Not changing</a:t>
            </a:r>
          </a:p>
        </p:txBody>
      </p:sp>
      <p:grpSp>
        <p:nvGrpSpPr>
          <p:cNvPr id="173091" name="Group 35"/>
          <p:cNvGrpSpPr>
            <a:grpSpLocks/>
          </p:cNvGrpSpPr>
          <p:nvPr/>
        </p:nvGrpSpPr>
        <p:grpSpPr bwMode="auto">
          <a:xfrm>
            <a:off x="1579563" y="3200400"/>
            <a:ext cx="1011237" cy="485775"/>
            <a:chOff x="2570" y="2142"/>
            <a:chExt cx="637" cy="306"/>
          </a:xfrm>
        </p:grpSpPr>
        <p:sp>
          <p:nvSpPr>
            <p:cNvPr id="173092" name="Text Box 36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73093" name="Text Box 37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173094" name="Group 38"/>
          <p:cNvGrpSpPr>
            <a:grpSpLocks/>
          </p:cNvGrpSpPr>
          <p:nvPr/>
        </p:nvGrpSpPr>
        <p:grpSpPr bwMode="auto">
          <a:xfrm>
            <a:off x="2590800" y="3200400"/>
            <a:ext cx="1011238" cy="485775"/>
            <a:chOff x="2570" y="2142"/>
            <a:chExt cx="637" cy="306"/>
          </a:xfrm>
        </p:grpSpPr>
        <p:sp>
          <p:nvSpPr>
            <p:cNvPr id="173095" name="Text Box 39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73096" name="Text Box 40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173097" name="Group 41"/>
          <p:cNvGrpSpPr>
            <a:grpSpLocks/>
          </p:cNvGrpSpPr>
          <p:nvPr/>
        </p:nvGrpSpPr>
        <p:grpSpPr bwMode="auto">
          <a:xfrm>
            <a:off x="4038600" y="3200400"/>
            <a:ext cx="1011238" cy="485775"/>
            <a:chOff x="2570" y="2142"/>
            <a:chExt cx="637" cy="306"/>
          </a:xfrm>
        </p:grpSpPr>
        <p:sp>
          <p:nvSpPr>
            <p:cNvPr id="173098" name="Text Box 42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73099" name="Text Box 43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5160963" y="3200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3102" name="Text Box 46"/>
          <p:cNvSpPr txBox="1">
            <a:spLocks noChangeArrowheads="1"/>
          </p:cNvSpPr>
          <p:nvPr/>
        </p:nvSpPr>
        <p:spPr bwMode="auto">
          <a:xfrm>
            <a:off x="5348288" y="3381375"/>
            <a:ext cx="823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capture</a:t>
            </a:r>
          </a:p>
        </p:txBody>
      </p:sp>
      <p:grpSp>
        <p:nvGrpSpPr>
          <p:cNvPr id="173103" name="Group 47"/>
          <p:cNvGrpSpPr>
            <a:grpSpLocks/>
          </p:cNvGrpSpPr>
          <p:nvPr/>
        </p:nvGrpSpPr>
        <p:grpSpPr bwMode="auto">
          <a:xfrm>
            <a:off x="5943600" y="3200400"/>
            <a:ext cx="1011238" cy="485775"/>
            <a:chOff x="2570" y="2142"/>
            <a:chExt cx="637" cy="306"/>
          </a:xfrm>
        </p:grpSpPr>
        <p:sp>
          <p:nvSpPr>
            <p:cNvPr id="173104" name="Text Box 48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73105" name="Text Box 49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sp>
        <p:nvSpPr>
          <p:cNvPr id="173107" name="Text Box 51"/>
          <p:cNvSpPr txBox="1">
            <a:spLocks noChangeArrowheads="1"/>
          </p:cNvSpPr>
          <p:nvPr/>
        </p:nvSpPr>
        <p:spPr bwMode="auto">
          <a:xfrm>
            <a:off x="4779963" y="3200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animBg="1"/>
      <p:bldP spid="173061" grpId="0" animBg="1"/>
      <p:bldP spid="173089" grpId="0" animBg="1"/>
      <p:bldP spid="173090" grpId="0" animBg="1"/>
      <p:bldP spid="173101" grpId="0"/>
      <p:bldP spid="173102" grpId="0"/>
      <p:bldP spid="173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0866-F1EE-44C4-9CD6-33CCD4EA158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Introduce Mock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33400" y="3657600"/>
            <a:ext cx="8305800" cy="1295400"/>
          </a:xfrm>
          <a:prstGeom prst="rect">
            <a:avLst/>
          </a:prstGeom>
          <a:solidFill>
            <a:srgbClr val="BBE3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r"/>
            <a:r>
              <a:rPr lang="en-US" altLang="en-US" b="0"/>
              <a:t>Environment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533400" y="2133600"/>
            <a:ext cx="8305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r"/>
            <a:r>
              <a:rPr lang="en-US" altLang="en-US" b="0"/>
              <a:t>Tested Code</a:t>
            </a:r>
          </a:p>
        </p:txBody>
      </p:sp>
      <p:sp>
        <p:nvSpPr>
          <p:cNvPr id="175109" name="Oval 5"/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Oval 6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4876800" y="2209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2" name="Oval 8"/>
          <p:cNvSpPr>
            <a:spLocks noChangeArrowheads="1"/>
          </p:cNvSpPr>
          <p:nvPr/>
        </p:nvSpPr>
        <p:spPr bwMode="auto">
          <a:xfrm>
            <a:off x="5943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447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 flipH="1">
            <a:off x="1676400" y="2743200"/>
            <a:ext cx="45720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 flipV="1">
            <a:off x="4953000" y="32766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 flipH="1">
            <a:off x="4038600" y="2667000"/>
            <a:ext cx="914400" cy="990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 flipH="1" flipV="1">
            <a:off x="2438400" y="2667000"/>
            <a:ext cx="3810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H="1" flipV="1">
            <a:off x="5334000" y="2667000"/>
            <a:ext cx="9906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2514600" y="2514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0" name="Line 16"/>
          <p:cNvSpPr>
            <a:spLocks noChangeShapeType="1"/>
          </p:cNvSpPr>
          <p:nvPr/>
        </p:nvSpPr>
        <p:spPr bwMode="auto">
          <a:xfrm>
            <a:off x="54102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1" name="Oval 17"/>
          <p:cNvSpPr>
            <a:spLocks noChangeArrowheads="1"/>
          </p:cNvSpPr>
          <p:nvPr/>
        </p:nvSpPr>
        <p:spPr bwMode="auto">
          <a:xfrm>
            <a:off x="4876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V="1">
            <a:off x="5334000" y="3276600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838200" y="2971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3352800" y="3048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5181600" y="3657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4038600" y="3657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5791200" y="2819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2514600" y="2743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75129" name="Text Box 25"/>
          <p:cNvSpPr txBox="1">
            <a:spLocks noChangeArrowheads="1"/>
          </p:cNvSpPr>
          <p:nvPr/>
        </p:nvSpPr>
        <p:spPr bwMode="auto">
          <a:xfrm>
            <a:off x="746125" y="5218113"/>
            <a:ext cx="809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 altLang="en-US" b="0"/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533400" y="5181600"/>
            <a:ext cx="8305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 i="1"/>
              <a:t>Introduce Mock: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0"/>
              <a:t> simulate </a:t>
            </a:r>
            <a:r>
              <a:rPr lang="en-US" altLang="en-US" b="0" i="1"/>
              <a:t>part</a:t>
            </a:r>
            <a:r>
              <a:rPr lang="en-US" altLang="en-US" b="0"/>
              <a:t> of the functionality of the original environment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0"/>
              <a:t> validate the unit’s interaction with the environment</a:t>
            </a:r>
          </a:p>
        </p:txBody>
      </p:sp>
      <p:sp>
        <p:nvSpPr>
          <p:cNvPr id="175131" name="Line 27"/>
          <p:cNvSpPr>
            <a:spLocks noChangeShapeType="1"/>
          </p:cNvSpPr>
          <p:nvPr/>
        </p:nvSpPr>
        <p:spPr bwMode="auto">
          <a:xfrm flipH="1">
            <a:off x="12192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2" name="Line 28"/>
          <p:cNvSpPr>
            <a:spLocks noChangeShapeType="1"/>
          </p:cNvSpPr>
          <p:nvPr/>
        </p:nvSpPr>
        <p:spPr bwMode="auto">
          <a:xfrm flipH="1" flipV="1">
            <a:off x="62484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685800" y="121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75134" name="Text Box 30"/>
          <p:cNvSpPr txBox="1">
            <a:spLocks noChangeArrowheads="1"/>
          </p:cNvSpPr>
          <p:nvPr/>
        </p:nvSpPr>
        <p:spPr bwMode="auto">
          <a:xfrm>
            <a:off x="5638800" y="1295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7181850" y="5551488"/>
            <a:ext cx="159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[Saff, Ernst, </a:t>
            </a:r>
          </a:p>
          <a:p>
            <a:r>
              <a:rPr lang="en-US" altLang="en-US"/>
              <a:t>PASTE 2004]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7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35" grpId="0"/>
      <p:bldP spid="17513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B21C-CDCA-456E-9DAA-EE2261BE291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407988" y="1547813"/>
            <a:ext cx="8328025" cy="11811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Factoring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What?  </a:t>
            </a:r>
          </a:p>
          <a:p>
            <a:pPr lvl="1"/>
            <a:r>
              <a:rPr lang="en-US" altLang="en-US"/>
              <a:t>Breaking up a system test</a:t>
            </a:r>
          </a:p>
          <a:p>
            <a:r>
              <a:rPr lang="en-US" altLang="en-US"/>
              <a:t>How?  </a:t>
            </a:r>
          </a:p>
          <a:p>
            <a:pPr lvl="1"/>
            <a:r>
              <a:rPr lang="en-US" altLang="en-US"/>
              <a:t>Automatically creating mock objects</a:t>
            </a:r>
          </a:p>
          <a:p>
            <a:r>
              <a:rPr lang="en-US" altLang="en-US"/>
              <a:t>When?  </a:t>
            </a:r>
          </a:p>
          <a:p>
            <a:pPr lvl="1"/>
            <a:r>
              <a:rPr lang="en-US" altLang="en-US"/>
              <a:t>Integrating test factoring into development</a:t>
            </a:r>
          </a:p>
          <a:p>
            <a:r>
              <a:rPr lang="en-US" altLang="en-US"/>
              <a:t>What next?  </a:t>
            </a:r>
          </a:p>
          <a:p>
            <a:pPr lvl="1"/>
            <a:r>
              <a:rPr lang="en-US" altLang="en-US"/>
              <a:t>Results, evaluation, and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44444E-6 L 0.0 0.15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4154D-D94B-442B-9B86-0A6A4CFBF25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How? Automating </a:t>
            </a:r>
            <a:r>
              <a:rPr lang="en-US" altLang="en-US" sz="4000" i="1"/>
              <a:t>Introduce Mock</a:t>
            </a:r>
            <a:endParaRPr lang="en-US" altLang="en-US" sz="4000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219200" y="19050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PayrollCalculator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1447800" y="37338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ResultSet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6019800" y="25908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Database</a:t>
            </a:r>
          </a:p>
        </p:txBody>
      </p:sp>
      <p:grpSp>
        <p:nvGrpSpPr>
          <p:cNvPr id="151580" name="Group 28"/>
          <p:cNvGrpSpPr>
            <a:grpSpLocks/>
          </p:cNvGrpSpPr>
          <p:nvPr/>
        </p:nvGrpSpPr>
        <p:grpSpPr bwMode="auto">
          <a:xfrm>
            <a:off x="3429000" y="2133600"/>
            <a:ext cx="3886200" cy="762000"/>
            <a:chOff x="2160" y="1344"/>
            <a:chExt cx="2448" cy="480"/>
          </a:xfrm>
        </p:grpSpPr>
        <p:sp>
          <p:nvSpPr>
            <p:cNvPr id="151559" name="Line 7"/>
            <p:cNvSpPr>
              <a:spLocks noChangeShapeType="1"/>
            </p:cNvSpPr>
            <p:nvPr/>
          </p:nvSpPr>
          <p:spPr bwMode="auto">
            <a:xfrm>
              <a:off x="2160" y="1392"/>
              <a:ext cx="16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0" name="Text Box 8"/>
            <p:cNvSpPr txBox="1">
              <a:spLocks noChangeArrowheads="1"/>
            </p:cNvSpPr>
            <p:nvPr/>
          </p:nvSpPr>
          <p:spPr bwMode="auto">
            <a:xfrm>
              <a:off x="2951" y="1344"/>
              <a:ext cx="165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Courier New" panose="02070309020205020404" pitchFamily="49" charset="0"/>
                </a:rPr>
                <a:t>addResultsTo(ResultSet)</a:t>
              </a:r>
            </a:p>
          </p:txBody>
        </p:sp>
      </p:grpSp>
      <p:grpSp>
        <p:nvGrpSpPr>
          <p:cNvPr id="151581" name="Group 29"/>
          <p:cNvGrpSpPr>
            <a:grpSpLocks/>
          </p:cNvGrpSpPr>
          <p:nvPr/>
        </p:nvGrpSpPr>
        <p:grpSpPr bwMode="auto">
          <a:xfrm>
            <a:off x="3048000" y="3048000"/>
            <a:ext cx="4202113" cy="990600"/>
            <a:chOff x="1920" y="1920"/>
            <a:chExt cx="2647" cy="624"/>
          </a:xfrm>
        </p:grpSpPr>
        <p:sp>
          <p:nvSpPr>
            <p:cNvPr id="151561" name="Line 9"/>
            <p:cNvSpPr>
              <a:spLocks noChangeShapeType="1"/>
            </p:cNvSpPr>
            <p:nvPr/>
          </p:nvSpPr>
          <p:spPr bwMode="auto">
            <a:xfrm flipH="1">
              <a:off x="1920" y="1920"/>
              <a:ext cx="18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2" name="Text Box 10"/>
            <p:cNvSpPr txBox="1">
              <a:spLocks noChangeArrowheads="1"/>
            </p:cNvSpPr>
            <p:nvPr/>
          </p:nvSpPr>
          <p:spPr bwMode="auto">
            <a:xfrm>
              <a:off x="3312" y="2304"/>
              <a:ext cx="12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Courier New" panose="02070309020205020404" pitchFamily="49" charset="0"/>
                </a:rPr>
                <a:t>addResult(String)</a:t>
              </a:r>
            </a:p>
          </p:txBody>
        </p:sp>
      </p:grpSp>
      <p:grpSp>
        <p:nvGrpSpPr>
          <p:cNvPr id="151582" name="Group 30"/>
          <p:cNvGrpSpPr>
            <a:grpSpLocks/>
          </p:cNvGrpSpPr>
          <p:nvPr/>
        </p:nvGrpSpPr>
        <p:grpSpPr bwMode="auto">
          <a:xfrm>
            <a:off x="2209800" y="2590800"/>
            <a:ext cx="1354138" cy="1143000"/>
            <a:chOff x="1392" y="1632"/>
            <a:chExt cx="853" cy="720"/>
          </a:xfrm>
        </p:grpSpPr>
        <p:sp>
          <p:nvSpPr>
            <p:cNvPr id="151563" name="Line 11"/>
            <p:cNvSpPr>
              <a:spLocks noChangeShapeType="1"/>
            </p:cNvSpPr>
            <p:nvPr/>
          </p:nvSpPr>
          <p:spPr bwMode="auto">
            <a:xfrm>
              <a:off x="1392" y="163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4" name="Text Box 12"/>
            <p:cNvSpPr txBox="1">
              <a:spLocks noChangeArrowheads="1"/>
            </p:cNvSpPr>
            <p:nvPr/>
          </p:nvSpPr>
          <p:spPr bwMode="auto">
            <a:xfrm>
              <a:off x="1392" y="1680"/>
              <a:ext cx="8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Courier New" panose="02070309020205020404" pitchFamily="49" charset="0"/>
                </a:rPr>
                <a:t>getResult()</a:t>
              </a:r>
            </a:p>
          </p:txBody>
        </p:sp>
      </p:grp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5475288" y="38862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5703888" y="41148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2379663" y="2895600"/>
            <a:ext cx="1354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2608263" y="3124200"/>
            <a:ext cx="1354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getResult()</a:t>
            </a:r>
          </a:p>
        </p:txBody>
      </p:sp>
      <p:grpSp>
        <p:nvGrpSpPr>
          <p:cNvPr id="151579" name="Group 27"/>
          <p:cNvGrpSpPr>
            <a:grpSpLocks/>
          </p:cNvGrpSpPr>
          <p:nvPr/>
        </p:nvGrpSpPr>
        <p:grpSpPr bwMode="auto">
          <a:xfrm>
            <a:off x="609600" y="1371600"/>
            <a:ext cx="2632075" cy="533400"/>
            <a:chOff x="384" y="864"/>
            <a:chExt cx="1658" cy="336"/>
          </a:xfrm>
        </p:grpSpPr>
        <p:sp>
          <p:nvSpPr>
            <p:cNvPr id="151569" name="Line 17"/>
            <p:cNvSpPr>
              <a:spLocks noChangeShapeType="1"/>
            </p:cNvSpPr>
            <p:nvPr/>
          </p:nvSpPr>
          <p:spPr bwMode="auto">
            <a:xfrm>
              <a:off x="384" y="912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0" name="Text Box 18"/>
            <p:cNvSpPr txBox="1">
              <a:spLocks noChangeArrowheads="1"/>
            </p:cNvSpPr>
            <p:nvPr/>
          </p:nvSpPr>
          <p:spPr bwMode="auto">
            <a:xfrm>
              <a:off x="720" y="864"/>
              <a:ext cx="132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latin typeface="Courier New" panose="02070309020205020404" pitchFamily="49" charset="0"/>
                </a:rPr>
                <a:t>calculatePayroll()</a:t>
              </a:r>
            </a:p>
          </p:txBody>
        </p:sp>
      </p:grpSp>
      <p:sp>
        <p:nvSpPr>
          <p:cNvPr id="151571" name="Line 19"/>
          <p:cNvSpPr>
            <a:spLocks noChangeShapeType="1"/>
          </p:cNvSpPr>
          <p:nvPr/>
        </p:nvSpPr>
        <p:spPr bwMode="auto">
          <a:xfrm>
            <a:off x="4267200" y="1295400"/>
            <a:ext cx="0" cy="47244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2590800" y="57912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Tested Code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4419600" y="57912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Environment</a:t>
            </a:r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4079875" y="3400425"/>
            <a:ext cx="1011238" cy="485775"/>
            <a:chOff x="2570" y="2142"/>
            <a:chExt cx="637" cy="306"/>
          </a:xfrm>
        </p:grpSpPr>
        <p:sp>
          <p:nvSpPr>
            <p:cNvPr id="151574" name="Text Box 22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51576" name="Text Box 24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151583" name="Group 31"/>
          <p:cNvGrpSpPr>
            <a:grpSpLocks/>
          </p:cNvGrpSpPr>
          <p:nvPr/>
        </p:nvGrpSpPr>
        <p:grpSpPr bwMode="auto">
          <a:xfrm>
            <a:off x="4081463" y="2209800"/>
            <a:ext cx="1009650" cy="609600"/>
            <a:chOff x="2571" y="1392"/>
            <a:chExt cx="636" cy="384"/>
          </a:xfrm>
        </p:grpSpPr>
        <p:sp>
          <p:nvSpPr>
            <p:cNvPr id="151575" name="Text Box 23"/>
            <p:cNvSpPr txBox="1">
              <a:spLocks noChangeArrowheads="1"/>
            </p:cNvSpPr>
            <p:nvPr/>
          </p:nvSpPr>
          <p:spPr bwMode="auto">
            <a:xfrm>
              <a:off x="2571" y="139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51578" name="Text Box 26"/>
            <p:cNvSpPr txBox="1">
              <a:spLocks noChangeArrowheads="1"/>
            </p:cNvSpPr>
            <p:nvPr/>
          </p:nvSpPr>
          <p:spPr bwMode="auto">
            <a:xfrm>
              <a:off x="2688" y="1584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5" grpId="0"/>
      <p:bldP spid="151566" grpId="0"/>
      <p:bldP spid="151567" grpId="0"/>
      <p:bldP spid="151568" grpId="0"/>
      <p:bldP spid="151571" grpId="0" animBg="1"/>
      <p:bldP spid="151572" grpId="0"/>
      <p:bldP spid="1515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72E7-515A-4BDF-99A9-428C0AEEA20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/>
              <a:t>Interfacing: separate type hierarchy from inheritance hierarchy</a:t>
            </a: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1219200" y="28956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PayrollCalculator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447800" y="5105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ResultSet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6705600" y="34290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Database</a:t>
            </a:r>
          </a:p>
        </p:txBody>
      </p:sp>
      <p:sp>
        <p:nvSpPr>
          <p:cNvPr id="152582" name="Line 6"/>
          <p:cNvSpPr>
            <a:spLocks noChangeShapeType="1"/>
          </p:cNvSpPr>
          <p:nvPr/>
        </p:nvSpPr>
        <p:spPr bwMode="auto">
          <a:xfrm>
            <a:off x="3429000" y="2209800"/>
            <a:ext cx="3276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4684713" y="2133600"/>
            <a:ext cx="273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addResultsTo(IResultSet)</a:t>
            </a: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 flipH="1">
            <a:off x="3048000" y="3657600"/>
            <a:ext cx="3657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4648200" y="4267200"/>
            <a:ext cx="1992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2209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631825" y="3657600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4865688" y="44958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5094288" y="47244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708025" y="3787775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860425" y="3940175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2592" name="Line 16"/>
          <p:cNvSpPr>
            <a:spLocks noChangeShapeType="1"/>
          </p:cNvSpPr>
          <p:nvPr/>
        </p:nvSpPr>
        <p:spPr bwMode="auto">
          <a:xfrm>
            <a:off x="609600" y="1447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1143000" y="1371600"/>
            <a:ext cx="2098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calculatePayroll()</a:t>
            </a:r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4267200" y="1295400"/>
            <a:ext cx="0" cy="47244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2590800" y="61102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Tested Code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4419600" y="61102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Environment</a:t>
            </a:r>
          </a:p>
        </p:txBody>
      </p:sp>
      <p:grpSp>
        <p:nvGrpSpPr>
          <p:cNvPr id="152610" name="Group 34"/>
          <p:cNvGrpSpPr>
            <a:grpSpLocks/>
          </p:cNvGrpSpPr>
          <p:nvPr/>
        </p:nvGrpSpPr>
        <p:grpSpPr bwMode="auto">
          <a:xfrm>
            <a:off x="1219200" y="2819400"/>
            <a:ext cx="7086600" cy="3200400"/>
            <a:chOff x="768" y="1200"/>
            <a:chExt cx="4464" cy="2016"/>
          </a:xfrm>
        </p:grpSpPr>
        <p:grpSp>
          <p:nvGrpSpPr>
            <p:cNvPr id="152609" name="Group 33"/>
            <p:cNvGrpSpPr>
              <a:grpSpLocks/>
            </p:cNvGrpSpPr>
            <p:nvPr/>
          </p:nvGrpSpPr>
          <p:grpSpPr bwMode="auto">
            <a:xfrm>
              <a:off x="4224" y="1584"/>
              <a:ext cx="1008" cy="576"/>
              <a:chOff x="4224" y="1584"/>
              <a:chExt cx="1008" cy="576"/>
            </a:xfrm>
          </p:grpSpPr>
          <p:sp>
            <p:nvSpPr>
              <p:cNvPr id="152603" name="Rectangle 27"/>
              <p:cNvSpPr>
                <a:spLocks noChangeArrowheads="1"/>
              </p:cNvSpPr>
              <p:nvPr/>
            </p:nvSpPr>
            <p:spPr bwMode="auto">
              <a:xfrm>
                <a:off x="4224" y="1584"/>
                <a:ext cx="1008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IDatabase</a:t>
                </a:r>
              </a:p>
            </p:txBody>
          </p:sp>
          <p:sp>
            <p:nvSpPr>
              <p:cNvPr id="152604" name="Line 28"/>
              <p:cNvSpPr>
                <a:spLocks noChangeShapeType="1"/>
              </p:cNvSpPr>
              <p:nvPr/>
            </p:nvSpPr>
            <p:spPr bwMode="auto">
              <a:xfrm flipV="1">
                <a:off x="47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607" name="Group 31"/>
            <p:cNvGrpSpPr>
              <a:grpSpLocks/>
            </p:cNvGrpSpPr>
            <p:nvPr/>
          </p:nvGrpSpPr>
          <p:grpSpPr bwMode="auto">
            <a:xfrm>
              <a:off x="768" y="1200"/>
              <a:ext cx="1392" cy="624"/>
              <a:chOff x="768" y="1200"/>
              <a:chExt cx="1392" cy="624"/>
            </a:xfrm>
          </p:grpSpPr>
          <p:sp>
            <p:nvSpPr>
              <p:cNvPr id="152601" name="Rectangle 25"/>
              <p:cNvSpPr>
                <a:spLocks noChangeArrowheads="1"/>
              </p:cNvSpPr>
              <p:nvPr/>
            </p:nvSpPr>
            <p:spPr bwMode="auto">
              <a:xfrm>
                <a:off x="768" y="1200"/>
                <a:ext cx="1392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IPayrollCalculator</a:t>
                </a:r>
              </a:p>
            </p:txBody>
          </p:sp>
          <p:sp>
            <p:nvSpPr>
              <p:cNvPr id="152605" name="Line 29"/>
              <p:cNvSpPr>
                <a:spLocks noChangeShapeType="1"/>
              </p:cNvSpPr>
              <p:nvPr/>
            </p:nvSpPr>
            <p:spPr bwMode="auto">
              <a:xfrm flipV="1">
                <a:off x="1392" y="16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2608" name="Group 32"/>
            <p:cNvGrpSpPr>
              <a:grpSpLocks/>
            </p:cNvGrpSpPr>
            <p:nvPr/>
          </p:nvGrpSpPr>
          <p:grpSpPr bwMode="auto">
            <a:xfrm>
              <a:off x="912" y="2640"/>
              <a:ext cx="1008" cy="576"/>
              <a:chOff x="912" y="2640"/>
              <a:chExt cx="1008" cy="576"/>
            </a:xfrm>
          </p:grpSpPr>
          <p:sp>
            <p:nvSpPr>
              <p:cNvPr id="152602" name="Rectangle 26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008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IResultSet</a:t>
                </a:r>
              </a:p>
            </p:txBody>
          </p:sp>
          <p:sp>
            <p:nvSpPr>
              <p:cNvPr id="152606" name="Line 30"/>
              <p:cNvSpPr>
                <a:spLocks noChangeShapeType="1"/>
              </p:cNvSpPr>
              <p:nvPr/>
            </p:nvSpPr>
            <p:spPr bwMode="auto">
              <a:xfrm flipV="1">
                <a:off x="1392" y="307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 L 6.66667E-6 -0.1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BC06-0CA1-431F-8E74-F6F95A5819F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/>
              <a:t>Capturing: insert recording decorators where capturing must happen</a:t>
            </a: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1219200" y="28956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PayrollCalculator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57200" y="5105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ResultSet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7315200" y="34290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Database</a:t>
            </a:r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>
            <a:off x="3429000" y="32004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419600" y="2209800"/>
            <a:ext cx="273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addResultsTo(IResultSet)</a:t>
            </a:r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 flipH="1">
            <a:off x="4038600" y="4114800"/>
            <a:ext cx="4572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6019800" y="5029200"/>
            <a:ext cx="1992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>
            <a:off x="12954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-76200" y="3709988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6237288" y="52578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6465888" y="54864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0" y="384016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152400" y="399256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3616" name="Line 16"/>
          <p:cNvSpPr>
            <a:spLocks noChangeShapeType="1"/>
          </p:cNvSpPr>
          <p:nvPr/>
        </p:nvSpPr>
        <p:spPr bwMode="auto">
          <a:xfrm>
            <a:off x="609600" y="14478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685800" y="1447800"/>
            <a:ext cx="2098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calculatePayroll()</a:t>
            </a:r>
          </a:p>
        </p:txBody>
      </p:sp>
      <p:sp>
        <p:nvSpPr>
          <p:cNvPr id="153618" name="Line 18"/>
          <p:cNvSpPr>
            <a:spLocks noChangeShapeType="1"/>
          </p:cNvSpPr>
          <p:nvPr/>
        </p:nvSpPr>
        <p:spPr bwMode="auto">
          <a:xfrm>
            <a:off x="4267200" y="1295400"/>
            <a:ext cx="0" cy="47244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2590800" y="61102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Tested Code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4419600" y="61102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Environment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1219200" y="1905000"/>
            <a:ext cx="2209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IPayrollCalculator</a:t>
            </a:r>
          </a:p>
        </p:txBody>
      </p:sp>
      <p:sp>
        <p:nvSpPr>
          <p:cNvPr id="153622" name="Rectangle 22"/>
          <p:cNvSpPr>
            <a:spLocks noChangeArrowheads="1"/>
          </p:cNvSpPr>
          <p:nvPr/>
        </p:nvSpPr>
        <p:spPr bwMode="auto">
          <a:xfrm>
            <a:off x="1447800" y="4191000"/>
            <a:ext cx="1600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IResultSet</a:t>
            </a:r>
          </a:p>
        </p:txBody>
      </p:sp>
      <p:sp>
        <p:nvSpPr>
          <p:cNvPr id="153623" name="Rectangle 23"/>
          <p:cNvSpPr>
            <a:spLocks noChangeArrowheads="1"/>
          </p:cNvSpPr>
          <p:nvPr/>
        </p:nvSpPr>
        <p:spPr bwMode="auto">
          <a:xfrm>
            <a:off x="6400800" y="2514600"/>
            <a:ext cx="1600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IDatabase</a:t>
            </a:r>
          </a:p>
        </p:txBody>
      </p:sp>
      <p:sp>
        <p:nvSpPr>
          <p:cNvPr id="153624" name="Line 24"/>
          <p:cNvSpPr>
            <a:spLocks noChangeShapeType="1"/>
          </p:cNvSpPr>
          <p:nvPr/>
        </p:nvSpPr>
        <p:spPr bwMode="auto">
          <a:xfrm flipV="1">
            <a:off x="7467600" y="320040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5" name="Line 25"/>
          <p:cNvSpPr>
            <a:spLocks noChangeShapeType="1"/>
          </p:cNvSpPr>
          <p:nvPr/>
        </p:nvSpPr>
        <p:spPr bwMode="auto">
          <a:xfrm flipV="1">
            <a:off x="2209800" y="25908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26" name="Line 26"/>
          <p:cNvSpPr>
            <a:spLocks noChangeShapeType="1"/>
          </p:cNvSpPr>
          <p:nvPr/>
        </p:nvSpPr>
        <p:spPr bwMode="auto">
          <a:xfrm flipV="1">
            <a:off x="1752600" y="487680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38" name="Group 38"/>
          <p:cNvGrpSpPr>
            <a:grpSpLocks/>
          </p:cNvGrpSpPr>
          <p:nvPr/>
        </p:nvGrpSpPr>
        <p:grpSpPr bwMode="auto">
          <a:xfrm>
            <a:off x="457200" y="4876800"/>
            <a:ext cx="1600200" cy="914400"/>
            <a:chOff x="1536" y="3072"/>
            <a:chExt cx="1008" cy="576"/>
          </a:xfrm>
        </p:grpSpPr>
        <p:sp>
          <p:nvSpPr>
            <p:cNvPr id="153628" name="Rectangle 28"/>
            <p:cNvSpPr>
              <a:spLocks noChangeArrowheads="1"/>
            </p:cNvSpPr>
            <p:nvPr/>
          </p:nvSpPr>
          <p:spPr bwMode="auto">
            <a:xfrm>
              <a:off x="1536" y="3216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Callback</a:t>
              </a:r>
            </a:p>
            <a:p>
              <a:pPr algn="ctr"/>
              <a:r>
                <a:rPr lang="en-US" altLang="en-US"/>
                <a:t>ResultSet</a:t>
              </a:r>
            </a:p>
          </p:txBody>
        </p:sp>
        <p:sp>
          <p:nvSpPr>
            <p:cNvPr id="153629" name="Line 29"/>
            <p:cNvSpPr>
              <a:spLocks noChangeShapeType="1"/>
            </p:cNvSpPr>
            <p:nvPr/>
          </p:nvSpPr>
          <p:spPr bwMode="auto">
            <a:xfrm flipV="1">
              <a:off x="1776" y="3072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37" name="Group 37"/>
          <p:cNvGrpSpPr>
            <a:grpSpLocks/>
          </p:cNvGrpSpPr>
          <p:nvPr/>
        </p:nvGrpSpPr>
        <p:grpSpPr bwMode="auto">
          <a:xfrm>
            <a:off x="7315200" y="3200400"/>
            <a:ext cx="1600200" cy="914400"/>
            <a:chOff x="3408" y="2016"/>
            <a:chExt cx="1008" cy="576"/>
          </a:xfrm>
        </p:grpSpPr>
        <p:sp>
          <p:nvSpPr>
            <p:cNvPr id="153627" name="Rectangle 27"/>
            <p:cNvSpPr>
              <a:spLocks noChangeArrowheads="1"/>
            </p:cNvSpPr>
            <p:nvPr/>
          </p:nvSpPr>
          <p:spPr bwMode="auto">
            <a:xfrm>
              <a:off x="3408" y="2160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Capturing</a:t>
              </a:r>
            </a:p>
            <a:p>
              <a:pPr algn="ctr"/>
              <a:r>
                <a:rPr lang="en-US" altLang="en-US"/>
                <a:t>Database</a:t>
              </a:r>
            </a:p>
          </p:txBody>
        </p:sp>
        <p:sp>
          <p:nvSpPr>
            <p:cNvPr id="153630" name="Line 30"/>
            <p:cNvSpPr>
              <a:spLocks noChangeShapeType="1"/>
            </p:cNvSpPr>
            <p:nvPr/>
          </p:nvSpPr>
          <p:spPr bwMode="auto">
            <a:xfrm flipV="1">
              <a:off x="4368" y="2016"/>
              <a:ext cx="0" cy="14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39" name="Group 39"/>
          <p:cNvGrpSpPr>
            <a:grpSpLocks/>
          </p:cNvGrpSpPr>
          <p:nvPr/>
        </p:nvGrpSpPr>
        <p:grpSpPr bwMode="auto">
          <a:xfrm>
            <a:off x="5867400" y="4114800"/>
            <a:ext cx="1905000" cy="533400"/>
            <a:chOff x="3696" y="2592"/>
            <a:chExt cx="1200" cy="336"/>
          </a:xfrm>
        </p:grpSpPr>
        <p:sp>
          <p:nvSpPr>
            <p:cNvPr id="153632" name="Freeform 32"/>
            <p:cNvSpPr>
              <a:spLocks/>
            </p:cNvSpPr>
            <p:nvPr/>
          </p:nvSpPr>
          <p:spPr bwMode="auto">
            <a:xfrm>
              <a:off x="3696" y="2592"/>
              <a:ext cx="1200" cy="192"/>
            </a:xfrm>
            <a:custGeom>
              <a:avLst/>
              <a:gdLst>
                <a:gd name="T0" fmla="*/ 0 w 1200"/>
                <a:gd name="T1" fmla="*/ 0 h 192"/>
                <a:gd name="T2" fmla="*/ 624 w 1200"/>
                <a:gd name="T3" fmla="*/ 192 h 192"/>
                <a:gd name="T4" fmla="*/ 1200 w 1200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192">
                  <a:moveTo>
                    <a:pt x="0" y="0"/>
                  </a:moveTo>
                  <a:cubicBezTo>
                    <a:pt x="212" y="96"/>
                    <a:pt x="424" y="192"/>
                    <a:pt x="624" y="192"/>
                  </a:cubicBezTo>
                  <a:cubicBezTo>
                    <a:pt x="824" y="192"/>
                    <a:pt x="1056" y="17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4" name="Text Box 34"/>
            <p:cNvSpPr txBox="1">
              <a:spLocks noChangeArrowheads="1"/>
            </p:cNvSpPr>
            <p:nvPr/>
          </p:nvSpPr>
          <p:spPr bwMode="auto">
            <a:xfrm>
              <a:off x="3888" y="273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153640" name="Group 40"/>
          <p:cNvGrpSpPr>
            <a:grpSpLocks/>
          </p:cNvGrpSpPr>
          <p:nvPr/>
        </p:nvGrpSpPr>
        <p:grpSpPr bwMode="auto">
          <a:xfrm>
            <a:off x="1219200" y="5791200"/>
            <a:ext cx="1905000" cy="609600"/>
            <a:chOff x="768" y="3648"/>
            <a:chExt cx="1200" cy="384"/>
          </a:xfrm>
        </p:grpSpPr>
        <p:sp>
          <p:nvSpPr>
            <p:cNvPr id="153633" name="Freeform 33"/>
            <p:cNvSpPr>
              <a:spLocks/>
            </p:cNvSpPr>
            <p:nvPr/>
          </p:nvSpPr>
          <p:spPr bwMode="auto">
            <a:xfrm flipH="1">
              <a:off x="768" y="3648"/>
              <a:ext cx="1200" cy="192"/>
            </a:xfrm>
            <a:custGeom>
              <a:avLst/>
              <a:gdLst>
                <a:gd name="T0" fmla="*/ 0 w 1200"/>
                <a:gd name="T1" fmla="*/ 0 h 192"/>
                <a:gd name="T2" fmla="*/ 624 w 1200"/>
                <a:gd name="T3" fmla="*/ 192 h 192"/>
                <a:gd name="T4" fmla="*/ 1200 w 1200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192">
                  <a:moveTo>
                    <a:pt x="0" y="0"/>
                  </a:moveTo>
                  <a:cubicBezTo>
                    <a:pt x="212" y="96"/>
                    <a:pt x="424" y="192"/>
                    <a:pt x="624" y="192"/>
                  </a:cubicBezTo>
                  <a:cubicBezTo>
                    <a:pt x="824" y="192"/>
                    <a:pt x="1056" y="17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5" name="Text Box 35"/>
            <p:cNvSpPr txBox="1">
              <a:spLocks noChangeArrowheads="1"/>
            </p:cNvSpPr>
            <p:nvPr/>
          </p:nvSpPr>
          <p:spPr bwMode="auto">
            <a:xfrm>
              <a:off x="1104" y="3840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1.11111E-6 L -0.20833 -1.1111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21667 -3.33333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D7E9-09CB-4551-B10A-9DC7340398E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/>
              <a:t>Replay: simulate environment’s behavior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19200" y="28956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PayrollCalculator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57200" y="5105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ResultSet</a:t>
            </a: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7315200" y="34290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Database</a:t>
            </a:r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3429000" y="32004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4419600" y="2209800"/>
            <a:ext cx="273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addResultsTo(IResultSet)</a:t>
            </a:r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H="1">
            <a:off x="2057400" y="4114800"/>
            <a:ext cx="403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4800600" y="5029200"/>
            <a:ext cx="1992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1295400" y="3581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-76200" y="3709988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5018088" y="52578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5246688" y="5486400"/>
            <a:ext cx="1992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addResult(String)</a:t>
            </a: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0" y="384016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152400" y="3992563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urier New" panose="02070309020205020404" pitchFamily="49" charset="0"/>
              </a:rPr>
              <a:t>getResult()</a:t>
            </a:r>
          </a:p>
        </p:txBody>
      </p:sp>
      <p:sp>
        <p:nvSpPr>
          <p:cNvPr id="155664" name="Line 16"/>
          <p:cNvSpPr>
            <a:spLocks noChangeShapeType="1"/>
          </p:cNvSpPr>
          <p:nvPr/>
        </p:nvSpPr>
        <p:spPr bwMode="auto">
          <a:xfrm>
            <a:off x="609600" y="14478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685800" y="1447800"/>
            <a:ext cx="2098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Courier New" panose="02070309020205020404" pitchFamily="49" charset="0"/>
              </a:rPr>
              <a:t>calculatePayroll()</a:t>
            </a:r>
          </a:p>
        </p:txBody>
      </p:sp>
      <p:sp>
        <p:nvSpPr>
          <p:cNvPr id="155666" name="Line 18"/>
          <p:cNvSpPr>
            <a:spLocks noChangeShapeType="1"/>
          </p:cNvSpPr>
          <p:nvPr/>
        </p:nvSpPr>
        <p:spPr bwMode="auto">
          <a:xfrm>
            <a:off x="4267200" y="1295400"/>
            <a:ext cx="0" cy="472440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2590800" y="61102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Tested Code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4419600" y="61102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Environment</a:t>
            </a:r>
          </a:p>
        </p:txBody>
      </p:sp>
      <p:sp>
        <p:nvSpPr>
          <p:cNvPr id="155669" name="Rectangle 21"/>
          <p:cNvSpPr>
            <a:spLocks noChangeArrowheads="1"/>
          </p:cNvSpPr>
          <p:nvPr/>
        </p:nvSpPr>
        <p:spPr bwMode="auto">
          <a:xfrm>
            <a:off x="1219200" y="1905000"/>
            <a:ext cx="2209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IPayrollCalculator</a:t>
            </a:r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1447800" y="4191000"/>
            <a:ext cx="1600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IResultSet</a:t>
            </a:r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400800" y="2514600"/>
            <a:ext cx="1600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IDatabase</a:t>
            </a:r>
          </a:p>
        </p:txBody>
      </p:sp>
      <p:sp>
        <p:nvSpPr>
          <p:cNvPr id="155672" name="Line 24"/>
          <p:cNvSpPr>
            <a:spLocks noChangeShapeType="1"/>
          </p:cNvSpPr>
          <p:nvPr/>
        </p:nvSpPr>
        <p:spPr bwMode="auto">
          <a:xfrm flipV="1">
            <a:off x="7467600" y="320040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3" name="Line 25"/>
          <p:cNvSpPr>
            <a:spLocks noChangeShapeType="1"/>
          </p:cNvSpPr>
          <p:nvPr/>
        </p:nvSpPr>
        <p:spPr bwMode="auto">
          <a:xfrm flipV="1">
            <a:off x="2209800" y="25908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Line 26"/>
          <p:cNvSpPr>
            <a:spLocks noChangeShapeType="1"/>
          </p:cNvSpPr>
          <p:nvPr/>
        </p:nvSpPr>
        <p:spPr bwMode="auto">
          <a:xfrm flipV="1">
            <a:off x="1752600" y="487680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Rectangle 27"/>
          <p:cNvSpPr>
            <a:spLocks noChangeArrowheads="1"/>
          </p:cNvSpPr>
          <p:nvPr/>
        </p:nvSpPr>
        <p:spPr bwMode="auto">
          <a:xfrm>
            <a:off x="5410200" y="34290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Replaying</a:t>
            </a:r>
          </a:p>
          <a:p>
            <a:pPr algn="ctr"/>
            <a:r>
              <a:rPr lang="en-US" altLang="en-US"/>
              <a:t>Database</a:t>
            </a:r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V="1">
            <a:off x="6934200" y="3200400"/>
            <a:ext cx="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5715000" y="4343400"/>
            <a:ext cx="912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replayed</a:t>
            </a:r>
          </a:p>
        </p:txBody>
      </p:sp>
      <p:sp>
        <p:nvSpPr>
          <p:cNvPr id="155683" name="Text Box 35"/>
          <p:cNvSpPr txBox="1">
            <a:spLocks noChangeArrowheads="1"/>
          </p:cNvSpPr>
          <p:nvPr/>
        </p:nvSpPr>
        <p:spPr bwMode="auto">
          <a:xfrm>
            <a:off x="4267200" y="3581400"/>
            <a:ext cx="814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FF0000"/>
                </a:solidFill>
              </a:rPr>
              <a:t>verified</a:t>
            </a:r>
          </a:p>
        </p:txBody>
      </p:sp>
      <p:sp>
        <p:nvSpPr>
          <p:cNvPr id="155684" name="AutoShape 36"/>
          <p:cNvSpPr>
            <a:spLocks noChangeArrowheads="1"/>
          </p:cNvSpPr>
          <p:nvPr/>
        </p:nvSpPr>
        <p:spPr bwMode="auto">
          <a:xfrm>
            <a:off x="7696200" y="3505200"/>
            <a:ext cx="685800" cy="6096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3" grpId="0" animBg="1"/>
      <p:bldP spid="155672" grpId="0" animBg="1"/>
      <p:bldP spid="155684" grpId="0" animBg="1"/>
      <p:bldP spid="15568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FD6E-2837-4518-A4FF-BAA4F3D3181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407988" y="2676525"/>
            <a:ext cx="8328025" cy="11811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Factoring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What?  </a:t>
            </a:r>
          </a:p>
          <a:p>
            <a:pPr lvl="1"/>
            <a:r>
              <a:rPr lang="en-US" altLang="en-US"/>
              <a:t>Breaking up a system test</a:t>
            </a:r>
          </a:p>
          <a:p>
            <a:r>
              <a:rPr lang="en-US" altLang="en-US"/>
              <a:t>How?  </a:t>
            </a:r>
          </a:p>
          <a:p>
            <a:pPr lvl="1"/>
            <a:r>
              <a:rPr lang="en-US" altLang="en-US"/>
              <a:t>Automatically creating mock objects</a:t>
            </a:r>
          </a:p>
          <a:p>
            <a:r>
              <a:rPr lang="en-US" altLang="en-US"/>
              <a:t>When?  </a:t>
            </a:r>
          </a:p>
          <a:p>
            <a:pPr lvl="1"/>
            <a:r>
              <a:rPr lang="en-US" altLang="en-US"/>
              <a:t>Integrating test factoring into development</a:t>
            </a:r>
          </a:p>
          <a:p>
            <a:r>
              <a:rPr lang="en-US" altLang="en-US"/>
              <a:t>What next?  </a:t>
            </a:r>
          </a:p>
          <a:p>
            <a:pPr lvl="1"/>
            <a:r>
              <a:rPr lang="en-US" altLang="en-US"/>
              <a:t>Results, evaluation, and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44444E-6 L 0.0 0.15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5EE9C-E5C3-4423-ACF4-8FE8ED502DB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When? Test factoring life cycle: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 rot="5400000">
            <a:off x="762000" y="1371600"/>
            <a:ext cx="304800" cy="1219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216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Slow system tests</a:t>
            </a:r>
          </a:p>
        </p:txBody>
      </p:sp>
      <p:sp>
        <p:nvSpPr>
          <p:cNvPr id="196613" name="AutoShape 5"/>
          <p:cNvSpPr>
            <a:spLocks noChangeArrowheads="1"/>
          </p:cNvSpPr>
          <p:nvPr/>
        </p:nvSpPr>
        <p:spPr bwMode="auto">
          <a:xfrm>
            <a:off x="1371600" y="3276600"/>
            <a:ext cx="1295400" cy="762000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Transcript</a:t>
            </a:r>
          </a:p>
        </p:txBody>
      </p:sp>
      <p:grpSp>
        <p:nvGrpSpPr>
          <p:cNvPr id="196648" name="Group 40"/>
          <p:cNvGrpSpPr>
            <a:grpSpLocks/>
          </p:cNvGrpSpPr>
          <p:nvPr/>
        </p:nvGrpSpPr>
        <p:grpSpPr bwMode="auto">
          <a:xfrm>
            <a:off x="1143000" y="5257800"/>
            <a:ext cx="1733550" cy="762000"/>
            <a:chOff x="720" y="3312"/>
            <a:chExt cx="1092" cy="480"/>
          </a:xfrm>
        </p:grpSpPr>
        <p:grpSp>
          <p:nvGrpSpPr>
            <p:cNvPr id="196620" name="Group 12"/>
            <p:cNvGrpSpPr>
              <a:grpSpLocks/>
            </p:cNvGrpSpPr>
            <p:nvPr/>
          </p:nvGrpSpPr>
          <p:grpSpPr bwMode="auto">
            <a:xfrm rot="5400000">
              <a:off x="1128" y="3576"/>
              <a:ext cx="192" cy="240"/>
              <a:chOff x="3696" y="1008"/>
              <a:chExt cx="192" cy="2304"/>
            </a:xfrm>
          </p:grpSpPr>
          <p:sp>
            <p:nvSpPr>
              <p:cNvPr id="196621" name="Rectangle 13"/>
              <p:cNvSpPr>
                <a:spLocks noChangeArrowheads="1"/>
              </p:cNvSpPr>
              <p:nvPr/>
            </p:nvSpPr>
            <p:spPr bwMode="auto">
              <a:xfrm>
                <a:off x="3696" y="1008"/>
                <a:ext cx="192" cy="76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22" name="Rectangle 14"/>
              <p:cNvSpPr>
                <a:spLocks noChangeArrowheads="1"/>
              </p:cNvSpPr>
              <p:nvPr/>
            </p:nvSpPr>
            <p:spPr bwMode="auto">
              <a:xfrm>
                <a:off x="3696" y="1776"/>
                <a:ext cx="192" cy="76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23" name="Rectangle 15"/>
              <p:cNvSpPr>
                <a:spLocks noChangeArrowheads="1"/>
              </p:cNvSpPr>
              <p:nvPr/>
            </p:nvSpPr>
            <p:spPr bwMode="auto">
              <a:xfrm>
                <a:off x="3696" y="2544"/>
                <a:ext cx="192" cy="76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6624" name="Text Box 16"/>
            <p:cNvSpPr txBox="1">
              <a:spLocks noChangeArrowheads="1"/>
            </p:cNvSpPr>
            <p:nvPr/>
          </p:nvSpPr>
          <p:spPr bwMode="auto">
            <a:xfrm>
              <a:off x="720" y="3312"/>
              <a:ext cx="10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Fast unit tests</a:t>
              </a:r>
            </a:p>
          </p:txBody>
        </p:sp>
      </p:grpSp>
      <p:sp>
        <p:nvSpPr>
          <p:cNvPr id="196625" name="AutoShape 17"/>
          <p:cNvSpPr>
            <a:spLocks noChangeArrowheads="1"/>
          </p:cNvSpPr>
          <p:nvPr/>
        </p:nvSpPr>
        <p:spPr bwMode="auto">
          <a:xfrm>
            <a:off x="1219200" y="2362200"/>
            <a:ext cx="1524000" cy="685800"/>
          </a:xfrm>
          <a:prstGeom prst="downArrow">
            <a:avLst>
              <a:gd name="adj1" fmla="val 79787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Capture</a:t>
            </a:r>
          </a:p>
        </p:txBody>
      </p:sp>
      <p:sp>
        <p:nvSpPr>
          <p:cNvPr id="196626" name="AutoShape 18"/>
          <p:cNvSpPr>
            <a:spLocks noChangeArrowheads="1"/>
          </p:cNvSpPr>
          <p:nvPr/>
        </p:nvSpPr>
        <p:spPr bwMode="auto">
          <a:xfrm>
            <a:off x="1219200" y="4419600"/>
            <a:ext cx="1524000" cy="685800"/>
          </a:xfrm>
          <a:prstGeom prst="downArrow">
            <a:avLst>
              <a:gd name="adj1" fmla="val 79787"/>
              <a:gd name="adj2" fmla="val 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Replay</a:t>
            </a:r>
          </a:p>
        </p:txBody>
      </p:sp>
      <p:sp>
        <p:nvSpPr>
          <p:cNvPr id="196627" name="AutoShape 19"/>
          <p:cNvSpPr>
            <a:spLocks noChangeArrowheads="1"/>
          </p:cNvSpPr>
          <p:nvPr/>
        </p:nvSpPr>
        <p:spPr bwMode="auto">
          <a:xfrm>
            <a:off x="3581400" y="2819400"/>
            <a:ext cx="2286000" cy="1752600"/>
          </a:xfrm>
          <a:prstGeom prst="rightArrow">
            <a:avLst>
              <a:gd name="adj1" fmla="val 50000"/>
              <a:gd name="adj2" fmla="val 521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Developer</a:t>
            </a:r>
          </a:p>
          <a:p>
            <a:pPr algn="ctr"/>
            <a:r>
              <a:rPr lang="en-US" altLang="en-US"/>
              <a:t>changes</a:t>
            </a:r>
          </a:p>
          <a:p>
            <a:pPr algn="ctr"/>
            <a:r>
              <a:rPr lang="en-US" altLang="en-US"/>
              <a:t>tested unit</a:t>
            </a:r>
          </a:p>
        </p:txBody>
      </p:sp>
      <p:sp>
        <p:nvSpPr>
          <p:cNvPr id="196628" name="Text Box 20"/>
          <p:cNvSpPr txBox="1">
            <a:spLocks noChangeArrowheads="1"/>
          </p:cNvSpPr>
          <p:nvPr/>
        </p:nvSpPr>
        <p:spPr bwMode="auto">
          <a:xfrm>
            <a:off x="6553200" y="16764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Run factored tests</a:t>
            </a:r>
          </a:p>
        </p:txBody>
      </p:sp>
      <p:sp>
        <p:nvSpPr>
          <p:cNvPr id="196629" name="Rectangle 21"/>
          <p:cNvSpPr>
            <a:spLocks noChangeArrowheads="1"/>
          </p:cNvSpPr>
          <p:nvPr/>
        </p:nvSpPr>
        <p:spPr bwMode="auto">
          <a:xfrm rot="5400000">
            <a:off x="7708900" y="2222500"/>
            <a:ext cx="304800" cy="127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30" name="Rectangle 22"/>
          <p:cNvSpPr>
            <a:spLocks noChangeArrowheads="1"/>
          </p:cNvSpPr>
          <p:nvPr/>
        </p:nvSpPr>
        <p:spPr bwMode="auto">
          <a:xfrm rot="5400000">
            <a:off x="7581900" y="2222500"/>
            <a:ext cx="3048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31" name="Rectangle 23"/>
          <p:cNvSpPr>
            <a:spLocks noChangeArrowheads="1"/>
          </p:cNvSpPr>
          <p:nvPr/>
        </p:nvSpPr>
        <p:spPr bwMode="auto">
          <a:xfrm rot="5400000">
            <a:off x="7454900" y="2222500"/>
            <a:ext cx="304800" cy="127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6635" name="Group 27"/>
          <p:cNvGrpSpPr>
            <a:grpSpLocks/>
          </p:cNvGrpSpPr>
          <p:nvPr/>
        </p:nvGrpSpPr>
        <p:grpSpPr bwMode="auto">
          <a:xfrm>
            <a:off x="6705600" y="2743200"/>
            <a:ext cx="1828800" cy="366713"/>
            <a:chOff x="4224" y="1728"/>
            <a:chExt cx="1152" cy="231"/>
          </a:xfrm>
        </p:grpSpPr>
        <p:sp>
          <p:nvSpPr>
            <p:cNvPr id="196636" name="Rectangle 28"/>
            <p:cNvSpPr>
              <a:spLocks noChangeArrowheads="1"/>
            </p:cNvSpPr>
            <p:nvPr/>
          </p:nvSpPr>
          <p:spPr bwMode="auto">
            <a:xfrm rot="5400000">
              <a:off x="4168" y="1784"/>
              <a:ext cx="192" cy="8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7" name="Text Box 29"/>
            <p:cNvSpPr txBox="1">
              <a:spLocks noChangeArrowheads="1"/>
            </p:cNvSpPr>
            <p:nvPr/>
          </p:nvSpPr>
          <p:spPr bwMode="auto">
            <a:xfrm>
              <a:off x="4320" y="1728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Success</a:t>
              </a:r>
            </a:p>
          </p:txBody>
        </p:sp>
      </p:grpSp>
      <p:grpSp>
        <p:nvGrpSpPr>
          <p:cNvPr id="196638" name="Group 30"/>
          <p:cNvGrpSpPr>
            <a:grpSpLocks/>
          </p:cNvGrpSpPr>
          <p:nvPr/>
        </p:nvGrpSpPr>
        <p:grpSpPr bwMode="auto">
          <a:xfrm>
            <a:off x="6705600" y="3200400"/>
            <a:ext cx="1828800" cy="366713"/>
            <a:chOff x="4224" y="2016"/>
            <a:chExt cx="1152" cy="231"/>
          </a:xfrm>
        </p:grpSpPr>
        <p:sp>
          <p:nvSpPr>
            <p:cNvPr id="196639" name="Rectangle 31"/>
            <p:cNvSpPr>
              <a:spLocks noChangeArrowheads="1"/>
            </p:cNvSpPr>
            <p:nvPr/>
          </p:nvSpPr>
          <p:spPr bwMode="auto">
            <a:xfrm rot="5400000">
              <a:off x="4168" y="2072"/>
              <a:ext cx="192" cy="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0" name="Text Box 32"/>
            <p:cNvSpPr txBox="1">
              <a:spLocks noChangeArrowheads="1"/>
            </p:cNvSpPr>
            <p:nvPr/>
          </p:nvSpPr>
          <p:spPr bwMode="auto">
            <a:xfrm>
              <a:off x="4320" y="2016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Failure</a:t>
              </a:r>
            </a:p>
          </p:txBody>
        </p:sp>
      </p:grpSp>
      <p:grpSp>
        <p:nvGrpSpPr>
          <p:cNvPr id="196641" name="Group 33"/>
          <p:cNvGrpSpPr>
            <a:grpSpLocks/>
          </p:cNvGrpSpPr>
          <p:nvPr/>
        </p:nvGrpSpPr>
        <p:grpSpPr bwMode="auto">
          <a:xfrm>
            <a:off x="6705600" y="3657600"/>
            <a:ext cx="2590800" cy="366713"/>
            <a:chOff x="4224" y="2304"/>
            <a:chExt cx="1632" cy="231"/>
          </a:xfrm>
        </p:grpSpPr>
        <p:sp>
          <p:nvSpPr>
            <p:cNvPr id="196642" name="Rectangle 34"/>
            <p:cNvSpPr>
              <a:spLocks noChangeArrowheads="1"/>
            </p:cNvSpPr>
            <p:nvPr/>
          </p:nvSpPr>
          <p:spPr bwMode="auto">
            <a:xfrm rot="5400000">
              <a:off x="4168" y="2360"/>
              <a:ext cx="192" cy="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3" name="Text Box 35"/>
            <p:cNvSpPr txBox="1">
              <a:spLocks noChangeArrowheads="1"/>
            </p:cNvSpPr>
            <p:nvPr/>
          </p:nvSpPr>
          <p:spPr bwMode="auto">
            <a:xfrm>
              <a:off x="4320" y="2304"/>
              <a:ext cx="1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Replay exception</a:t>
              </a:r>
            </a:p>
          </p:txBody>
        </p:sp>
      </p:grpSp>
      <p:sp>
        <p:nvSpPr>
          <p:cNvPr id="196644" name="Text Box 36"/>
          <p:cNvSpPr txBox="1">
            <a:spLocks noChangeArrowheads="1"/>
          </p:cNvSpPr>
          <p:nvPr/>
        </p:nvSpPr>
        <p:spPr bwMode="auto">
          <a:xfrm>
            <a:off x="6400800" y="4343400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Run system tests for replay exceptions</a:t>
            </a:r>
          </a:p>
        </p:txBody>
      </p:sp>
      <p:sp>
        <p:nvSpPr>
          <p:cNvPr id="196645" name="Rectangle 37"/>
          <p:cNvSpPr>
            <a:spLocks noChangeArrowheads="1"/>
          </p:cNvSpPr>
          <p:nvPr/>
        </p:nvSpPr>
        <p:spPr bwMode="auto">
          <a:xfrm rot="5400000">
            <a:off x="7315200" y="49530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46" name="Rectangle 38"/>
          <p:cNvSpPr>
            <a:spLocks noChangeArrowheads="1"/>
          </p:cNvSpPr>
          <p:nvPr/>
        </p:nvSpPr>
        <p:spPr bwMode="auto">
          <a:xfrm rot="5400000">
            <a:off x="1981200" y="1371600"/>
            <a:ext cx="304800" cy="1219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47" name="Rectangle 39"/>
          <p:cNvSpPr>
            <a:spLocks noChangeArrowheads="1"/>
          </p:cNvSpPr>
          <p:nvPr/>
        </p:nvSpPr>
        <p:spPr bwMode="auto">
          <a:xfrm rot="5400000">
            <a:off x="3200400" y="1371600"/>
            <a:ext cx="304800" cy="1219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 -0.52222 L -3.33333E-6 2.22222E-6 " pathEditMode="relative" ptsTypes="AA">
                                      <p:cBhvr>
                                        <p:cTn id="87" dur="2000" fill="hold"/>
                                        <p:tgtEl>
                                          <p:spTgt spid="19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animBg="1"/>
      <p:bldP spid="196613" grpId="0" animBg="1"/>
      <p:bldP spid="196625" grpId="0" animBg="1"/>
      <p:bldP spid="196626" grpId="0" animBg="1"/>
      <p:bldP spid="196627" grpId="0" animBg="1"/>
      <p:bldP spid="196628" grpId="0"/>
      <p:bldP spid="196629" grpId="0" animBg="1"/>
      <p:bldP spid="196630" grpId="0" animBg="1"/>
      <p:bldP spid="196631" grpId="0" animBg="1"/>
      <p:bldP spid="196644" grpId="0"/>
      <p:bldP spid="196645" grpId="0" animBg="1"/>
      <p:bldP spid="196645" grpId="1" animBg="1"/>
      <p:bldP spid="196646" grpId="0" animBg="1"/>
      <p:bldP spid="1966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7B56-2ABC-48CE-B59C-854A91CEF2E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 saved: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 rot="5400000">
            <a:off x="3200400" y="13716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 rot="5400000">
            <a:off x="1981200" y="13716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 rot="5400000">
            <a:off x="762000" y="1371600"/>
            <a:ext cx="304800" cy="1219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990600" y="1371600"/>
            <a:ext cx="216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Slow system tests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6553200" y="16764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Run factored tests</a:t>
            </a:r>
          </a:p>
        </p:txBody>
      </p:sp>
      <p:grpSp>
        <p:nvGrpSpPr>
          <p:cNvPr id="197641" name="Group 9"/>
          <p:cNvGrpSpPr>
            <a:grpSpLocks/>
          </p:cNvGrpSpPr>
          <p:nvPr/>
        </p:nvGrpSpPr>
        <p:grpSpPr bwMode="auto">
          <a:xfrm rot="5400000">
            <a:off x="7581900" y="2095500"/>
            <a:ext cx="304800" cy="381000"/>
            <a:chOff x="3696" y="1008"/>
            <a:chExt cx="192" cy="2304"/>
          </a:xfrm>
        </p:grpSpPr>
        <p:sp>
          <p:nvSpPr>
            <p:cNvPr id="197642" name="Rectangle 10"/>
            <p:cNvSpPr>
              <a:spLocks noChangeArrowheads="1"/>
            </p:cNvSpPr>
            <p:nvPr/>
          </p:nvSpPr>
          <p:spPr bwMode="auto">
            <a:xfrm>
              <a:off x="3696" y="1008"/>
              <a:ext cx="192" cy="7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3" name="Rectangle 11"/>
            <p:cNvSpPr>
              <a:spLocks noChangeArrowheads="1"/>
            </p:cNvSpPr>
            <p:nvPr/>
          </p:nvSpPr>
          <p:spPr bwMode="auto">
            <a:xfrm>
              <a:off x="3696" y="1776"/>
              <a:ext cx="192" cy="7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4" name="Rectangle 12"/>
            <p:cNvSpPr>
              <a:spLocks noChangeArrowheads="1"/>
            </p:cNvSpPr>
            <p:nvPr/>
          </p:nvSpPr>
          <p:spPr bwMode="auto">
            <a:xfrm>
              <a:off x="3696" y="2544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6400800" y="4343400"/>
            <a:ext cx="2362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Run system tests for replay exceptions</a:t>
            </a:r>
          </a:p>
        </p:txBody>
      </p:sp>
      <p:sp>
        <p:nvSpPr>
          <p:cNvPr id="197655" name="Rectangle 23"/>
          <p:cNvSpPr>
            <a:spLocks noChangeArrowheads="1"/>
          </p:cNvSpPr>
          <p:nvPr/>
        </p:nvSpPr>
        <p:spPr bwMode="auto">
          <a:xfrm rot="5400000">
            <a:off x="7315200" y="49530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79167 0.03333 " pathEditMode="relative" ptsTypes="AA">
                                      <p:cBhvr>
                                        <p:cTn id="6" dur="2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675 -0.444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7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50" y="-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6BAC-8260-4996-AC33-E4C4454E49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problem: </a:t>
            </a:r>
            <a:br>
              <a:rPr lang="en-US" altLang="en-US" sz="4000"/>
            </a:br>
            <a:r>
              <a:rPr lang="en-US" altLang="en-US" sz="4000"/>
              <a:t>large, general system tests</a:t>
            </a:r>
          </a:p>
        </p:txBody>
      </p:sp>
      <p:grpSp>
        <p:nvGrpSpPr>
          <p:cNvPr id="230407" name="Group 7"/>
          <p:cNvGrpSpPr>
            <a:grpSpLocks/>
          </p:cNvGrpSpPr>
          <p:nvPr/>
        </p:nvGrpSpPr>
        <p:grpSpPr bwMode="auto">
          <a:xfrm>
            <a:off x="685800" y="2133600"/>
            <a:ext cx="6781800" cy="304800"/>
            <a:chOff x="1776" y="1344"/>
            <a:chExt cx="2304" cy="192"/>
          </a:xfrm>
        </p:grpSpPr>
        <p:sp>
          <p:nvSpPr>
            <p:cNvPr id="230404" name="Rectangle 4"/>
            <p:cNvSpPr>
              <a:spLocks noChangeArrowheads="1"/>
            </p:cNvSpPr>
            <p:nvPr/>
          </p:nvSpPr>
          <p:spPr bwMode="auto">
            <a:xfrm rot="5400000">
              <a:off x="2064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5" name="Rectangle 5"/>
            <p:cNvSpPr>
              <a:spLocks noChangeArrowheads="1"/>
            </p:cNvSpPr>
            <p:nvPr/>
          </p:nvSpPr>
          <p:spPr bwMode="auto">
            <a:xfrm rot="5400000">
              <a:off x="2832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6" name="Rectangle 6"/>
            <p:cNvSpPr>
              <a:spLocks noChangeArrowheads="1"/>
            </p:cNvSpPr>
            <p:nvPr/>
          </p:nvSpPr>
          <p:spPr bwMode="auto">
            <a:xfrm rot="5400000">
              <a:off x="3600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7575550" y="213360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My test suite</a:t>
            </a:r>
          </a:p>
        </p:txBody>
      </p:sp>
      <p:grpSp>
        <p:nvGrpSpPr>
          <p:cNvPr id="230417" name="Group 17"/>
          <p:cNvGrpSpPr>
            <a:grpSpLocks/>
          </p:cNvGrpSpPr>
          <p:nvPr/>
        </p:nvGrpSpPr>
        <p:grpSpPr bwMode="auto">
          <a:xfrm>
            <a:off x="685800" y="2438400"/>
            <a:ext cx="2286000" cy="1012825"/>
            <a:chOff x="432" y="1536"/>
            <a:chExt cx="1440" cy="638"/>
          </a:xfrm>
        </p:grpSpPr>
        <p:sp>
          <p:nvSpPr>
            <p:cNvPr id="230409" name="AutoShape 9"/>
            <p:cNvSpPr>
              <a:spLocks/>
            </p:cNvSpPr>
            <p:nvPr/>
          </p:nvSpPr>
          <p:spPr bwMode="auto">
            <a:xfrm rot="16200000" flipV="1">
              <a:off x="960" y="1008"/>
              <a:ext cx="384" cy="1440"/>
            </a:xfrm>
            <a:prstGeom prst="leftBrace">
              <a:avLst>
                <a:gd name="adj1" fmla="val 3125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0" name="Text Box 10"/>
            <p:cNvSpPr txBox="1">
              <a:spLocks noChangeArrowheads="1"/>
            </p:cNvSpPr>
            <p:nvPr/>
          </p:nvSpPr>
          <p:spPr bwMode="auto">
            <a:xfrm>
              <a:off x="768" y="1943"/>
              <a:ext cx="7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One hour</a:t>
              </a:r>
            </a:p>
          </p:txBody>
        </p:sp>
      </p:grpSp>
      <p:grpSp>
        <p:nvGrpSpPr>
          <p:cNvPr id="230425" name="Group 25"/>
          <p:cNvGrpSpPr>
            <a:grpSpLocks/>
          </p:cNvGrpSpPr>
          <p:nvPr/>
        </p:nvGrpSpPr>
        <p:grpSpPr bwMode="auto">
          <a:xfrm>
            <a:off x="3276600" y="2133600"/>
            <a:ext cx="4038600" cy="304800"/>
            <a:chOff x="2064" y="1344"/>
            <a:chExt cx="2544" cy="192"/>
          </a:xfrm>
        </p:grpSpPr>
        <p:sp>
          <p:nvSpPr>
            <p:cNvPr id="230412" name="Rectangle 12"/>
            <p:cNvSpPr>
              <a:spLocks noChangeArrowheads="1"/>
            </p:cNvSpPr>
            <p:nvPr/>
          </p:nvSpPr>
          <p:spPr bwMode="auto">
            <a:xfrm>
              <a:off x="2064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3" name="Rectangle 13"/>
            <p:cNvSpPr>
              <a:spLocks noChangeArrowheads="1"/>
            </p:cNvSpPr>
            <p:nvPr/>
          </p:nvSpPr>
          <p:spPr bwMode="auto">
            <a:xfrm>
              <a:off x="4512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0424" name="Group 24"/>
          <p:cNvGrpSpPr>
            <a:grpSpLocks/>
          </p:cNvGrpSpPr>
          <p:nvPr/>
        </p:nvGrpSpPr>
        <p:grpSpPr bwMode="auto">
          <a:xfrm>
            <a:off x="3505200" y="2514600"/>
            <a:ext cx="3733800" cy="1066800"/>
            <a:chOff x="2208" y="1584"/>
            <a:chExt cx="2352" cy="672"/>
          </a:xfrm>
        </p:grpSpPr>
        <p:sp>
          <p:nvSpPr>
            <p:cNvPr id="230414" name="Rectangle 14"/>
            <p:cNvSpPr>
              <a:spLocks noChangeArrowheads="1"/>
            </p:cNvSpPr>
            <p:nvPr/>
          </p:nvSpPr>
          <p:spPr bwMode="auto">
            <a:xfrm>
              <a:off x="2496" y="1968"/>
              <a:ext cx="16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Where I changed code</a:t>
              </a:r>
            </a:p>
          </p:txBody>
        </p:sp>
        <p:sp>
          <p:nvSpPr>
            <p:cNvPr id="230415" name="Line 15"/>
            <p:cNvSpPr>
              <a:spLocks noChangeShapeType="1"/>
            </p:cNvSpPr>
            <p:nvPr/>
          </p:nvSpPr>
          <p:spPr bwMode="auto">
            <a:xfrm flipH="1" flipV="1">
              <a:off x="2208" y="1632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416" name="Line 16"/>
            <p:cNvSpPr>
              <a:spLocks noChangeShapeType="1"/>
            </p:cNvSpPr>
            <p:nvPr/>
          </p:nvSpPr>
          <p:spPr bwMode="auto">
            <a:xfrm flipV="1">
              <a:off x="3936" y="158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0419" name="Rectangle 19"/>
          <p:cNvSpPr>
            <a:spLocks noChangeArrowheads="1"/>
          </p:cNvSpPr>
          <p:nvPr/>
        </p:nvSpPr>
        <p:spPr bwMode="auto">
          <a:xfrm>
            <a:off x="7162800" y="21336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0423" name="Group 23"/>
          <p:cNvGrpSpPr>
            <a:grpSpLocks/>
          </p:cNvGrpSpPr>
          <p:nvPr/>
        </p:nvGrpSpPr>
        <p:grpSpPr bwMode="auto">
          <a:xfrm>
            <a:off x="5029200" y="2514600"/>
            <a:ext cx="2667000" cy="1752600"/>
            <a:chOff x="3168" y="1584"/>
            <a:chExt cx="1680" cy="1104"/>
          </a:xfrm>
        </p:grpSpPr>
        <p:sp>
          <p:nvSpPr>
            <p:cNvPr id="230420" name="Rectangle 20"/>
            <p:cNvSpPr>
              <a:spLocks noChangeArrowheads="1"/>
            </p:cNvSpPr>
            <p:nvPr/>
          </p:nvSpPr>
          <p:spPr bwMode="auto">
            <a:xfrm>
              <a:off x="3168" y="2400"/>
              <a:ext cx="1680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Where I </a:t>
              </a:r>
              <a:r>
                <a:rPr lang="en-US" altLang="en-US" i="1"/>
                <a:t>broke</a:t>
              </a:r>
              <a:r>
                <a:rPr lang="en-US" altLang="en-US"/>
                <a:t> code</a:t>
              </a:r>
            </a:p>
          </p:txBody>
        </p:sp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H="1" flipV="1">
              <a:off x="4608" y="1584"/>
              <a:ext cx="4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0434" name="Group 34"/>
          <p:cNvGrpSpPr>
            <a:grpSpLocks/>
          </p:cNvGrpSpPr>
          <p:nvPr/>
        </p:nvGrpSpPr>
        <p:grpSpPr bwMode="auto">
          <a:xfrm>
            <a:off x="2971800" y="2133600"/>
            <a:ext cx="4521200" cy="304800"/>
            <a:chOff x="1856" y="3024"/>
            <a:chExt cx="2848" cy="192"/>
          </a:xfrm>
        </p:grpSpPr>
        <p:sp>
          <p:nvSpPr>
            <p:cNvPr id="230428" name="Rectangle 28"/>
            <p:cNvSpPr>
              <a:spLocks noChangeArrowheads="1"/>
            </p:cNvSpPr>
            <p:nvPr/>
          </p:nvSpPr>
          <p:spPr bwMode="auto">
            <a:xfrm rot="5400000">
              <a:off x="2472" y="2408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29" name="Rectangle 29"/>
            <p:cNvSpPr>
              <a:spLocks noChangeArrowheads="1"/>
            </p:cNvSpPr>
            <p:nvPr/>
          </p:nvSpPr>
          <p:spPr bwMode="auto">
            <a:xfrm rot="5400000">
              <a:off x="3896" y="2408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0430" name="Group 30"/>
            <p:cNvGrpSpPr>
              <a:grpSpLocks/>
            </p:cNvGrpSpPr>
            <p:nvPr/>
          </p:nvGrpSpPr>
          <p:grpSpPr bwMode="auto">
            <a:xfrm>
              <a:off x="2064" y="3024"/>
              <a:ext cx="2544" cy="192"/>
              <a:chOff x="2064" y="1344"/>
              <a:chExt cx="2544" cy="192"/>
            </a:xfrm>
          </p:grpSpPr>
          <p:sp>
            <p:nvSpPr>
              <p:cNvPr id="230431" name="Rectangle 31"/>
              <p:cNvSpPr>
                <a:spLocks noChangeArrowheads="1"/>
              </p:cNvSpPr>
              <p:nvPr/>
            </p:nvSpPr>
            <p:spPr bwMode="auto">
              <a:xfrm>
                <a:off x="2064" y="1344"/>
                <a:ext cx="9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2" name="Rectangle 32"/>
              <p:cNvSpPr>
                <a:spLocks noChangeArrowheads="1"/>
              </p:cNvSpPr>
              <p:nvPr/>
            </p:nvSpPr>
            <p:spPr bwMode="auto">
              <a:xfrm>
                <a:off x="4512" y="1344"/>
                <a:ext cx="9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0433" name="Rectangle 33"/>
            <p:cNvSpPr>
              <a:spLocks noChangeArrowheads="1"/>
            </p:cNvSpPr>
            <p:nvPr/>
          </p:nvSpPr>
          <p:spPr bwMode="auto">
            <a:xfrm>
              <a:off x="4512" y="3024"/>
              <a:ext cx="9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0435" name="Rectangle 35"/>
          <p:cNvSpPr>
            <a:spLocks noChangeArrowheads="1"/>
          </p:cNvSpPr>
          <p:nvPr/>
        </p:nvSpPr>
        <p:spPr bwMode="auto">
          <a:xfrm>
            <a:off x="500063" y="4922838"/>
            <a:ext cx="8229600" cy="1276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0"/>
              <a:t>How can I get:</a:t>
            </a:r>
            <a:br>
              <a:rPr lang="en-US" altLang="en-US" sz="2800" b="0"/>
            </a:br>
            <a:r>
              <a:rPr lang="en-US" altLang="en-US" sz="2800" b="0"/>
              <a:t>Quicker feedback?</a:t>
            </a:r>
            <a:br>
              <a:rPr lang="en-US" altLang="en-US" sz="2800" b="0"/>
            </a:br>
            <a:r>
              <a:rPr lang="en-US" altLang="en-US" sz="2800" b="0"/>
              <a:t>Less wasted time?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7181850" y="5551488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[Saff, Ernst, </a:t>
            </a:r>
          </a:p>
          <a:p>
            <a:r>
              <a:rPr lang="en-US" altLang="en-US"/>
              <a:t>ISSRE 2003]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3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30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0.00648 L -0.25555 0.1886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72" y="97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9" grpId="0" animBg="1"/>
      <p:bldP spid="230435" grpId="0" animBg="1"/>
      <p:bldP spid="230435" grpId="1" animBg="1"/>
      <p:bldP spid="230436" grpId="0"/>
      <p:bldP spid="23043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4A22-7D46-4BC5-B36D-7694AE96C19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 saved: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 rot="5400000">
            <a:off x="3200400" y="13716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 rot="5400000">
            <a:off x="1981200" y="13716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 rot="5400000">
            <a:off x="762000" y="1371600"/>
            <a:ext cx="304800" cy="1219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4114800" y="1752600"/>
            <a:ext cx="216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Slow system tests</a:t>
            </a:r>
          </a:p>
        </p:txBody>
      </p:sp>
      <p:grpSp>
        <p:nvGrpSpPr>
          <p:cNvPr id="199688" name="Group 8"/>
          <p:cNvGrpSpPr>
            <a:grpSpLocks/>
          </p:cNvGrpSpPr>
          <p:nvPr/>
        </p:nvGrpSpPr>
        <p:grpSpPr bwMode="auto">
          <a:xfrm rot="5400000">
            <a:off x="342900" y="2324100"/>
            <a:ext cx="304800" cy="381000"/>
            <a:chOff x="3696" y="1008"/>
            <a:chExt cx="192" cy="2304"/>
          </a:xfrm>
        </p:grpSpPr>
        <p:sp>
          <p:nvSpPr>
            <p:cNvPr id="199689" name="Rectangle 9"/>
            <p:cNvSpPr>
              <a:spLocks noChangeArrowheads="1"/>
            </p:cNvSpPr>
            <p:nvPr/>
          </p:nvSpPr>
          <p:spPr bwMode="auto">
            <a:xfrm>
              <a:off x="3696" y="1008"/>
              <a:ext cx="192" cy="7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0" name="Rectangle 10"/>
            <p:cNvSpPr>
              <a:spLocks noChangeArrowheads="1"/>
            </p:cNvSpPr>
            <p:nvPr/>
          </p:nvSpPr>
          <p:spPr bwMode="auto">
            <a:xfrm>
              <a:off x="3696" y="1776"/>
              <a:ext cx="192" cy="7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691" name="Rectangle 11"/>
            <p:cNvSpPr>
              <a:spLocks noChangeArrowheads="1"/>
            </p:cNvSpPr>
            <p:nvPr/>
          </p:nvSpPr>
          <p:spPr bwMode="auto">
            <a:xfrm>
              <a:off x="3696" y="2544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9696" name="Rectangle 16"/>
          <p:cNvSpPr>
            <a:spLocks noChangeArrowheads="1"/>
          </p:cNvSpPr>
          <p:nvPr/>
        </p:nvSpPr>
        <p:spPr bwMode="auto">
          <a:xfrm rot="5400000">
            <a:off x="1143000" y="1905000"/>
            <a:ext cx="304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4267200" y="2286000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Factored tests</a:t>
            </a:r>
          </a:p>
        </p:txBody>
      </p:sp>
      <p:grpSp>
        <p:nvGrpSpPr>
          <p:cNvPr id="199708" name="Group 28"/>
          <p:cNvGrpSpPr>
            <a:grpSpLocks/>
          </p:cNvGrpSpPr>
          <p:nvPr/>
        </p:nvGrpSpPr>
        <p:grpSpPr bwMode="auto">
          <a:xfrm>
            <a:off x="311150" y="381000"/>
            <a:ext cx="2432050" cy="1981200"/>
            <a:chOff x="196" y="240"/>
            <a:chExt cx="1532" cy="1248"/>
          </a:xfrm>
        </p:grpSpPr>
        <p:sp>
          <p:nvSpPr>
            <p:cNvPr id="199699" name="AutoShape 19"/>
            <p:cNvSpPr>
              <a:spLocks/>
            </p:cNvSpPr>
            <p:nvPr/>
          </p:nvSpPr>
          <p:spPr bwMode="auto">
            <a:xfrm rot="5400000" flipV="1">
              <a:off x="704" y="128"/>
              <a:ext cx="672" cy="1376"/>
            </a:xfrm>
            <a:prstGeom prst="leftBrace">
              <a:avLst>
                <a:gd name="adj1" fmla="val 1706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0" name="Line 20"/>
            <p:cNvSpPr>
              <a:spLocks noChangeShapeType="1"/>
            </p:cNvSpPr>
            <p:nvPr/>
          </p:nvSpPr>
          <p:spPr bwMode="auto">
            <a:xfrm flipV="1">
              <a:off x="351" y="115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01" name="Text Box 21"/>
            <p:cNvSpPr txBox="1">
              <a:spLocks noChangeArrowheads="1"/>
            </p:cNvSpPr>
            <p:nvPr/>
          </p:nvSpPr>
          <p:spPr bwMode="auto">
            <a:xfrm>
              <a:off x="196" y="240"/>
              <a:ext cx="14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Time until first error</a:t>
              </a:r>
            </a:p>
          </p:txBody>
        </p:sp>
      </p:grpSp>
      <p:grpSp>
        <p:nvGrpSpPr>
          <p:cNvPr id="199707" name="Group 27"/>
          <p:cNvGrpSpPr>
            <a:grpSpLocks/>
          </p:cNvGrpSpPr>
          <p:nvPr/>
        </p:nvGrpSpPr>
        <p:grpSpPr bwMode="auto">
          <a:xfrm>
            <a:off x="1295400" y="2133600"/>
            <a:ext cx="2667000" cy="1966913"/>
            <a:chOff x="816" y="1344"/>
            <a:chExt cx="1680" cy="1239"/>
          </a:xfrm>
        </p:grpSpPr>
        <p:sp>
          <p:nvSpPr>
            <p:cNvPr id="199703" name="AutoShape 23"/>
            <p:cNvSpPr>
              <a:spLocks/>
            </p:cNvSpPr>
            <p:nvPr/>
          </p:nvSpPr>
          <p:spPr bwMode="auto">
            <a:xfrm rot="16200000">
              <a:off x="1512" y="1368"/>
              <a:ext cx="672" cy="1296"/>
            </a:xfrm>
            <a:prstGeom prst="leftBrace">
              <a:avLst>
                <a:gd name="adj1" fmla="val 1607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704" name="Line 24"/>
            <p:cNvSpPr>
              <a:spLocks noChangeShapeType="1"/>
            </p:cNvSpPr>
            <p:nvPr/>
          </p:nvSpPr>
          <p:spPr bwMode="auto">
            <a:xfrm flipV="1">
              <a:off x="2496" y="134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05" name="Text Box 25"/>
            <p:cNvSpPr txBox="1">
              <a:spLocks noChangeArrowheads="1"/>
            </p:cNvSpPr>
            <p:nvPr/>
          </p:nvSpPr>
          <p:spPr bwMode="auto">
            <a:xfrm>
              <a:off x="816" y="2352"/>
              <a:ext cx="16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Time to complete tests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C299-E9B0-4F23-8347-BD7515BA4DC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407988" y="3748088"/>
            <a:ext cx="8328025" cy="11811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Factoring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What?  </a:t>
            </a:r>
          </a:p>
          <a:p>
            <a:pPr lvl="1"/>
            <a:r>
              <a:rPr lang="en-US" altLang="en-US"/>
              <a:t>Breaking up a system test</a:t>
            </a:r>
          </a:p>
          <a:p>
            <a:r>
              <a:rPr lang="en-US" altLang="en-US"/>
              <a:t>How?  </a:t>
            </a:r>
          </a:p>
          <a:p>
            <a:pPr lvl="1"/>
            <a:r>
              <a:rPr lang="en-US" altLang="en-US"/>
              <a:t>Automatically creating mock objects</a:t>
            </a:r>
          </a:p>
          <a:p>
            <a:r>
              <a:rPr lang="en-US" altLang="en-US"/>
              <a:t>When?  </a:t>
            </a:r>
          </a:p>
          <a:p>
            <a:pPr lvl="1"/>
            <a:r>
              <a:rPr lang="en-US" altLang="en-US"/>
              <a:t>Integrating test factoring into development</a:t>
            </a:r>
          </a:p>
          <a:p>
            <a:r>
              <a:rPr lang="en-US" altLang="en-US"/>
              <a:t>What next?  </a:t>
            </a:r>
          </a:p>
          <a:p>
            <a:pPr lvl="1"/>
            <a:r>
              <a:rPr lang="en-US" altLang="en-US"/>
              <a:t>Results, evaluation, and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44444E-6 L 0.0 0.15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F549-4127-4526-BBB0-3489C5678AB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Implementation for Java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Captures and replays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Static calls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Constructor calls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Calls via reflection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Explicit class loading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Allows for shared libraries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i.e., tested code and environment are free to use disjoint ArrayLists without verification.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Preserves behavior on Java programs up to 100KLOC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C383-39C2-4362-8D12-DA8A8998FE3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Daikon: 347 KLOC</a:t>
            </a:r>
          </a:p>
          <a:p>
            <a:pPr lvl="1"/>
            <a:r>
              <a:rPr lang="en-US" altLang="en-US" sz="2400"/>
              <a:t>Uses most of Java: reflection, native methods, JDK callbacks, communication through side effects</a:t>
            </a:r>
          </a:p>
          <a:p>
            <a:r>
              <a:rPr lang="en-US" altLang="en-US" sz="2800"/>
              <a:t>Tests found real developer errors</a:t>
            </a:r>
          </a:p>
          <a:p>
            <a:r>
              <a:rPr lang="en-US" altLang="en-US" sz="2800"/>
              <a:t>Two developers</a:t>
            </a:r>
          </a:p>
          <a:p>
            <a:pPr lvl="1"/>
            <a:r>
              <a:rPr lang="en-US" altLang="en-US" sz="2400"/>
              <a:t>Fine-grained compilable changes over two months: 2505</a:t>
            </a:r>
          </a:p>
          <a:p>
            <a:pPr lvl="1"/>
            <a:r>
              <a:rPr lang="en-US" altLang="en-US" sz="2400"/>
              <a:t>CVS check-ins over six months (all developers): 104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6371-9ED7-43C4-A703-954F1515C95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method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Retrospective reconstruction of test factoring’s results during real development</a:t>
            </a:r>
          </a:p>
          <a:p>
            <a:pPr lvl="1"/>
            <a:r>
              <a:rPr lang="en-US" altLang="en-US"/>
              <a:t>Test on every change, or every check-in.</a:t>
            </a:r>
          </a:p>
          <a:p>
            <a:r>
              <a:rPr lang="en-US" altLang="en-US"/>
              <a:t>Assume capture happens every night</a:t>
            </a:r>
          </a:p>
          <a:p>
            <a:r>
              <a:rPr lang="en-US" altLang="en-US"/>
              <a:t>If transcript is too large, don’t capture</a:t>
            </a:r>
          </a:p>
          <a:p>
            <a:pPr lvl="1"/>
            <a:r>
              <a:rPr lang="en-US" altLang="en-US"/>
              <a:t>just run original test</a:t>
            </a:r>
          </a:p>
          <a:p>
            <a:r>
              <a:rPr lang="en-US" altLang="en-US"/>
              <a:t>If factored test throws a ReplayException, run original test.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90B5-3B55-40F4-BAF5-17518927A60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Measured Quantities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Test time</a:t>
            </a:r>
            <a:r>
              <a:rPr lang="en-US" altLang="en-US"/>
              <a:t>: total time to find out test results</a:t>
            </a:r>
          </a:p>
          <a:p>
            <a:r>
              <a:rPr lang="en-US" altLang="en-US" i="1"/>
              <a:t>Time to failure</a:t>
            </a:r>
            <a:r>
              <a:rPr lang="en-US" altLang="en-US"/>
              <a:t>: If tests fail, how long until </a:t>
            </a:r>
            <a:r>
              <a:rPr lang="en-US" altLang="en-US" u="sng"/>
              <a:t>first</a:t>
            </a:r>
            <a:r>
              <a:rPr lang="en-US" altLang="en-US"/>
              <a:t> failure?</a:t>
            </a:r>
          </a:p>
          <a:p>
            <a:r>
              <a:rPr lang="en-US" altLang="en-US" i="1"/>
              <a:t>Time to success</a:t>
            </a:r>
            <a:r>
              <a:rPr lang="en-US" altLang="en-US"/>
              <a:t>: If tests pass, how long until all tests run?</a:t>
            </a:r>
          </a:p>
          <a:p>
            <a:endParaRPr lang="en-US" altLang="en-US"/>
          </a:p>
          <a:p>
            <a:r>
              <a:rPr lang="en-US" altLang="en-US"/>
              <a:t>ReplayExceptions are treated as giving the developer no information</a:t>
            </a:r>
            <a:endParaRPr lang="en-US" altLang="en-US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D74D0-F53C-4700-84E1-CDB3E0A471CF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Results</a:t>
            </a:r>
          </a:p>
        </p:txBody>
      </p:sp>
      <p:graphicFrame>
        <p:nvGraphicFramePr>
          <p:cNvPr id="255055" name="Group 7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7075"/>
        </p:xfrm>
        <a:graphic>
          <a:graphicData uri="http://schemas.openxmlformats.org/drawingml/2006/table">
            <a:tbl>
              <a:tblPr/>
              <a:tblGrid>
                <a:gridCol w="938213"/>
                <a:gridCol w="1155700"/>
                <a:gridCol w="2174875"/>
                <a:gridCol w="1771650"/>
                <a:gridCol w="2189162"/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How often?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Test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to failure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to success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Dev.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Every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(7.4 / 9.4 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(14 / 9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2B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(5.5 / 9.4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Dev.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Every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(14.1 / 14.3 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(64 / 50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2B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(11.0 / 14.3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All devs.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Every check-in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(0.8 / 8.8 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(0.8 / 8.8 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FB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6EBB-6934-48CA-B2B2-7998B1B55AE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Test factoring dramatically reduced testing time for checked-in code (by 90%)</a:t>
            </a:r>
          </a:p>
          <a:p>
            <a:r>
              <a:rPr lang="en-US" altLang="en-US"/>
              <a:t>Testing on every developer change catches too many meaningless versions</a:t>
            </a:r>
          </a:p>
          <a:p>
            <a:r>
              <a:rPr lang="en-US" altLang="en-US"/>
              <a:t>Are ReplayExceptions really not helpful?</a:t>
            </a:r>
          </a:p>
          <a:p>
            <a:pPr lvl="1"/>
            <a:r>
              <a:rPr lang="en-US" altLang="en-US"/>
              <a:t>When they are surprising, perhaps they are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90F97-672C-4050-8904-AC287B10E2D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work: improving the tool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Generating automated tests from UI bugs</a:t>
            </a:r>
          </a:p>
          <a:p>
            <a:pPr lvl="1"/>
            <a:r>
              <a:rPr lang="en-US" altLang="en-US"/>
              <a:t>Factor out the user</a:t>
            </a:r>
          </a:p>
          <a:p>
            <a:r>
              <a:rPr lang="en-US" altLang="en-US"/>
              <a:t>Smaller factored tests</a:t>
            </a:r>
          </a:p>
          <a:p>
            <a:pPr lvl="1"/>
            <a:r>
              <a:rPr lang="en-US" altLang="en-US"/>
              <a:t>Use static analysis to distill transcripts to bare essentials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2B0-8CE9-4E04-A36C-1C43D0E24EB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work: Helping users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I partition my program?</a:t>
            </a:r>
          </a:p>
          <a:p>
            <a:pPr lvl="1"/>
            <a:r>
              <a:rPr lang="en-US" altLang="en-US"/>
              <a:t>Should ResultSet be tested or mocked?</a:t>
            </a:r>
          </a:p>
          <a:p>
            <a:r>
              <a:rPr lang="en-US" altLang="en-US"/>
              <a:t>How do I use replay exceptions?</a:t>
            </a:r>
          </a:p>
          <a:p>
            <a:pPr lvl="1"/>
            <a:r>
              <a:rPr lang="en-US" altLang="en-US"/>
              <a:t>Is it OK to return null when “” was expected?</a:t>
            </a:r>
          </a:p>
          <a:p>
            <a:r>
              <a:rPr lang="en-US" altLang="en-US"/>
              <a:t>Can I change my program to make it more factorable?</a:t>
            </a:r>
          </a:p>
          <a:p>
            <a:pPr lvl="1"/>
            <a:r>
              <a:rPr lang="en-US" altLang="en-US"/>
              <a:t>Can the tool suggest refactorings?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D0BE-8DB8-4D95-AA83-3F0557281A3C}" type="slidenum">
              <a:rPr lang="en-US" altLang="en-US"/>
              <a:pPr/>
              <a:t>3</a:t>
            </a:fld>
            <a:endParaRPr lang="en-US" altLang="en-US"/>
          </a:p>
        </p:txBody>
      </p:sp>
      <p:grpSp>
        <p:nvGrpSpPr>
          <p:cNvPr id="231455" name="Group 31"/>
          <p:cNvGrpSpPr>
            <a:grpSpLocks/>
          </p:cNvGrpSpPr>
          <p:nvPr/>
        </p:nvGrpSpPr>
        <p:grpSpPr bwMode="auto">
          <a:xfrm>
            <a:off x="2946400" y="3200400"/>
            <a:ext cx="2260600" cy="304800"/>
            <a:chOff x="1856" y="2016"/>
            <a:chExt cx="1424" cy="192"/>
          </a:xfrm>
        </p:grpSpPr>
        <p:sp>
          <p:nvSpPr>
            <p:cNvPr id="231448" name="Rectangle 24"/>
            <p:cNvSpPr>
              <a:spLocks noChangeArrowheads="1"/>
            </p:cNvSpPr>
            <p:nvPr/>
          </p:nvSpPr>
          <p:spPr bwMode="auto">
            <a:xfrm rot="5400000">
              <a:off x="2472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2" name="Rectangle 28"/>
            <p:cNvSpPr>
              <a:spLocks noChangeArrowheads="1"/>
            </p:cNvSpPr>
            <p:nvPr/>
          </p:nvSpPr>
          <p:spPr bwMode="auto">
            <a:xfrm>
              <a:off x="3088" y="2016"/>
              <a:ext cx="9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problem: </a:t>
            </a:r>
            <a:br>
              <a:rPr lang="en-US" altLang="en-US" sz="4000"/>
            </a:br>
            <a:r>
              <a:rPr lang="en-US" altLang="en-US" sz="4000"/>
              <a:t>large, general system tests</a:t>
            </a:r>
          </a:p>
        </p:txBody>
      </p:sp>
      <p:grpSp>
        <p:nvGrpSpPr>
          <p:cNvPr id="231427" name="Group 3"/>
          <p:cNvGrpSpPr>
            <a:grpSpLocks/>
          </p:cNvGrpSpPr>
          <p:nvPr/>
        </p:nvGrpSpPr>
        <p:grpSpPr bwMode="auto">
          <a:xfrm>
            <a:off x="685800" y="2133600"/>
            <a:ext cx="6781800" cy="304800"/>
            <a:chOff x="1776" y="1344"/>
            <a:chExt cx="2304" cy="192"/>
          </a:xfrm>
        </p:grpSpPr>
        <p:sp>
          <p:nvSpPr>
            <p:cNvPr id="231428" name="Rectangle 4"/>
            <p:cNvSpPr>
              <a:spLocks noChangeArrowheads="1"/>
            </p:cNvSpPr>
            <p:nvPr/>
          </p:nvSpPr>
          <p:spPr bwMode="auto">
            <a:xfrm rot="5400000">
              <a:off x="2064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 rot="5400000">
              <a:off x="2832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 rot="5400000">
              <a:off x="3600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7575550" y="213360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My test suite</a:t>
            </a:r>
          </a:p>
        </p:txBody>
      </p:sp>
      <p:grpSp>
        <p:nvGrpSpPr>
          <p:cNvPr id="231435" name="Group 11"/>
          <p:cNvGrpSpPr>
            <a:grpSpLocks/>
          </p:cNvGrpSpPr>
          <p:nvPr/>
        </p:nvGrpSpPr>
        <p:grpSpPr bwMode="auto">
          <a:xfrm>
            <a:off x="3276600" y="2133600"/>
            <a:ext cx="4038600" cy="304800"/>
            <a:chOff x="2064" y="1344"/>
            <a:chExt cx="2544" cy="192"/>
          </a:xfrm>
        </p:grpSpPr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2064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7" name="Rectangle 13"/>
            <p:cNvSpPr>
              <a:spLocks noChangeArrowheads="1"/>
            </p:cNvSpPr>
            <p:nvPr/>
          </p:nvSpPr>
          <p:spPr bwMode="auto">
            <a:xfrm>
              <a:off x="4512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7162800" y="21336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1456" name="Group 32"/>
          <p:cNvGrpSpPr>
            <a:grpSpLocks/>
          </p:cNvGrpSpPr>
          <p:nvPr/>
        </p:nvGrpSpPr>
        <p:grpSpPr bwMode="auto">
          <a:xfrm>
            <a:off x="685800" y="3200400"/>
            <a:ext cx="2260600" cy="304800"/>
            <a:chOff x="432" y="2016"/>
            <a:chExt cx="1424" cy="192"/>
          </a:xfrm>
        </p:grpSpPr>
        <p:sp>
          <p:nvSpPr>
            <p:cNvPr id="231447" name="Rectangle 23"/>
            <p:cNvSpPr>
              <a:spLocks noChangeArrowheads="1"/>
            </p:cNvSpPr>
            <p:nvPr/>
          </p:nvSpPr>
          <p:spPr bwMode="auto">
            <a:xfrm rot="5400000">
              <a:off x="1048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0" name="Rectangle 26"/>
            <p:cNvSpPr>
              <a:spLocks noChangeArrowheads="1"/>
            </p:cNvSpPr>
            <p:nvPr/>
          </p:nvSpPr>
          <p:spPr bwMode="auto">
            <a:xfrm>
              <a:off x="640" y="201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5410200" y="3200400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selection</a:t>
            </a:r>
          </a:p>
        </p:txBody>
      </p:sp>
      <p:grpSp>
        <p:nvGrpSpPr>
          <p:cNvPr id="231457" name="Group 33"/>
          <p:cNvGrpSpPr>
            <a:grpSpLocks/>
          </p:cNvGrpSpPr>
          <p:nvPr/>
        </p:nvGrpSpPr>
        <p:grpSpPr bwMode="auto">
          <a:xfrm>
            <a:off x="2971800" y="3200400"/>
            <a:ext cx="2260600" cy="304800"/>
            <a:chOff x="1856" y="2016"/>
            <a:chExt cx="1424" cy="192"/>
          </a:xfrm>
        </p:grpSpPr>
        <p:sp>
          <p:nvSpPr>
            <p:cNvPr id="231458" name="Rectangle 34"/>
            <p:cNvSpPr>
              <a:spLocks noChangeArrowheads="1"/>
            </p:cNvSpPr>
            <p:nvPr/>
          </p:nvSpPr>
          <p:spPr bwMode="auto">
            <a:xfrm rot="5400000">
              <a:off x="2472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9" name="Rectangle 35"/>
            <p:cNvSpPr>
              <a:spLocks noChangeArrowheads="1"/>
            </p:cNvSpPr>
            <p:nvPr/>
          </p:nvSpPr>
          <p:spPr bwMode="auto">
            <a:xfrm>
              <a:off x="3088" y="2016"/>
              <a:ext cx="9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1460" name="Group 36"/>
          <p:cNvGrpSpPr>
            <a:grpSpLocks/>
          </p:cNvGrpSpPr>
          <p:nvPr/>
        </p:nvGrpSpPr>
        <p:grpSpPr bwMode="auto">
          <a:xfrm>
            <a:off x="711200" y="3200400"/>
            <a:ext cx="2260600" cy="304800"/>
            <a:chOff x="432" y="2016"/>
            <a:chExt cx="1424" cy="192"/>
          </a:xfrm>
        </p:grpSpPr>
        <p:sp>
          <p:nvSpPr>
            <p:cNvPr id="231461" name="Rectangle 37"/>
            <p:cNvSpPr>
              <a:spLocks noChangeArrowheads="1"/>
            </p:cNvSpPr>
            <p:nvPr/>
          </p:nvSpPr>
          <p:spPr bwMode="auto">
            <a:xfrm rot="5400000">
              <a:off x="1048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62" name="Rectangle 38"/>
            <p:cNvSpPr>
              <a:spLocks noChangeArrowheads="1"/>
            </p:cNvSpPr>
            <p:nvPr/>
          </p:nvSpPr>
          <p:spPr bwMode="auto">
            <a:xfrm>
              <a:off x="640" y="201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25 0.14444 " pathEditMode="relative" ptsTypes="AA">
                                      <p:cBhvr>
                                        <p:cTn id="10" dur="2000" fill="hold"/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24028 0.144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E184-B663-49E9-80D6-FF1750A1B7D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Test factoring uses large, general system tests to create small, focused unit tests</a:t>
            </a:r>
          </a:p>
          <a:p>
            <a:r>
              <a:rPr lang="en-US" altLang="en-US"/>
              <a:t>Test factoring works now</a:t>
            </a:r>
          </a:p>
          <a:p>
            <a:r>
              <a:rPr lang="en-US" altLang="en-US"/>
              <a:t>How can it work better, and help users more?</a:t>
            </a:r>
          </a:p>
          <a:p>
            <a:r>
              <a:rPr lang="en-US" altLang="en-US"/>
              <a:t>saff@mit.edu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27E-D67F-485E-9EE7-84228A58577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E439-ACD9-4FF4-9DF4-1A33C865824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Challenge: Better factored tests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Allow more code changes</a:t>
            </a:r>
          </a:p>
          <a:p>
            <a:pPr lvl="1"/>
            <a:r>
              <a:rPr lang="en-US" altLang="en-US"/>
              <a:t>It’s OK to call toString an additional time.</a:t>
            </a:r>
          </a:p>
          <a:p>
            <a:r>
              <a:rPr lang="en-US" altLang="en-US"/>
              <a:t>Eliminate redundant tests</a:t>
            </a:r>
          </a:p>
          <a:p>
            <a:pPr lvl="1"/>
            <a:r>
              <a:rPr lang="en-US" altLang="en-US"/>
              <a:t>Not all 2,000 calls to calculatePayroll are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A86F-84CA-46BD-B237-269A9206E85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strategy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i="1"/>
              <a:t>Observe</a:t>
            </a:r>
            <a:r>
              <a:rPr lang="en-US" altLang="en-US"/>
              <a:t>: minute-by-minute code changes from real development projects.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i="1"/>
              <a:t>Simulate: </a:t>
            </a:r>
            <a:r>
              <a:rPr lang="en-US" altLang="en-US"/>
              <a:t>running the real test factoring code on the changing code base.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i="1"/>
              <a:t>Measure: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Are errors found faster?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Do tests finish faster?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Do factored tests remain valid?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i="1"/>
              <a:t>Distribute: </a:t>
            </a:r>
            <a:r>
              <a:rPr lang="en-US" altLang="en-US"/>
              <a:t>developer case studies</a:t>
            </a:r>
            <a:endParaRPr lang="en-US" altLang="en-US" i="1"/>
          </a:p>
          <a:p>
            <a:pPr marL="990600" lvl="1" indent="-533400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22D07-BB56-496F-8D59-2E6B12AA360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Rapid feedback from test execution has measurable impact on task completion.</a:t>
            </a:r>
          </a:p>
          <a:p>
            <a:r>
              <a:rPr lang="en-US" altLang="en-US"/>
              <a:t>Continuous testing is publicly available.</a:t>
            </a:r>
          </a:p>
          <a:p>
            <a:r>
              <a:rPr lang="en-US" altLang="en-US"/>
              <a:t>Test factoring is working, and will be available by year’s end.</a:t>
            </a:r>
          </a:p>
          <a:p>
            <a:r>
              <a:rPr lang="en-US" altLang="en-US"/>
              <a:t>To read papers and download:</a:t>
            </a:r>
          </a:p>
          <a:p>
            <a:pPr lvl="1"/>
            <a:r>
              <a:rPr lang="en-US" altLang="en-US"/>
              <a:t>Google “continuous testing”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3E8D-83ED-44ED-8CB2-1FC265DFB2D8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99413" cy="2449513"/>
          </a:xfrm>
        </p:spPr>
        <p:txBody>
          <a:bodyPr/>
          <a:lstStyle/>
          <a:p>
            <a:pPr marL="457200" indent="-457200"/>
            <a:r>
              <a:rPr lang="en-US" altLang="en-US" sz="2400"/>
              <a:t>Four development projects monitored</a:t>
            </a:r>
          </a:p>
          <a:p>
            <a:pPr marL="457200" indent="-457200"/>
            <a:r>
              <a:rPr lang="en-US" altLang="en-US" sz="2400"/>
              <a:t>Shown here: Perl implementation of </a:t>
            </a:r>
            <a:r>
              <a:rPr lang="en-US" altLang="en-US" sz="2400">
                <a:latin typeface="Courier New" panose="02070309020205020404" pitchFamily="49" charset="0"/>
              </a:rPr>
              <a:t>delta</a:t>
            </a:r>
            <a:r>
              <a:rPr lang="en-US" altLang="en-US" sz="2400"/>
              <a:t> tools.</a:t>
            </a:r>
          </a:p>
          <a:p>
            <a:pPr marL="457200" indent="-457200"/>
            <a:r>
              <a:rPr lang="en-US" altLang="en-US" sz="2400"/>
              <a:t>Developed by me using test-first development methodology.  Tests were run often.</a:t>
            </a:r>
          </a:p>
          <a:p>
            <a:pPr marL="457200" indent="-457200"/>
            <a:r>
              <a:rPr lang="en-US" altLang="en-US" sz="2400"/>
              <a:t>Small code base with small test suite.</a:t>
            </a:r>
          </a:p>
          <a:p>
            <a:pPr marL="457200" indent="-457200">
              <a:buFontTx/>
              <a:buNone/>
            </a:pPr>
            <a:endParaRPr lang="en-US" altLang="en-US" sz="2400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1100" y="4330700"/>
          <a:ext cx="6672263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4" name="Worksheet" r:id="rId4" imgW="4181551" imgH="1038149" progId="Excel.Sheet.8">
                  <p:embed/>
                </p:oleObj>
              </mc:Choice>
              <mc:Fallback>
                <p:oleObj name="Worksheet" r:id="rId4" imgW="4181551" imgH="10381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330700"/>
                        <a:ext cx="6672263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A21B-7A77-40C0-9183-E5D7330D75C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We want to reduce </a:t>
            </a:r>
            <a:r>
              <a:rPr lang="en-US" altLang="en-US" sz="4000" i="1"/>
              <a:t>wasted time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i="1"/>
              <a:t>Test-wait time</a:t>
            </a:r>
            <a:r>
              <a:rPr lang="en-US" altLang="en-US" sz="2800"/>
              <a:t>. </a:t>
            </a:r>
          </a:p>
          <a:p>
            <a:pPr>
              <a:buFontTx/>
              <a:buNone/>
            </a:pPr>
            <a:r>
              <a:rPr lang="en-US" altLang="en-US" sz="2800"/>
              <a:t>	If developers </a:t>
            </a:r>
            <a:r>
              <a:rPr lang="en-US" altLang="en-US" sz="2800">
                <a:solidFill>
                  <a:srgbClr val="008000"/>
                </a:solidFill>
              </a:rPr>
              <a:t>test often</a:t>
            </a:r>
            <a:r>
              <a:rPr lang="en-US" altLang="en-US" sz="2800"/>
              <a:t>, they spend a lot of time </a:t>
            </a:r>
            <a:r>
              <a:rPr lang="en-US" altLang="en-US" sz="2800">
                <a:solidFill>
                  <a:srgbClr val="008000"/>
                </a:solidFill>
              </a:rPr>
              <a:t>waiting</a:t>
            </a:r>
            <a:r>
              <a:rPr lang="en-US" altLang="en-US" sz="2800"/>
              <a:t> for tests to complete.</a:t>
            </a:r>
            <a:endParaRPr lang="en-US" altLang="en-US" sz="2800" i="1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i="1"/>
              <a:t>Regret time</a:t>
            </a:r>
            <a:r>
              <a:rPr lang="en-US" altLang="en-US" sz="2800"/>
              <a:t>: </a:t>
            </a:r>
          </a:p>
          <a:p>
            <a:pPr>
              <a:buFontTx/>
              <a:buNone/>
            </a:pPr>
            <a:r>
              <a:rPr lang="en-US" altLang="en-US" sz="2800"/>
              <a:t>	If developers </a:t>
            </a:r>
            <a:r>
              <a:rPr lang="en-US" altLang="en-US" sz="2800">
                <a:solidFill>
                  <a:srgbClr val="008000"/>
                </a:solidFill>
              </a:rPr>
              <a:t>test rarely</a:t>
            </a:r>
            <a:r>
              <a:rPr lang="en-US" altLang="en-US" sz="2800"/>
              <a:t>, regression errors are not found quickly.  Extra time is spent </a:t>
            </a:r>
            <a:r>
              <a:rPr lang="en-US" altLang="en-US" sz="2800">
                <a:solidFill>
                  <a:srgbClr val="008000"/>
                </a:solidFill>
              </a:rPr>
              <a:t>remembering</a:t>
            </a:r>
            <a:r>
              <a:rPr lang="en-US" altLang="en-US" sz="2800"/>
              <a:t> and fixing old changes.</a:t>
            </a:r>
            <a:endParaRPr lang="en-US" altLang="en-US" sz="2800" i="1"/>
          </a:p>
          <a:p>
            <a:endParaRPr lang="en-US" altLang="en-US" sz="2800"/>
          </a:p>
        </p:txBody>
      </p:sp>
      <p:pic>
        <p:nvPicPr>
          <p:cNvPr id="162821" name="Picture 5" descr="tortoise-hare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5" t="55128" r="67523" b="10898"/>
          <a:stretch>
            <a:fillRect/>
          </a:stretch>
        </p:blipFill>
        <p:spPr>
          <a:xfrm>
            <a:off x="1933575" y="5568950"/>
            <a:ext cx="1112838" cy="104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2822" name="Picture 6" descr="tortoise-hare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15" t="57692" r="4472" b="14102"/>
          <a:stretch>
            <a:fillRect/>
          </a:stretch>
        </p:blipFill>
        <p:spPr>
          <a:xfrm>
            <a:off x="5797550" y="5738813"/>
            <a:ext cx="1546225" cy="876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56A-1818-4947-A510-C7017AA7C60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Results predict: continuous testing reduces wasted time</a:t>
            </a:r>
          </a:p>
        </p:txBody>
      </p:sp>
      <p:graphicFrame>
        <p:nvGraphicFramePr>
          <p:cNvPr id="163843" name="Object 3"/>
          <p:cNvGraphicFramePr>
            <a:graphicFrameLocks noChangeAspect="1"/>
          </p:cNvGraphicFramePr>
          <p:nvPr>
            <p:ph idx="1"/>
          </p:nvPr>
        </p:nvGraphicFramePr>
        <p:xfrm>
          <a:off x="2187575" y="1874838"/>
          <a:ext cx="650875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9" name="Chart" r:id="rId4" imgW="7277100" imgH="4486351" progId="Excel.Chart.8">
                  <p:embed/>
                </p:oleObj>
              </mc:Choice>
              <mc:Fallback>
                <p:oleObj name="Chart" r:id="rId4" imgW="7277100" imgH="448635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1874838"/>
                        <a:ext cx="6508750" cy="401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5335588" y="2636838"/>
            <a:ext cx="0" cy="2957512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AutoShape 5"/>
          <p:cNvSpPr>
            <a:spLocks/>
          </p:cNvSpPr>
          <p:nvPr/>
        </p:nvSpPr>
        <p:spPr bwMode="auto">
          <a:xfrm>
            <a:off x="231775" y="1325563"/>
            <a:ext cx="1627188" cy="1695450"/>
          </a:xfrm>
          <a:prstGeom prst="borderCallout2">
            <a:avLst>
              <a:gd name="adj1" fmla="val 6741"/>
              <a:gd name="adj2" fmla="val 104685"/>
              <a:gd name="adj3" fmla="val 6741"/>
              <a:gd name="adj4" fmla="val 162731"/>
              <a:gd name="adj5" fmla="val 99440"/>
              <a:gd name="adj6" fmla="val 223315"/>
            </a:avLst>
          </a:prstGeom>
          <a:solidFill>
            <a:srgbClr val="B5E7B9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Best we can do by changing frequency</a:t>
            </a:r>
          </a:p>
        </p:txBody>
      </p:sp>
      <p:sp>
        <p:nvSpPr>
          <p:cNvPr id="163846" name="AutoShape 6"/>
          <p:cNvSpPr>
            <a:spLocks/>
          </p:cNvSpPr>
          <p:nvPr/>
        </p:nvSpPr>
        <p:spPr bwMode="auto">
          <a:xfrm>
            <a:off x="247650" y="3089275"/>
            <a:ext cx="1627188" cy="1695450"/>
          </a:xfrm>
          <a:prstGeom prst="borderCallout2">
            <a:avLst>
              <a:gd name="adj1" fmla="val 6741"/>
              <a:gd name="adj2" fmla="val 104685"/>
              <a:gd name="adj3" fmla="val 6741"/>
              <a:gd name="adj4" fmla="val 191806"/>
              <a:gd name="adj5" fmla="val 31931"/>
              <a:gd name="adj6" fmla="val 282440"/>
            </a:avLst>
          </a:prstGeom>
          <a:solidFill>
            <a:srgbClr val="B5E7B9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Best we can do by changing order</a:t>
            </a:r>
          </a:p>
        </p:txBody>
      </p:sp>
      <p:sp>
        <p:nvSpPr>
          <p:cNvPr id="163847" name="AutoShape 7"/>
          <p:cNvSpPr>
            <a:spLocks/>
          </p:cNvSpPr>
          <p:nvPr/>
        </p:nvSpPr>
        <p:spPr bwMode="auto">
          <a:xfrm>
            <a:off x="239713" y="4964113"/>
            <a:ext cx="1814512" cy="1893887"/>
          </a:xfrm>
          <a:prstGeom prst="borderCallout2">
            <a:avLst>
              <a:gd name="adj1" fmla="val 6037"/>
              <a:gd name="adj2" fmla="val 104199"/>
              <a:gd name="adj3" fmla="val 6037"/>
              <a:gd name="adj4" fmla="val 229569"/>
              <a:gd name="adj5" fmla="val -36042"/>
              <a:gd name="adj6" fmla="val 359579"/>
            </a:avLst>
          </a:prstGeom>
          <a:solidFill>
            <a:srgbClr val="B5E7B9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400" b="0">
                <a:latin typeface="Times New Roman" panose="02020603050405020304" pitchFamily="18" charset="0"/>
              </a:rPr>
              <a:t>Continuous testing drastically cuts regret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animBg="1"/>
      <p:bldP spid="163846" grpId="0" animBg="1"/>
      <p:bldP spid="1638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CAA38-2EE4-4BB3-911F-A2BFD01458A6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small catalog of test factorings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Like refactorings, test factorings can be catalogued, reasoned about, and automated</a:t>
            </a:r>
          </a:p>
          <a:p>
            <a:pPr lvl="1">
              <a:buFontTx/>
              <a:buNone/>
            </a:pPr>
            <a:endParaRPr lang="en-US" altLang="en-US"/>
          </a:p>
        </p:txBody>
      </p:sp>
      <p:sp>
        <p:nvSpPr>
          <p:cNvPr id="166916" name="Oval 4"/>
          <p:cNvSpPr>
            <a:spLocks noChangeArrowheads="1"/>
          </p:cNvSpPr>
          <p:nvPr/>
        </p:nvSpPr>
        <p:spPr bwMode="auto">
          <a:xfrm>
            <a:off x="7673975" y="5759450"/>
            <a:ext cx="338138" cy="336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8348663" y="5759450"/>
            <a:ext cx="338137" cy="336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8012113" y="5951538"/>
            <a:ext cx="33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19" name="Line 7"/>
          <p:cNvSpPr>
            <a:spLocks noChangeShapeType="1"/>
          </p:cNvSpPr>
          <p:nvPr/>
        </p:nvSpPr>
        <p:spPr bwMode="auto">
          <a:xfrm flipH="1">
            <a:off x="7872413" y="5561013"/>
            <a:ext cx="188912" cy="198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0" name="Line 8"/>
          <p:cNvSpPr>
            <a:spLocks noChangeShapeType="1"/>
          </p:cNvSpPr>
          <p:nvPr/>
        </p:nvSpPr>
        <p:spPr bwMode="auto">
          <a:xfrm>
            <a:off x="8018463" y="5951538"/>
            <a:ext cx="33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Line 9"/>
          <p:cNvSpPr>
            <a:spLocks noChangeShapeType="1"/>
          </p:cNvSpPr>
          <p:nvPr/>
        </p:nvSpPr>
        <p:spPr bwMode="auto">
          <a:xfrm flipH="1" flipV="1">
            <a:off x="8366125" y="5561013"/>
            <a:ext cx="182563" cy="177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2" name="laptop"/>
          <p:cNvSpPr>
            <a:spLocks noEditPoints="1" noChangeArrowheads="1"/>
          </p:cNvSpPr>
          <p:nvPr/>
        </p:nvSpPr>
        <p:spPr bwMode="auto">
          <a:xfrm>
            <a:off x="7985125" y="5180013"/>
            <a:ext cx="446088" cy="3365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5165725" y="5759450"/>
            <a:ext cx="338138" cy="336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5840413" y="5759450"/>
            <a:ext cx="338137" cy="336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 flipH="1">
            <a:off x="5357813" y="5561013"/>
            <a:ext cx="188912" cy="1984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5503863" y="5951538"/>
            <a:ext cx="336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7" name="Line 15"/>
          <p:cNvSpPr>
            <a:spLocks noChangeShapeType="1"/>
          </p:cNvSpPr>
          <p:nvPr/>
        </p:nvSpPr>
        <p:spPr bwMode="auto">
          <a:xfrm flipH="1" flipV="1">
            <a:off x="5851525" y="5561013"/>
            <a:ext cx="182563" cy="177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8" name="laptop"/>
          <p:cNvSpPr>
            <a:spLocks noEditPoints="1" noChangeArrowheads="1"/>
          </p:cNvSpPr>
          <p:nvPr/>
        </p:nvSpPr>
        <p:spPr bwMode="auto">
          <a:xfrm>
            <a:off x="5470525" y="5180013"/>
            <a:ext cx="446088" cy="33655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 flipH="1">
            <a:off x="5851525" y="4495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30" name="Line 18"/>
          <p:cNvSpPr>
            <a:spLocks noChangeShapeType="1"/>
          </p:cNvSpPr>
          <p:nvPr/>
        </p:nvSpPr>
        <p:spPr bwMode="auto">
          <a:xfrm>
            <a:off x="7375525" y="4419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6931" name="Group 19"/>
          <p:cNvGrpSpPr>
            <a:grpSpLocks/>
          </p:cNvGrpSpPr>
          <p:nvPr/>
        </p:nvGrpSpPr>
        <p:grpSpPr bwMode="auto">
          <a:xfrm>
            <a:off x="228600" y="3429000"/>
            <a:ext cx="8458200" cy="1281113"/>
            <a:chOff x="144" y="2160"/>
            <a:chExt cx="5328" cy="807"/>
          </a:xfrm>
        </p:grpSpPr>
        <p:grpSp>
          <p:nvGrpSpPr>
            <p:cNvPr id="166932" name="Group 20"/>
            <p:cNvGrpSpPr>
              <a:grpSpLocks/>
            </p:cNvGrpSpPr>
            <p:nvPr/>
          </p:nvGrpSpPr>
          <p:grpSpPr bwMode="auto">
            <a:xfrm>
              <a:off x="3254" y="2160"/>
              <a:ext cx="2218" cy="577"/>
              <a:chOff x="3542" y="1606"/>
              <a:chExt cx="2218" cy="577"/>
            </a:xfrm>
          </p:grpSpPr>
          <p:sp>
            <p:nvSpPr>
              <p:cNvPr id="166933" name="Oval 21"/>
              <p:cNvSpPr>
                <a:spLocks noChangeArrowheads="1"/>
              </p:cNvSpPr>
              <p:nvPr/>
            </p:nvSpPr>
            <p:spPr bwMode="auto">
              <a:xfrm>
                <a:off x="3542" y="1971"/>
                <a:ext cx="213" cy="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4" name="Oval 22"/>
              <p:cNvSpPr>
                <a:spLocks noChangeArrowheads="1"/>
              </p:cNvSpPr>
              <p:nvPr/>
            </p:nvSpPr>
            <p:spPr bwMode="auto">
              <a:xfrm>
                <a:off x="3967" y="1971"/>
                <a:ext cx="213" cy="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5" name="Oval 23"/>
              <p:cNvSpPr>
                <a:spLocks noChangeArrowheads="1"/>
              </p:cNvSpPr>
              <p:nvPr/>
            </p:nvSpPr>
            <p:spPr bwMode="auto">
              <a:xfrm>
                <a:off x="5122" y="1971"/>
                <a:ext cx="213" cy="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6" name="Oval 24"/>
              <p:cNvSpPr>
                <a:spLocks noChangeArrowheads="1"/>
              </p:cNvSpPr>
              <p:nvPr/>
            </p:nvSpPr>
            <p:spPr bwMode="auto">
              <a:xfrm>
                <a:off x="5547" y="1971"/>
                <a:ext cx="213" cy="2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7" name="Line 25"/>
              <p:cNvSpPr>
                <a:spLocks noChangeShapeType="1"/>
              </p:cNvSpPr>
              <p:nvPr/>
            </p:nvSpPr>
            <p:spPr bwMode="auto">
              <a:xfrm flipH="1">
                <a:off x="3663" y="1728"/>
                <a:ext cx="1155" cy="24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8" name="Line 26"/>
              <p:cNvSpPr>
                <a:spLocks noChangeShapeType="1"/>
              </p:cNvSpPr>
              <p:nvPr/>
            </p:nvSpPr>
            <p:spPr bwMode="auto">
              <a:xfrm>
                <a:off x="3755" y="2092"/>
                <a:ext cx="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9" name="Line 27"/>
              <p:cNvSpPr>
                <a:spLocks noChangeShapeType="1"/>
              </p:cNvSpPr>
              <p:nvPr/>
            </p:nvSpPr>
            <p:spPr bwMode="auto">
              <a:xfrm>
                <a:off x="4180" y="2092"/>
                <a:ext cx="94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0" name="Line 28"/>
              <p:cNvSpPr>
                <a:spLocks noChangeShapeType="1"/>
              </p:cNvSpPr>
              <p:nvPr/>
            </p:nvSpPr>
            <p:spPr bwMode="auto">
              <a:xfrm>
                <a:off x="5335" y="2092"/>
                <a:ext cx="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1" name="Line 29"/>
              <p:cNvSpPr>
                <a:spLocks noChangeShapeType="1"/>
              </p:cNvSpPr>
              <p:nvPr/>
            </p:nvSpPr>
            <p:spPr bwMode="auto">
              <a:xfrm flipH="1" flipV="1">
                <a:off x="5031" y="1697"/>
                <a:ext cx="547" cy="304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2" name="laptop"/>
              <p:cNvSpPr>
                <a:spLocks noEditPoints="1" noChangeArrowheads="1"/>
              </p:cNvSpPr>
              <p:nvPr/>
            </p:nvSpPr>
            <p:spPr bwMode="auto">
              <a:xfrm>
                <a:off x="4788" y="1606"/>
                <a:ext cx="281" cy="21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6943" name="Text Box 31"/>
            <p:cNvSpPr txBox="1">
              <a:spLocks noChangeArrowheads="1"/>
            </p:cNvSpPr>
            <p:nvPr/>
          </p:nvSpPr>
          <p:spPr bwMode="auto">
            <a:xfrm>
              <a:off x="144" y="2640"/>
              <a:ext cx="281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0"/>
                <a:t>Separate Sequential Code:</a:t>
              </a:r>
            </a:p>
          </p:txBody>
        </p:sp>
      </p:grpSp>
      <p:sp>
        <p:nvSpPr>
          <p:cNvPr id="166944" name="Text Box 32"/>
          <p:cNvSpPr txBox="1">
            <a:spLocks noChangeArrowheads="1"/>
          </p:cNvSpPr>
          <p:nvPr/>
        </p:nvSpPr>
        <p:spPr bwMode="auto">
          <a:xfrm>
            <a:off x="1371600" y="6324600"/>
            <a:ext cx="696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Also “Unroll Loop”, “Inline Method”, etc. to produce sequential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nimBg="1"/>
      <p:bldP spid="166917" grpId="0" animBg="1"/>
      <p:bldP spid="166918" grpId="0" animBg="1"/>
      <p:bldP spid="166919" grpId="0" animBg="1"/>
      <p:bldP spid="166920" grpId="0" animBg="1"/>
      <p:bldP spid="166921" grpId="0" animBg="1"/>
      <p:bldP spid="166922" grpId="0" animBg="1"/>
      <p:bldP spid="166923" grpId="0" animBg="1"/>
      <p:bldP spid="166924" grpId="0" animBg="1"/>
      <p:bldP spid="166925" grpId="0" animBg="1"/>
      <p:bldP spid="166926" grpId="0" animBg="1"/>
      <p:bldP spid="166927" grpId="0" animBg="1"/>
      <p:bldP spid="166928" grpId="0" animBg="1"/>
      <p:bldP spid="166929" grpId="0" animBg="1"/>
      <p:bldP spid="166930" grpId="0" animBg="1"/>
      <p:bldP spid="16694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2E0-2F82-454D-B1E5-F585009059C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 small catalog of test factorings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600200" y="40386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0"/>
              <a:t>Original test</a:t>
            </a:r>
          </a:p>
        </p:txBody>
      </p:sp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2819400" y="1447800"/>
            <a:ext cx="5943600" cy="2511425"/>
            <a:chOff x="1776" y="914"/>
            <a:chExt cx="3744" cy="1582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2208" y="1856"/>
              <a:ext cx="3312" cy="516"/>
            </a:xfrm>
            <a:prstGeom prst="rect">
              <a:avLst/>
            </a:prstGeom>
            <a:solidFill>
              <a:srgbClr val="BBE3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r"/>
              <a:r>
                <a:rPr lang="en-US" altLang="en-US" b="0"/>
                <a:t>Mocked Environment</a:t>
              </a:r>
            </a:p>
          </p:txBody>
        </p:sp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2208" y="1248"/>
              <a:ext cx="3312" cy="5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r"/>
              <a:r>
                <a:rPr lang="en-US" altLang="en-US" b="0"/>
                <a:t>Unit</a:t>
              </a:r>
            </a:p>
          </p:txBody>
        </p:sp>
        <p:sp>
          <p:nvSpPr>
            <p:cNvPr id="167943" name="Oval 7"/>
            <p:cNvSpPr>
              <a:spLocks noChangeArrowheads="1"/>
            </p:cNvSpPr>
            <p:nvPr/>
          </p:nvSpPr>
          <p:spPr bwMode="auto">
            <a:xfrm>
              <a:off x="2360" y="1279"/>
              <a:ext cx="213" cy="2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4" name="Oval 8"/>
            <p:cNvSpPr>
              <a:spLocks noChangeArrowheads="1"/>
            </p:cNvSpPr>
            <p:nvPr/>
          </p:nvSpPr>
          <p:spPr bwMode="auto">
            <a:xfrm>
              <a:off x="2785" y="1279"/>
              <a:ext cx="213" cy="2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5" name="Oval 9"/>
            <p:cNvSpPr>
              <a:spLocks noChangeArrowheads="1"/>
            </p:cNvSpPr>
            <p:nvPr/>
          </p:nvSpPr>
          <p:spPr bwMode="auto">
            <a:xfrm>
              <a:off x="3940" y="1279"/>
              <a:ext cx="213" cy="21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6" name="Oval 10"/>
            <p:cNvSpPr>
              <a:spLocks noChangeArrowheads="1"/>
            </p:cNvSpPr>
            <p:nvPr/>
          </p:nvSpPr>
          <p:spPr bwMode="auto">
            <a:xfrm>
              <a:off x="4365" y="1279"/>
              <a:ext cx="213" cy="2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7" name="Line 11"/>
            <p:cNvSpPr>
              <a:spLocks noChangeShapeType="1"/>
            </p:cNvSpPr>
            <p:nvPr/>
          </p:nvSpPr>
          <p:spPr bwMode="auto">
            <a:xfrm flipH="1">
              <a:off x="2481" y="1036"/>
              <a:ext cx="1155" cy="2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48" name="Line 12"/>
            <p:cNvSpPr>
              <a:spLocks noChangeShapeType="1"/>
            </p:cNvSpPr>
            <p:nvPr/>
          </p:nvSpPr>
          <p:spPr bwMode="auto">
            <a:xfrm>
              <a:off x="2573" y="1400"/>
              <a:ext cx="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49" name="Line 13"/>
            <p:cNvSpPr>
              <a:spLocks noChangeShapeType="1"/>
            </p:cNvSpPr>
            <p:nvPr/>
          </p:nvSpPr>
          <p:spPr bwMode="auto">
            <a:xfrm flipH="1">
              <a:off x="2664" y="1491"/>
              <a:ext cx="182" cy="365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0" name="Line 14"/>
            <p:cNvSpPr>
              <a:spLocks noChangeShapeType="1"/>
            </p:cNvSpPr>
            <p:nvPr/>
          </p:nvSpPr>
          <p:spPr bwMode="auto">
            <a:xfrm flipV="1">
              <a:off x="3970" y="1704"/>
              <a:ext cx="0" cy="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1" name="Line 15"/>
            <p:cNvSpPr>
              <a:spLocks noChangeShapeType="1"/>
            </p:cNvSpPr>
            <p:nvPr/>
          </p:nvSpPr>
          <p:spPr bwMode="auto">
            <a:xfrm flipH="1">
              <a:off x="3606" y="1461"/>
              <a:ext cx="364" cy="395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2" name="Line 16"/>
            <p:cNvSpPr>
              <a:spLocks noChangeShapeType="1"/>
            </p:cNvSpPr>
            <p:nvPr/>
          </p:nvSpPr>
          <p:spPr bwMode="auto">
            <a:xfrm flipH="1" flipV="1">
              <a:off x="2968" y="1461"/>
              <a:ext cx="152" cy="3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3" name="Line 17"/>
            <p:cNvSpPr>
              <a:spLocks noChangeShapeType="1"/>
            </p:cNvSpPr>
            <p:nvPr/>
          </p:nvSpPr>
          <p:spPr bwMode="auto">
            <a:xfrm flipH="1" flipV="1">
              <a:off x="4122" y="1461"/>
              <a:ext cx="395" cy="3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4" name="Line 18"/>
            <p:cNvSpPr>
              <a:spLocks noChangeShapeType="1"/>
            </p:cNvSpPr>
            <p:nvPr/>
          </p:nvSpPr>
          <p:spPr bwMode="auto">
            <a:xfrm>
              <a:off x="2998" y="1400"/>
              <a:ext cx="9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5" name="Line 19"/>
            <p:cNvSpPr>
              <a:spLocks noChangeShapeType="1"/>
            </p:cNvSpPr>
            <p:nvPr/>
          </p:nvSpPr>
          <p:spPr bwMode="auto">
            <a:xfrm>
              <a:off x="4153" y="1400"/>
              <a:ext cx="2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6" name="Line 20"/>
            <p:cNvSpPr>
              <a:spLocks noChangeShapeType="1"/>
            </p:cNvSpPr>
            <p:nvPr/>
          </p:nvSpPr>
          <p:spPr bwMode="auto">
            <a:xfrm flipH="1" flipV="1">
              <a:off x="3849" y="1005"/>
              <a:ext cx="547" cy="304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57" name="laptop"/>
            <p:cNvSpPr>
              <a:spLocks noEditPoints="1" noChangeArrowheads="1"/>
            </p:cNvSpPr>
            <p:nvPr/>
          </p:nvSpPr>
          <p:spPr bwMode="auto">
            <a:xfrm>
              <a:off x="3606" y="914"/>
              <a:ext cx="281" cy="212"/>
            </a:xfrm>
            <a:custGeom>
              <a:avLst/>
              <a:gdLst>
                <a:gd name="T0" fmla="*/ 3362 w 21600"/>
                <a:gd name="T1" fmla="*/ 0 h 21600"/>
                <a:gd name="T2" fmla="*/ 3362 w 21600"/>
                <a:gd name="T3" fmla="*/ 7173 h 21600"/>
                <a:gd name="T4" fmla="*/ 18327 w 21600"/>
                <a:gd name="T5" fmla="*/ 0 h 21600"/>
                <a:gd name="T6" fmla="*/ 18327 w 21600"/>
                <a:gd name="T7" fmla="*/ 7173 h 21600"/>
                <a:gd name="T8" fmla="*/ 10800 w 21600"/>
                <a:gd name="T9" fmla="*/ 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21600 w 21600"/>
                <a:gd name="T15" fmla="*/ 21600 h 21600"/>
                <a:gd name="T16" fmla="*/ 4445 w 21600"/>
                <a:gd name="T17" fmla="*/ 1858 h 21600"/>
                <a:gd name="T18" fmla="*/ 17311 w 21600"/>
                <a:gd name="T19" fmla="*/ 123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958" name="Oval 22"/>
            <p:cNvSpPr>
              <a:spLocks noChangeArrowheads="1"/>
            </p:cNvSpPr>
            <p:nvPr/>
          </p:nvSpPr>
          <p:spPr bwMode="auto">
            <a:xfrm>
              <a:off x="3940" y="1522"/>
              <a:ext cx="213" cy="2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9" name="Line 23"/>
            <p:cNvSpPr>
              <a:spLocks noChangeShapeType="1"/>
            </p:cNvSpPr>
            <p:nvPr/>
          </p:nvSpPr>
          <p:spPr bwMode="auto">
            <a:xfrm flipV="1">
              <a:off x="4122" y="1704"/>
              <a:ext cx="0" cy="15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960" name="Line 24"/>
            <p:cNvSpPr>
              <a:spLocks noChangeShapeType="1"/>
            </p:cNvSpPr>
            <p:nvPr/>
          </p:nvSpPr>
          <p:spPr bwMode="auto">
            <a:xfrm flipV="1">
              <a:off x="1776" y="2112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7961" name="Group 25"/>
          <p:cNvGrpSpPr>
            <a:grpSpLocks/>
          </p:cNvGrpSpPr>
          <p:nvPr/>
        </p:nvGrpSpPr>
        <p:grpSpPr bwMode="auto">
          <a:xfrm>
            <a:off x="2819400" y="4419600"/>
            <a:ext cx="5943600" cy="2209800"/>
            <a:chOff x="1776" y="2784"/>
            <a:chExt cx="3744" cy="1392"/>
          </a:xfrm>
        </p:grpSpPr>
        <p:sp>
          <p:nvSpPr>
            <p:cNvPr id="167962" name="Rectangle 26"/>
            <p:cNvSpPr>
              <a:spLocks noChangeArrowheads="1"/>
            </p:cNvSpPr>
            <p:nvPr/>
          </p:nvSpPr>
          <p:spPr bwMode="auto">
            <a:xfrm>
              <a:off x="2208" y="3024"/>
              <a:ext cx="3312" cy="5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r"/>
              <a:r>
                <a:rPr lang="en-US" altLang="en-US" b="0"/>
                <a:t>Mocked Unit</a:t>
              </a:r>
            </a:p>
          </p:txBody>
        </p:sp>
        <p:grpSp>
          <p:nvGrpSpPr>
            <p:cNvPr id="167963" name="Group 27"/>
            <p:cNvGrpSpPr>
              <a:grpSpLocks/>
            </p:cNvGrpSpPr>
            <p:nvPr/>
          </p:nvGrpSpPr>
          <p:grpSpPr bwMode="auto">
            <a:xfrm>
              <a:off x="2208" y="3052"/>
              <a:ext cx="3312" cy="1124"/>
              <a:chOff x="2208" y="3052"/>
              <a:chExt cx="3312" cy="1124"/>
            </a:xfrm>
          </p:grpSpPr>
          <p:sp>
            <p:nvSpPr>
              <p:cNvPr id="167964" name="Rectangle 28"/>
              <p:cNvSpPr>
                <a:spLocks noChangeArrowheads="1"/>
              </p:cNvSpPr>
              <p:nvPr/>
            </p:nvSpPr>
            <p:spPr bwMode="auto">
              <a:xfrm>
                <a:off x="2208" y="3660"/>
                <a:ext cx="3312" cy="516"/>
              </a:xfrm>
              <a:prstGeom prst="rect">
                <a:avLst/>
              </a:prstGeom>
              <a:solidFill>
                <a:srgbClr val="BBE3C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b"/>
              <a:lstStyle/>
              <a:p>
                <a:pPr algn="r"/>
                <a:r>
                  <a:rPr lang="en-US" altLang="en-US" b="0"/>
                  <a:t>Environment</a:t>
                </a:r>
              </a:p>
            </p:txBody>
          </p:sp>
          <p:sp>
            <p:nvSpPr>
              <p:cNvPr id="167965" name="Oval 29"/>
              <p:cNvSpPr>
                <a:spLocks noChangeArrowheads="1"/>
              </p:cNvSpPr>
              <p:nvPr/>
            </p:nvSpPr>
            <p:spPr bwMode="auto">
              <a:xfrm>
                <a:off x="2512" y="3720"/>
                <a:ext cx="213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6" name="Oval 30"/>
              <p:cNvSpPr>
                <a:spLocks noChangeArrowheads="1"/>
              </p:cNvSpPr>
              <p:nvPr/>
            </p:nvSpPr>
            <p:spPr bwMode="auto">
              <a:xfrm>
                <a:off x="2785" y="3720"/>
                <a:ext cx="213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7" name="Oval 31"/>
              <p:cNvSpPr>
                <a:spLocks noChangeArrowheads="1"/>
              </p:cNvSpPr>
              <p:nvPr/>
            </p:nvSpPr>
            <p:spPr bwMode="auto">
              <a:xfrm>
                <a:off x="3059" y="3720"/>
                <a:ext cx="212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8" name="Oval 32"/>
              <p:cNvSpPr>
                <a:spLocks noChangeArrowheads="1"/>
              </p:cNvSpPr>
              <p:nvPr/>
            </p:nvSpPr>
            <p:spPr bwMode="auto">
              <a:xfrm>
                <a:off x="3454" y="3720"/>
                <a:ext cx="212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9" name="Oval 33"/>
              <p:cNvSpPr>
                <a:spLocks noChangeArrowheads="1"/>
              </p:cNvSpPr>
              <p:nvPr/>
            </p:nvSpPr>
            <p:spPr bwMode="auto">
              <a:xfrm>
                <a:off x="3940" y="3720"/>
                <a:ext cx="213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70" name="Oval 34"/>
              <p:cNvSpPr>
                <a:spLocks noChangeArrowheads="1"/>
              </p:cNvSpPr>
              <p:nvPr/>
            </p:nvSpPr>
            <p:spPr bwMode="auto">
              <a:xfrm>
                <a:off x="4487" y="3720"/>
                <a:ext cx="213" cy="21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71" name="Line 35"/>
              <p:cNvSpPr>
                <a:spLocks noChangeShapeType="1"/>
              </p:cNvSpPr>
              <p:nvPr/>
            </p:nvSpPr>
            <p:spPr bwMode="auto">
              <a:xfrm flipH="1">
                <a:off x="2633" y="3295"/>
                <a:ext cx="213" cy="4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2" name="Line 36"/>
              <p:cNvSpPr>
                <a:spLocks noChangeShapeType="1"/>
              </p:cNvSpPr>
              <p:nvPr/>
            </p:nvSpPr>
            <p:spPr bwMode="auto">
              <a:xfrm>
                <a:off x="2725" y="3811"/>
                <a:ext cx="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3" name="Line 37"/>
              <p:cNvSpPr>
                <a:spLocks noChangeShapeType="1"/>
              </p:cNvSpPr>
              <p:nvPr/>
            </p:nvSpPr>
            <p:spPr bwMode="auto">
              <a:xfrm>
                <a:off x="2998" y="3811"/>
                <a:ext cx="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4" name="Line 38"/>
              <p:cNvSpPr>
                <a:spLocks noChangeShapeType="1"/>
              </p:cNvSpPr>
              <p:nvPr/>
            </p:nvSpPr>
            <p:spPr bwMode="auto">
              <a:xfrm>
                <a:off x="4153" y="3811"/>
                <a:ext cx="3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5" name="Line 39"/>
              <p:cNvSpPr>
                <a:spLocks noChangeShapeType="1"/>
              </p:cNvSpPr>
              <p:nvPr/>
            </p:nvSpPr>
            <p:spPr bwMode="auto">
              <a:xfrm flipV="1">
                <a:off x="3970" y="3508"/>
                <a:ext cx="0" cy="243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6" name="Line 40"/>
              <p:cNvSpPr>
                <a:spLocks noChangeShapeType="1"/>
              </p:cNvSpPr>
              <p:nvPr/>
            </p:nvSpPr>
            <p:spPr bwMode="auto">
              <a:xfrm flipH="1">
                <a:off x="3545" y="3265"/>
                <a:ext cx="425" cy="45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7" name="Line 41"/>
              <p:cNvSpPr>
                <a:spLocks noChangeShapeType="1"/>
              </p:cNvSpPr>
              <p:nvPr/>
            </p:nvSpPr>
            <p:spPr bwMode="auto">
              <a:xfrm flipH="1" flipV="1">
                <a:off x="2968" y="3265"/>
                <a:ext cx="182" cy="455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8" name="Line 42"/>
              <p:cNvSpPr>
                <a:spLocks noChangeShapeType="1"/>
              </p:cNvSpPr>
              <p:nvPr/>
            </p:nvSpPr>
            <p:spPr bwMode="auto">
              <a:xfrm flipH="1" flipV="1">
                <a:off x="4122" y="3265"/>
                <a:ext cx="456" cy="455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9" name="laptop"/>
              <p:cNvSpPr>
                <a:spLocks noEditPoints="1" noChangeArrowheads="1"/>
              </p:cNvSpPr>
              <p:nvPr/>
            </p:nvSpPr>
            <p:spPr bwMode="auto">
              <a:xfrm>
                <a:off x="3910" y="3052"/>
                <a:ext cx="281" cy="21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80" name="Line 44"/>
              <p:cNvSpPr>
                <a:spLocks noChangeShapeType="1"/>
              </p:cNvSpPr>
              <p:nvPr/>
            </p:nvSpPr>
            <p:spPr bwMode="auto">
              <a:xfrm flipV="1">
                <a:off x="4122" y="3508"/>
                <a:ext cx="0" cy="24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81" name="Line 45"/>
              <p:cNvSpPr>
                <a:spLocks noChangeShapeType="1"/>
              </p:cNvSpPr>
              <p:nvPr/>
            </p:nvSpPr>
            <p:spPr bwMode="auto">
              <a:xfrm>
                <a:off x="3666" y="3811"/>
                <a:ext cx="2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82" name="laptop"/>
              <p:cNvSpPr>
                <a:spLocks noEditPoints="1" noChangeArrowheads="1"/>
              </p:cNvSpPr>
              <p:nvPr/>
            </p:nvSpPr>
            <p:spPr bwMode="auto">
              <a:xfrm>
                <a:off x="2785" y="3052"/>
                <a:ext cx="281" cy="212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7983" name="Line 47"/>
            <p:cNvSpPr>
              <a:spLocks noChangeShapeType="1"/>
            </p:cNvSpPr>
            <p:nvPr/>
          </p:nvSpPr>
          <p:spPr bwMode="auto">
            <a:xfrm>
              <a:off x="1776" y="2784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84" name="Text Box 48"/>
          <p:cNvSpPr txBox="1">
            <a:spLocks noChangeArrowheads="1"/>
          </p:cNvSpPr>
          <p:nvPr/>
        </p:nvSpPr>
        <p:spPr bwMode="auto">
          <a:xfrm>
            <a:off x="228600" y="2590800"/>
            <a:ext cx="271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0"/>
              <a:t>Introduce Mock: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EB77-BA6F-461D-94F8-FC6EC800D9AB}" type="slidenum">
              <a:rPr lang="en-US" altLang="en-US"/>
              <a:pPr/>
              <a:t>4</a:t>
            </a:fld>
            <a:endParaRPr lang="en-US" altLang="en-US"/>
          </a:p>
        </p:txBody>
      </p:sp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2946400" y="3200400"/>
            <a:ext cx="2260600" cy="304800"/>
            <a:chOff x="1856" y="2016"/>
            <a:chExt cx="1424" cy="192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auto">
            <a:xfrm rot="5400000">
              <a:off x="2472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auto">
            <a:xfrm>
              <a:off x="3088" y="2016"/>
              <a:ext cx="9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problem: </a:t>
            </a:r>
            <a:br>
              <a:rPr lang="en-US" altLang="en-US" sz="4000"/>
            </a:br>
            <a:r>
              <a:rPr lang="en-US" altLang="en-US" sz="4000"/>
              <a:t>large, general system tests</a:t>
            </a:r>
          </a:p>
        </p:txBody>
      </p:sp>
      <p:grpSp>
        <p:nvGrpSpPr>
          <p:cNvPr id="232454" name="Group 6"/>
          <p:cNvGrpSpPr>
            <a:grpSpLocks/>
          </p:cNvGrpSpPr>
          <p:nvPr/>
        </p:nvGrpSpPr>
        <p:grpSpPr bwMode="auto">
          <a:xfrm>
            <a:off x="685800" y="2133600"/>
            <a:ext cx="6781800" cy="304800"/>
            <a:chOff x="1776" y="1344"/>
            <a:chExt cx="2304" cy="192"/>
          </a:xfrm>
        </p:grpSpPr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 rot="5400000">
              <a:off x="2064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6" name="Rectangle 8"/>
            <p:cNvSpPr>
              <a:spLocks noChangeArrowheads="1"/>
            </p:cNvSpPr>
            <p:nvPr/>
          </p:nvSpPr>
          <p:spPr bwMode="auto">
            <a:xfrm rot="5400000">
              <a:off x="2832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7" name="Rectangle 9"/>
            <p:cNvSpPr>
              <a:spLocks noChangeArrowheads="1"/>
            </p:cNvSpPr>
            <p:nvPr/>
          </p:nvSpPr>
          <p:spPr bwMode="auto">
            <a:xfrm rot="5400000">
              <a:off x="3600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458" name="Text Box 10"/>
          <p:cNvSpPr txBox="1">
            <a:spLocks noChangeArrowheads="1"/>
          </p:cNvSpPr>
          <p:nvPr/>
        </p:nvSpPr>
        <p:spPr bwMode="auto">
          <a:xfrm>
            <a:off x="7575550" y="213360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My test suite</a:t>
            </a:r>
          </a:p>
        </p:txBody>
      </p:sp>
      <p:grpSp>
        <p:nvGrpSpPr>
          <p:cNvPr id="232459" name="Group 11"/>
          <p:cNvGrpSpPr>
            <a:grpSpLocks/>
          </p:cNvGrpSpPr>
          <p:nvPr/>
        </p:nvGrpSpPr>
        <p:grpSpPr bwMode="auto">
          <a:xfrm>
            <a:off x="3276600" y="2133600"/>
            <a:ext cx="4038600" cy="304800"/>
            <a:chOff x="2064" y="1344"/>
            <a:chExt cx="2544" cy="192"/>
          </a:xfrm>
        </p:grpSpPr>
        <p:sp>
          <p:nvSpPr>
            <p:cNvPr id="232460" name="Rectangle 12"/>
            <p:cNvSpPr>
              <a:spLocks noChangeArrowheads="1"/>
            </p:cNvSpPr>
            <p:nvPr/>
          </p:nvSpPr>
          <p:spPr bwMode="auto">
            <a:xfrm>
              <a:off x="2064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1" name="Rectangle 13"/>
            <p:cNvSpPr>
              <a:spLocks noChangeArrowheads="1"/>
            </p:cNvSpPr>
            <p:nvPr/>
          </p:nvSpPr>
          <p:spPr bwMode="auto">
            <a:xfrm>
              <a:off x="4512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7162800" y="21336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2463" name="Group 15"/>
          <p:cNvGrpSpPr>
            <a:grpSpLocks/>
          </p:cNvGrpSpPr>
          <p:nvPr/>
        </p:nvGrpSpPr>
        <p:grpSpPr bwMode="auto">
          <a:xfrm>
            <a:off x="685800" y="3200400"/>
            <a:ext cx="2260600" cy="304800"/>
            <a:chOff x="432" y="2016"/>
            <a:chExt cx="1424" cy="192"/>
          </a:xfrm>
        </p:grpSpPr>
        <p:sp>
          <p:nvSpPr>
            <p:cNvPr id="232464" name="Rectangle 16"/>
            <p:cNvSpPr>
              <a:spLocks noChangeArrowheads="1"/>
            </p:cNvSpPr>
            <p:nvPr/>
          </p:nvSpPr>
          <p:spPr bwMode="auto">
            <a:xfrm rot="5400000">
              <a:off x="1048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Rectangle 17"/>
            <p:cNvSpPr>
              <a:spLocks noChangeArrowheads="1"/>
            </p:cNvSpPr>
            <p:nvPr/>
          </p:nvSpPr>
          <p:spPr bwMode="auto">
            <a:xfrm>
              <a:off x="640" y="201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2466" name="Text Box 18"/>
          <p:cNvSpPr txBox="1">
            <a:spLocks noChangeArrowheads="1"/>
          </p:cNvSpPr>
          <p:nvPr/>
        </p:nvSpPr>
        <p:spPr bwMode="auto">
          <a:xfrm>
            <a:off x="5410200" y="3200400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selection</a:t>
            </a:r>
          </a:p>
        </p:txBody>
      </p:sp>
      <p:sp>
        <p:nvSpPr>
          <p:cNvPr id="232474" name="Rectangle 26"/>
          <p:cNvSpPr>
            <a:spLocks noChangeArrowheads="1"/>
          </p:cNvSpPr>
          <p:nvPr/>
        </p:nvSpPr>
        <p:spPr bwMode="auto">
          <a:xfrm rot="5400000">
            <a:off x="1660525" y="3289300"/>
            <a:ext cx="304800" cy="2260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5" name="Rectangle 27"/>
          <p:cNvSpPr>
            <a:spLocks noChangeArrowheads="1"/>
          </p:cNvSpPr>
          <p:nvPr/>
        </p:nvSpPr>
        <p:spPr bwMode="auto">
          <a:xfrm>
            <a:off x="2638425" y="42672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7" name="Rectangle 29"/>
          <p:cNvSpPr>
            <a:spLocks noChangeArrowheads="1"/>
          </p:cNvSpPr>
          <p:nvPr/>
        </p:nvSpPr>
        <p:spPr bwMode="auto">
          <a:xfrm rot="5400000">
            <a:off x="3924300" y="3289300"/>
            <a:ext cx="304800" cy="2260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3276600" y="4267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9" name="Text Box 31"/>
          <p:cNvSpPr txBox="1">
            <a:spLocks noChangeArrowheads="1"/>
          </p:cNvSpPr>
          <p:nvPr/>
        </p:nvSpPr>
        <p:spPr bwMode="auto">
          <a:xfrm>
            <a:off x="5454650" y="4205288"/>
            <a:ext cx="210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prioritization</a:t>
            </a:r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2638425" y="42672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81" name="Rectangle 33"/>
          <p:cNvSpPr>
            <a:spLocks noChangeArrowheads="1"/>
          </p:cNvSpPr>
          <p:nvPr/>
        </p:nvSpPr>
        <p:spPr bwMode="auto">
          <a:xfrm>
            <a:off x="3276600" y="4267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-0.21094 0.13333 " pathEditMode="relative" ptsTypes="AA">
                                      <p:cBhvr>
                                        <p:cTn id="6" dur="2000" fill="hold"/>
                                        <p:tgtEl>
                                          <p:spTgt spid="232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4.44444E-6 L -0.26511 0.1333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2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75" grpId="0" animBg="1"/>
      <p:bldP spid="23247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560D-B316-47E5-9F04-B15DA71DF51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533400" y="2133600"/>
            <a:ext cx="8305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r"/>
            <a:r>
              <a:rPr lang="en-US" altLang="en-US" b="0"/>
              <a:t>Unit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Unit test</a:t>
            </a:r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 flipH="1">
            <a:off x="1219200" y="1600200"/>
            <a:ext cx="2895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 flipH="1" flipV="1">
            <a:off x="4648200" y="1524000"/>
            <a:ext cx="1371600" cy="762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4" name="laptop"/>
          <p:cNvSpPr>
            <a:spLocks noEditPoints="1" noChangeArrowheads="1"/>
          </p:cNvSpPr>
          <p:nvPr/>
        </p:nvSpPr>
        <p:spPr bwMode="auto">
          <a:xfrm>
            <a:off x="4038600" y="1295400"/>
            <a:ext cx="704850" cy="53181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447800" y="1600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</a:rPr>
              <a:t>Provided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5334000" y="1600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2988-168F-4D52-9C7D-3F7DD3F7440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000"/>
              <a:t>Always tested:  </a:t>
            </a:r>
            <a:br>
              <a:rPr lang="en-US" altLang="en-US" sz="4000"/>
            </a:br>
            <a:r>
              <a:rPr lang="en-US" altLang="en-US" sz="4000"/>
              <a:t>Continuous Testing and </a:t>
            </a:r>
            <a:br>
              <a:rPr lang="en-US" altLang="en-US" sz="4000"/>
            </a:br>
            <a:r>
              <a:rPr lang="en-US" altLang="en-US" sz="4000"/>
              <a:t>Test Factoring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David Saff</a:t>
            </a:r>
          </a:p>
          <a:p>
            <a:r>
              <a:rPr lang="en-US" altLang="en-US" sz="3200"/>
              <a:t>MIT CSAIL</a:t>
            </a:r>
          </a:p>
          <a:p>
            <a:r>
              <a:rPr lang="en-US" altLang="en-US" sz="3200"/>
              <a:t>IBM T J Watson, April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2703-BEAC-44C9-9116-EA36EE918ACF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Part I: Continuous testing</a:t>
            </a:r>
            <a:endParaRPr lang="en-US" altLang="en-US" i="1"/>
          </a:p>
          <a:p>
            <a:pPr>
              <a:buFontTx/>
              <a:buNone/>
            </a:pPr>
            <a:r>
              <a:rPr lang="en-US" altLang="en-US"/>
              <a:t>	Continuous testing runs tests in the background to provide feedback as developers code.</a:t>
            </a:r>
          </a:p>
          <a:p>
            <a:endParaRPr lang="en-US" altLang="en-US"/>
          </a:p>
          <a:p>
            <a:r>
              <a:rPr lang="en-US" altLang="en-US" b="1"/>
              <a:t>Part II: Test factoring</a:t>
            </a:r>
          </a:p>
          <a:p>
            <a:pPr>
              <a:buFontTx/>
              <a:buNone/>
            </a:pPr>
            <a:r>
              <a:rPr lang="en-US" altLang="en-US"/>
              <a:t>	Test factoring creates small, focused unit tests from large, general system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D0DD-FEC9-463B-8C96-940846DAF4D2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Part I: Continuous testing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Continuous testing</a:t>
            </a:r>
            <a:r>
              <a:rPr lang="en-US" altLang="en-US"/>
              <a:t> runs tests in the background to provide feedback as developers code.</a:t>
            </a:r>
          </a:p>
          <a:p>
            <a:r>
              <a:rPr lang="en-US" altLang="en-US"/>
              <a:t>Work with Kevin Chevalier, Michael Bridge, Michael D. Ernst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39119-6498-49A8-8034-7D428613AF5A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 I: Continuous testing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  <a:p>
            <a:r>
              <a:rPr lang="en-US" altLang="en-US"/>
              <a:t>Students with continuous testing:</a:t>
            </a:r>
          </a:p>
          <a:p>
            <a:pPr lvl="1"/>
            <a:r>
              <a:rPr lang="en-US" altLang="en-US"/>
              <a:t>Were more likely to complete an assignment</a:t>
            </a:r>
          </a:p>
          <a:p>
            <a:pPr lvl="1"/>
            <a:r>
              <a:rPr lang="en-US" altLang="en-US"/>
              <a:t>Took no longer to finish</a:t>
            </a:r>
          </a:p>
          <a:p>
            <a:r>
              <a:rPr lang="en-US" altLang="en-US"/>
              <a:t>A continuous testing plug-in for Eclipse is publicly available.</a:t>
            </a:r>
          </a:p>
          <a:p>
            <a:r>
              <a:rPr lang="en-US" altLang="en-US"/>
              <a:t>Demo!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559-A6D7-4CED-998A-40C23BA99B46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“Traditional” testing during </a:t>
            </a:r>
            <a:br>
              <a:rPr lang="en-US" altLang="en-US" sz="3600">
                <a:solidFill>
                  <a:schemeClr val="tx1"/>
                </a:solidFill>
              </a:rPr>
            </a:br>
            <a:r>
              <a:rPr lang="en-US" altLang="en-US" sz="3600">
                <a:solidFill>
                  <a:schemeClr val="tx1"/>
                </a:solidFill>
              </a:rPr>
              <a:t>software maintenance (</a:t>
            </a:r>
            <a:r>
              <a:rPr lang="en-US" altLang="en-US" sz="4000"/>
              <a:t>v2.0 </a:t>
            </a:r>
            <a:r>
              <a:rPr lang="en-US" altLang="en-US" sz="4000">
                <a:cs typeface="Arial" panose="020B0604020202020204" pitchFamily="34" charset="0"/>
              </a:rPr>
              <a:t>→ v2.1)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4525963"/>
          </a:xfrm>
        </p:spPr>
        <p:txBody>
          <a:bodyPr/>
          <a:lstStyle/>
          <a:p>
            <a:r>
              <a:rPr lang="en-US" altLang="en-US" sz="2800"/>
              <a:t>Developer has v2.0 test suite</a:t>
            </a:r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Changes the code</a:t>
            </a:r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Runs the tests</a:t>
            </a:r>
          </a:p>
          <a:p>
            <a:pPr lvl="1"/>
            <a:r>
              <a:rPr lang="en-US" altLang="en-US" sz="2400"/>
              <a:t>Waits for completion</a:t>
            </a:r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Repeats…</a:t>
            </a:r>
          </a:p>
        </p:txBody>
      </p:sp>
      <p:pic>
        <p:nvPicPr>
          <p:cNvPr id="206852" name="Picture 4" descr="BD063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22525"/>
            <a:ext cx="7778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3" name="Freeform 5"/>
          <p:cNvSpPr>
            <a:spLocks/>
          </p:cNvSpPr>
          <p:nvPr/>
        </p:nvSpPr>
        <p:spPr bwMode="auto">
          <a:xfrm>
            <a:off x="5426075" y="2362200"/>
            <a:ext cx="604838" cy="749300"/>
          </a:xfrm>
          <a:custGeom>
            <a:avLst/>
            <a:gdLst>
              <a:gd name="T0" fmla="*/ 0 w 672"/>
              <a:gd name="T1" fmla="*/ 104 h 832"/>
              <a:gd name="T2" fmla="*/ 576 w 672"/>
              <a:gd name="T3" fmla="*/ 104 h 832"/>
              <a:gd name="T4" fmla="*/ 576 w 672"/>
              <a:gd name="T5" fmla="*/ 728 h 832"/>
              <a:gd name="T6" fmla="*/ 48 w 672"/>
              <a:gd name="T7" fmla="*/ 728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32">
                <a:moveTo>
                  <a:pt x="0" y="104"/>
                </a:moveTo>
                <a:cubicBezTo>
                  <a:pt x="240" y="52"/>
                  <a:pt x="480" y="0"/>
                  <a:pt x="576" y="104"/>
                </a:cubicBezTo>
                <a:cubicBezTo>
                  <a:pt x="672" y="208"/>
                  <a:pt x="664" y="624"/>
                  <a:pt x="576" y="728"/>
                </a:cubicBezTo>
                <a:cubicBezTo>
                  <a:pt x="488" y="832"/>
                  <a:pt x="136" y="728"/>
                  <a:pt x="48" y="7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019800" y="2371725"/>
            <a:ext cx="10556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0"/>
              <a:t>developer changes code</a:t>
            </a:r>
          </a:p>
        </p:txBody>
      </p:sp>
      <p:sp>
        <p:nvSpPr>
          <p:cNvPr id="206855" name="Freeform 7"/>
          <p:cNvSpPr>
            <a:spLocks/>
          </p:cNvSpPr>
          <p:nvPr/>
        </p:nvSpPr>
        <p:spPr bwMode="auto">
          <a:xfrm>
            <a:off x="7496175" y="4100513"/>
            <a:ext cx="604838" cy="749300"/>
          </a:xfrm>
          <a:custGeom>
            <a:avLst/>
            <a:gdLst>
              <a:gd name="T0" fmla="*/ 0 w 672"/>
              <a:gd name="T1" fmla="*/ 104 h 832"/>
              <a:gd name="T2" fmla="*/ 576 w 672"/>
              <a:gd name="T3" fmla="*/ 104 h 832"/>
              <a:gd name="T4" fmla="*/ 576 w 672"/>
              <a:gd name="T5" fmla="*/ 728 h 832"/>
              <a:gd name="T6" fmla="*/ 48 w 672"/>
              <a:gd name="T7" fmla="*/ 728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32">
                <a:moveTo>
                  <a:pt x="0" y="104"/>
                </a:moveTo>
                <a:cubicBezTo>
                  <a:pt x="240" y="52"/>
                  <a:pt x="480" y="0"/>
                  <a:pt x="576" y="104"/>
                </a:cubicBezTo>
                <a:cubicBezTo>
                  <a:pt x="672" y="208"/>
                  <a:pt x="664" y="624"/>
                  <a:pt x="576" y="728"/>
                </a:cubicBezTo>
                <a:cubicBezTo>
                  <a:pt x="488" y="832"/>
                  <a:pt x="136" y="728"/>
                  <a:pt x="48" y="7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8145463" y="4216400"/>
            <a:ext cx="9985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0"/>
              <a:t>computer runs tests</a:t>
            </a:r>
          </a:p>
        </p:txBody>
      </p:sp>
      <p:sp>
        <p:nvSpPr>
          <p:cNvPr id="206857" name="tower"/>
          <p:cNvSpPr>
            <a:spLocks noEditPoints="1" noChangeArrowheads="1"/>
          </p:cNvSpPr>
          <p:nvPr/>
        </p:nvSpPr>
        <p:spPr bwMode="auto">
          <a:xfrm>
            <a:off x="6934200" y="3962400"/>
            <a:ext cx="512763" cy="102552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858" name="Picture 10" descr="BD0630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715000"/>
            <a:ext cx="7778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59" name="Freeform 11"/>
          <p:cNvSpPr>
            <a:spLocks/>
          </p:cNvSpPr>
          <p:nvPr/>
        </p:nvSpPr>
        <p:spPr bwMode="auto">
          <a:xfrm>
            <a:off x="5426075" y="5654675"/>
            <a:ext cx="604838" cy="749300"/>
          </a:xfrm>
          <a:custGeom>
            <a:avLst/>
            <a:gdLst>
              <a:gd name="T0" fmla="*/ 0 w 672"/>
              <a:gd name="T1" fmla="*/ 104 h 832"/>
              <a:gd name="T2" fmla="*/ 576 w 672"/>
              <a:gd name="T3" fmla="*/ 104 h 832"/>
              <a:gd name="T4" fmla="*/ 576 w 672"/>
              <a:gd name="T5" fmla="*/ 728 h 832"/>
              <a:gd name="T6" fmla="*/ 48 w 672"/>
              <a:gd name="T7" fmla="*/ 728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32">
                <a:moveTo>
                  <a:pt x="0" y="104"/>
                </a:moveTo>
                <a:cubicBezTo>
                  <a:pt x="240" y="52"/>
                  <a:pt x="480" y="0"/>
                  <a:pt x="576" y="104"/>
                </a:cubicBezTo>
                <a:cubicBezTo>
                  <a:pt x="672" y="208"/>
                  <a:pt x="664" y="624"/>
                  <a:pt x="576" y="728"/>
                </a:cubicBezTo>
                <a:cubicBezTo>
                  <a:pt x="488" y="832"/>
                  <a:pt x="136" y="728"/>
                  <a:pt x="48" y="7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6096000" y="5638800"/>
            <a:ext cx="10556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0"/>
              <a:t>developer changes code</a:t>
            </a:r>
            <a:endParaRPr lang="en-US" altLang="en-US" b="0"/>
          </a:p>
        </p:txBody>
      </p:sp>
      <p:sp>
        <p:nvSpPr>
          <p:cNvPr id="206861" name="tower"/>
          <p:cNvSpPr>
            <a:spLocks noEditPoints="1" noChangeArrowheads="1"/>
          </p:cNvSpPr>
          <p:nvPr/>
        </p:nvSpPr>
        <p:spPr bwMode="auto">
          <a:xfrm>
            <a:off x="7086600" y="2209800"/>
            <a:ext cx="512763" cy="102552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6862" name="Picture 14" descr="BD06300_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135438"/>
            <a:ext cx="838200" cy="677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6863" name="AutoShape 15"/>
          <p:cNvSpPr>
            <a:spLocks noChangeArrowheads="1"/>
          </p:cNvSpPr>
          <p:nvPr/>
        </p:nvSpPr>
        <p:spPr bwMode="auto">
          <a:xfrm>
            <a:off x="7696200" y="1905000"/>
            <a:ext cx="1143000" cy="685800"/>
          </a:xfrm>
          <a:prstGeom prst="cloudCallout">
            <a:avLst>
              <a:gd name="adj1" fmla="val -51250"/>
              <a:gd name="adj2" fmla="val 476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0"/>
              <a:t>zzz…</a:t>
            </a:r>
          </a:p>
        </p:txBody>
      </p:sp>
      <p:sp>
        <p:nvSpPr>
          <p:cNvPr id="206864" name="AutoShape 16"/>
          <p:cNvSpPr>
            <a:spLocks noChangeArrowheads="1"/>
          </p:cNvSpPr>
          <p:nvPr/>
        </p:nvSpPr>
        <p:spPr bwMode="auto">
          <a:xfrm>
            <a:off x="5334000" y="3602038"/>
            <a:ext cx="1143000" cy="685800"/>
          </a:xfrm>
          <a:prstGeom prst="cloudCallout">
            <a:avLst>
              <a:gd name="adj1" fmla="val -68333"/>
              <a:gd name="adj2" fmla="val 243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0"/>
              <a:t>zzz…</a:t>
            </a:r>
          </a:p>
        </p:txBody>
      </p:sp>
      <p:sp>
        <p:nvSpPr>
          <p:cNvPr id="206865" name="tower"/>
          <p:cNvSpPr>
            <a:spLocks noEditPoints="1" noChangeArrowheads="1"/>
          </p:cNvSpPr>
          <p:nvPr/>
        </p:nvSpPr>
        <p:spPr bwMode="auto">
          <a:xfrm>
            <a:off x="7239000" y="5562600"/>
            <a:ext cx="512763" cy="1025525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66" name="AutoShape 18"/>
          <p:cNvSpPr>
            <a:spLocks noChangeArrowheads="1"/>
          </p:cNvSpPr>
          <p:nvPr/>
        </p:nvSpPr>
        <p:spPr bwMode="auto">
          <a:xfrm>
            <a:off x="7848600" y="5257800"/>
            <a:ext cx="1143000" cy="685800"/>
          </a:xfrm>
          <a:prstGeom prst="cloudCallout">
            <a:avLst>
              <a:gd name="adj1" fmla="val -51250"/>
              <a:gd name="adj2" fmla="val 4768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0"/>
              <a:t>zzz…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animBg="1"/>
      <p:bldP spid="206854" grpId="0"/>
      <p:bldP spid="206855" grpId="0" animBg="1"/>
      <p:bldP spid="206856" grpId="0"/>
      <p:bldP spid="206857" grpId="0" animBg="1"/>
      <p:bldP spid="206859" grpId="0" animBg="1"/>
      <p:bldP spid="206860" grpId="0"/>
      <p:bldP spid="206861" grpId="0" animBg="1"/>
      <p:bldP spid="206863" grpId="0" animBg="1"/>
      <p:bldP spid="206864" grpId="0" animBg="1"/>
      <p:bldP spid="206865" grpId="0" animBg="1"/>
      <p:bldP spid="20686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3119-B5D3-45CB-B8E6-638324CBB89E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Testing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Continuous testing uses excess cycles on a nearby workstation to continuously run regression tests in the background as the developer edits code.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Developer no longer thinks about what to test when.</a:t>
            </a:r>
          </a:p>
        </p:txBody>
      </p:sp>
      <p:pic>
        <p:nvPicPr>
          <p:cNvPr id="208900" name="Picture 4" descr="BD06300_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447800"/>
            <a:ext cx="1836738" cy="1484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8901" name="tower"/>
          <p:cNvSpPr>
            <a:spLocks noEditPoints="1" noChangeArrowheads="1"/>
          </p:cNvSpPr>
          <p:nvPr/>
        </p:nvSpPr>
        <p:spPr bwMode="auto">
          <a:xfrm>
            <a:off x="5334000" y="4876800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2" name="Freeform 6"/>
          <p:cNvSpPr>
            <a:spLocks/>
          </p:cNvSpPr>
          <p:nvPr/>
        </p:nvSpPr>
        <p:spPr bwMode="auto">
          <a:xfrm>
            <a:off x="6705600" y="1663700"/>
            <a:ext cx="1066800" cy="1320800"/>
          </a:xfrm>
          <a:custGeom>
            <a:avLst/>
            <a:gdLst>
              <a:gd name="T0" fmla="*/ 0 w 672"/>
              <a:gd name="T1" fmla="*/ 104 h 832"/>
              <a:gd name="T2" fmla="*/ 576 w 672"/>
              <a:gd name="T3" fmla="*/ 104 h 832"/>
              <a:gd name="T4" fmla="*/ 576 w 672"/>
              <a:gd name="T5" fmla="*/ 728 h 832"/>
              <a:gd name="T6" fmla="*/ 48 w 672"/>
              <a:gd name="T7" fmla="*/ 728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32">
                <a:moveTo>
                  <a:pt x="0" y="104"/>
                </a:moveTo>
                <a:cubicBezTo>
                  <a:pt x="240" y="52"/>
                  <a:pt x="480" y="0"/>
                  <a:pt x="576" y="104"/>
                </a:cubicBezTo>
                <a:cubicBezTo>
                  <a:pt x="672" y="208"/>
                  <a:pt x="664" y="624"/>
                  <a:pt x="576" y="728"/>
                </a:cubicBezTo>
                <a:cubicBezTo>
                  <a:pt x="488" y="832"/>
                  <a:pt x="136" y="728"/>
                  <a:pt x="48" y="7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7772400" y="1981200"/>
            <a:ext cx="1219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developer changes code</a:t>
            </a:r>
          </a:p>
        </p:txBody>
      </p:sp>
      <p:sp>
        <p:nvSpPr>
          <p:cNvPr id="208904" name="Freeform 8"/>
          <p:cNvSpPr>
            <a:spLocks/>
          </p:cNvSpPr>
          <p:nvPr/>
        </p:nvSpPr>
        <p:spPr bwMode="auto">
          <a:xfrm>
            <a:off x="6400800" y="5245100"/>
            <a:ext cx="1066800" cy="1320800"/>
          </a:xfrm>
          <a:custGeom>
            <a:avLst/>
            <a:gdLst>
              <a:gd name="T0" fmla="*/ 0 w 672"/>
              <a:gd name="T1" fmla="*/ 104 h 832"/>
              <a:gd name="T2" fmla="*/ 576 w 672"/>
              <a:gd name="T3" fmla="*/ 104 h 832"/>
              <a:gd name="T4" fmla="*/ 576 w 672"/>
              <a:gd name="T5" fmla="*/ 728 h 832"/>
              <a:gd name="T6" fmla="*/ 48 w 672"/>
              <a:gd name="T7" fmla="*/ 728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832">
                <a:moveTo>
                  <a:pt x="0" y="104"/>
                </a:moveTo>
                <a:cubicBezTo>
                  <a:pt x="240" y="52"/>
                  <a:pt x="480" y="0"/>
                  <a:pt x="576" y="104"/>
                </a:cubicBezTo>
                <a:cubicBezTo>
                  <a:pt x="672" y="208"/>
                  <a:pt x="664" y="624"/>
                  <a:pt x="576" y="728"/>
                </a:cubicBezTo>
                <a:cubicBezTo>
                  <a:pt x="488" y="832"/>
                  <a:pt x="136" y="728"/>
                  <a:pt x="48" y="72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7543800" y="5562600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system runs tests</a:t>
            </a:r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 flipV="1">
            <a:off x="5562600" y="3124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 flipV="1">
            <a:off x="6172200" y="3124200"/>
            <a:ext cx="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08" name="Text Box 12"/>
          <p:cNvSpPr txBox="1">
            <a:spLocks noChangeArrowheads="1"/>
          </p:cNvSpPr>
          <p:nvPr/>
        </p:nvSpPr>
        <p:spPr bwMode="auto">
          <a:xfrm>
            <a:off x="6248400" y="3429000"/>
            <a:ext cx="114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system notified about changes</a:t>
            </a:r>
          </a:p>
        </p:txBody>
      </p:sp>
      <p:sp>
        <p:nvSpPr>
          <p:cNvPr id="208909" name="Text Box 13"/>
          <p:cNvSpPr txBox="1">
            <a:spLocks noChangeArrowheads="1"/>
          </p:cNvSpPr>
          <p:nvPr/>
        </p:nvSpPr>
        <p:spPr bwMode="auto">
          <a:xfrm>
            <a:off x="4572000" y="3429000"/>
            <a:ext cx="1143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/>
              <a:t>system notifies about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8D63-CD31-49EB-8336-865AB56645BC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Continuous testing: </a:t>
            </a:r>
            <a:br>
              <a:rPr lang="en-US" altLang="en-US" sz="4000"/>
            </a:br>
            <a:r>
              <a:rPr lang="en-US" altLang="en-US" sz="4000"/>
              <a:t>inspired by continuous compilation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2588" cy="3840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Continuous compilation, as in Eclipse, notifies the developer quickly when a </a:t>
            </a:r>
            <a:r>
              <a:rPr lang="en-US" altLang="en-US" sz="2800" i="1">
                <a:solidFill>
                  <a:srgbClr val="008000"/>
                </a:solidFill>
              </a:rPr>
              <a:t>syntactic error</a:t>
            </a:r>
            <a:r>
              <a:rPr lang="en-US" altLang="en-US" sz="2800"/>
              <a:t> is introduced: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Continuous testing notifies the developer quickly when a </a:t>
            </a:r>
            <a:r>
              <a:rPr lang="en-US" altLang="en-US" sz="2800" i="1">
                <a:solidFill>
                  <a:srgbClr val="008000"/>
                </a:solidFill>
              </a:rPr>
              <a:t>semantic error</a:t>
            </a:r>
            <a:r>
              <a:rPr lang="en-US" altLang="en-US" sz="2800"/>
              <a:t> is introduced:</a:t>
            </a:r>
          </a:p>
        </p:txBody>
      </p:sp>
      <p:pic>
        <p:nvPicPr>
          <p:cNvPr id="209924" name="Picture 4" descr="failure_sn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" b="26822"/>
          <a:stretch>
            <a:fillRect/>
          </a:stretch>
        </p:blipFill>
        <p:spPr bwMode="auto">
          <a:xfrm>
            <a:off x="1438275" y="4940300"/>
            <a:ext cx="6791325" cy="7493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25" name="Picture 5" descr="error_sn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" b="28616"/>
          <a:stretch>
            <a:fillRect/>
          </a:stretch>
        </p:blipFill>
        <p:spPr bwMode="auto">
          <a:xfrm>
            <a:off x="1454150" y="2895600"/>
            <a:ext cx="6775450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0B96-1B57-4AB7-9412-AA6F881E6FBF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Case study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Single-developer case study [ISSRE 03]</a:t>
            </a:r>
          </a:p>
          <a:p>
            <a:r>
              <a:rPr lang="en-US" altLang="en-US"/>
              <a:t>Maintenance of </a:t>
            </a:r>
            <a:r>
              <a:rPr lang="en-US" altLang="en-US" i="1"/>
              <a:t>existing software</a:t>
            </a:r>
            <a:r>
              <a:rPr lang="en-US" altLang="en-US"/>
              <a:t> with regression test suites</a:t>
            </a:r>
          </a:p>
          <a:p>
            <a:r>
              <a:rPr lang="en-US" altLang="en-US"/>
              <a:t>Test suites took </a:t>
            </a:r>
            <a:r>
              <a:rPr lang="en-US" altLang="en-US" i="1"/>
              <a:t>minutes</a:t>
            </a:r>
            <a:r>
              <a:rPr lang="en-US" altLang="en-US"/>
              <a:t>: test prioritization needed for best results</a:t>
            </a:r>
          </a:p>
          <a:p>
            <a:r>
              <a:rPr lang="en-US" altLang="en-US"/>
              <a:t>Focus: </a:t>
            </a:r>
            <a:r>
              <a:rPr lang="en-US" altLang="en-US" i="1"/>
              <a:t>quick discovery of regression errors</a:t>
            </a:r>
            <a:r>
              <a:rPr lang="en-US" altLang="en-US"/>
              <a:t> to reduce development time (10-15%)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8937-E527-4571-9577-6C8F55532FF5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Controlled human experiment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5675"/>
          </a:xfrm>
        </p:spPr>
        <p:txBody>
          <a:bodyPr/>
          <a:lstStyle/>
          <a:p>
            <a:r>
              <a:rPr lang="en-US" altLang="en-US" sz="2800"/>
              <a:t>22 undergraduate students developing Java in Emacs</a:t>
            </a:r>
          </a:p>
          <a:p>
            <a:r>
              <a:rPr lang="en-US" altLang="en-US" sz="2800"/>
              <a:t>Each subject performed two 1-week class programming assignments</a:t>
            </a:r>
          </a:p>
          <a:p>
            <a:pPr lvl="1"/>
            <a:r>
              <a:rPr lang="en-US" altLang="en-US" sz="2400"/>
              <a:t>Test suites provided in advance</a:t>
            </a:r>
          </a:p>
          <a:p>
            <a:r>
              <a:rPr lang="en-US" altLang="en-US" sz="2800" i="1"/>
              <a:t>Initial development</a:t>
            </a:r>
            <a:r>
              <a:rPr lang="en-US" altLang="en-US" sz="2800"/>
              <a:t>: regressions less important</a:t>
            </a:r>
          </a:p>
          <a:p>
            <a:r>
              <a:rPr lang="en-US" altLang="en-US" sz="2800"/>
              <a:t>Test suites took </a:t>
            </a:r>
            <a:r>
              <a:rPr lang="en-US" altLang="en-US" sz="2800" i="1"/>
              <a:t>seconds</a:t>
            </a:r>
            <a:r>
              <a:rPr lang="en-US" altLang="en-US" sz="2800"/>
              <a:t>: prioritization unnecessary</a:t>
            </a:r>
          </a:p>
          <a:p>
            <a:r>
              <a:rPr lang="en-US" altLang="en-US" sz="2800"/>
              <a:t>Focus: “</a:t>
            </a:r>
            <a:r>
              <a:rPr lang="en-US" altLang="en-US" sz="2800" i="1"/>
              <a:t>What happens when the computer thinks about testing for us?”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559D-AE57-48C5-944C-9D44D9FFA8A8}" type="slidenum">
              <a:rPr lang="en-US" altLang="en-US"/>
              <a:pPr/>
              <a:t>5</a:t>
            </a:fld>
            <a:endParaRPr lang="en-US" altLang="en-US"/>
          </a:p>
        </p:txBody>
      </p:sp>
      <p:grpSp>
        <p:nvGrpSpPr>
          <p:cNvPr id="233474" name="Group 2"/>
          <p:cNvGrpSpPr>
            <a:grpSpLocks/>
          </p:cNvGrpSpPr>
          <p:nvPr/>
        </p:nvGrpSpPr>
        <p:grpSpPr bwMode="auto">
          <a:xfrm>
            <a:off x="2946400" y="3200400"/>
            <a:ext cx="2260600" cy="304800"/>
            <a:chOff x="1856" y="2016"/>
            <a:chExt cx="1424" cy="192"/>
          </a:xfrm>
        </p:grpSpPr>
        <p:sp>
          <p:nvSpPr>
            <p:cNvPr id="233475" name="Rectangle 3"/>
            <p:cNvSpPr>
              <a:spLocks noChangeArrowheads="1"/>
            </p:cNvSpPr>
            <p:nvPr/>
          </p:nvSpPr>
          <p:spPr bwMode="auto">
            <a:xfrm rot="5400000">
              <a:off x="2472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3088" y="2016"/>
              <a:ext cx="9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34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problem: </a:t>
            </a:r>
            <a:br>
              <a:rPr lang="en-US" altLang="en-US" sz="4000"/>
            </a:br>
            <a:r>
              <a:rPr lang="en-US" altLang="en-US" sz="4000"/>
              <a:t>large, general system tests</a:t>
            </a:r>
          </a:p>
        </p:txBody>
      </p:sp>
      <p:grpSp>
        <p:nvGrpSpPr>
          <p:cNvPr id="233478" name="Group 6"/>
          <p:cNvGrpSpPr>
            <a:grpSpLocks/>
          </p:cNvGrpSpPr>
          <p:nvPr/>
        </p:nvGrpSpPr>
        <p:grpSpPr bwMode="auto">
          <a:xfrm>
            <a:off x="685800" y="2133600"/>
            <a:ext cx="6781800" cy="304800"/>
            <a:chOff x="1776" y="1344"/>
            <a:chExt cx="2304" cy="192"/>
          </a:xfrm>
        </p:grpSpPr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 rot="5400000">
              <a:off x="2064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 rot="5400000">
              <a:off x="2832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 rot="5400000">
              <a:off x="3600" y="1056"/>
              <a:ext cx="192" cy="76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7575550" y="2133600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My test suite</a:t>
            </a:r>
          </a:p>
        </p:txBody>
      </p:sp>
      <p:grpSp>
        <p:nvGrpSpPr>
          <p:cNvPr id="233483" name="Group 11"/>
          <p:cNvGrpSpPr>
            <a:grpSpLocks/>
          </p:cNvGrpSpPr>
          <p:nvPr/>
        </p:nvGrpSpPr>
        <p:grpSpPr bwMode="auto">
          <a:xfrm>
            <a:off x="3276600" y="2133600"/>
            <a:ext cx="4038600" cy="304800"/>
            <a:chOff x="2064" y="1344"/>
            <a:chExt cx="2544" cy="192"/>
          </a:xfrm>
        </p:grpSpPr>
        <p:sp>
          <p:nvSpPr>
            <p:cNvPr id="233484" name="Rectangle 12"/>
            <p:cNvSpPr>
              <a:spLocks noChangeArrowheads="1"/>
            </p:cNvSpPr>
            <p:nvPr/>
          </p:nvSpPr>
          <p:spPr bwMode="auto">
            <a:xfrm>
              <a:off x="2064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5" name="Rectangle 13"/>
            <p:cNvSpPr>
              <a:spLocks noChangeArrowheads="1"/>
            </p:cNvSpPr>
            <p:nvPr/>
          </p:nvSpPr>
          <p:spPr bwMode="auto">
            <a:xfrm>
              <a:off x="4512" y="1344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7162800" y="21336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3487" name="Group 15"/>
          <p:cNvGrpSpPr>
            <a:grpSpLocks/>
          </p:cNvGrpSpPr>
          <p:nvPr/>
        </p:nvGrpSpPr>
        <p:grpSpPr bwMode="auto">
          <a:xfrm>
            <a:off x="685800" y="3200400"/>
            <a:ext cx="2260600" cy="304800"/>
            <a:chOff x="432" y="2016"/>
            <a:chExt cx="1424" cy="192"/>
          </a:xfrm>
        </p:grpSpPr>
        <p:sp>
          <p:nvSpPr>
            <p:cNvPr id="233488" name="Rectangle 16"/>
            <p:cNvSpPr>
              <a:spLocks noChangeArrowheads="1"/>
            </p:cNvSpPr>
            <p:nvPr/>
          </p:nvSpPr>
          <p:spPr bwMode="auto">
            <a:xfrm rot="5400000">
              <a:off x="1048" y="1400"/>
              <a:ext cx="192" cy="14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>
              <a:off x="640" y="2016"/>
              <a:ext cx="9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5410200" y="3200400"/>
            <a:ext cx="170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selection</a:t>
            </a: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 rot="5400000">
            <a:off x="1660525" y="3289300"/>
            <a:ext cx="304800" cy="2260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2" name="Rectangle 20"/>
          <p:cNvSpPr>
            <a:spLocks noChangeArrowheads="1"/>
          </p:cNvSpPr>
          <p:nvPr/>
        </p:nvSpPr>
        <p:spPr bwMode="auto">
          <a:xfrm>
            <a:off x="2638425" y="4267200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3" name="Rectangle 21"/>
          <p:cNvSpPr>
            <a:spLocks noChangeArrowheads="1"/>
          </p:cNvSpPr>
          <p:nvPr/>
        </p:nvSpPr>
        <p:spPr bwMode="auto">
          <a:xfrm rot="5400000">
            <a:off x="3924300" y="3289300"/>
            <a:ext cx="304800" cy="2260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3276600" y="42672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5454650" y="4205288"/>
            <a:ext cx="210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prioritization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676275" y="5248275"/>
            <a:ext cx="1524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7" name="Rectangle 25"/>
          <p:cNvSpPr>
            <a:spLocks noChangeArrowheads="1"/>
          </p:cNvSpPr>
          <p:nvPr/>
        </p:nvSpPr>
        <p:spPr bwMode="auto">
          <a:xfrm>
            <a:off x="828675" y="5248275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1177925" y="5214938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Test factoring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F93-0C40-47CC-BBB5-8003BE8B02E7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Questions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/>
              <a:t>Does continuous testing improve productivity?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Does continuous compilation improve productivity?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Can productivity benefits be attributed to other factors?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Does asynchronous feedback distract users?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8120063" y="1563688"/>
            <a:ext cx="928687" cy="569912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0"/>
              <a:t>Yes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8120063" y="2700338"/>
            <a:ext cx="928687" cy="569912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0"/>
              <a:t>Yes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8120063" y="4953000"/>
            <a:ext cx="928687" cy="569913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0"/>
              <a:t>No</a:t>
            </a: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8139113" y="3849688"/>
            <a:ext cx="928687" cy="569912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800" b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 animBg="1"/>
      <p:bldP spid="215045" grpId="0" animBg="1"/>
      <p:bldP spid="215046" grpId="0" animBg="1"/>
      <p:bldP spid="21504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D632-F7B2-4129-B590-33E291E97C4E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Productivity measures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time worked</a:t>
            </a:r>
            <a:r>
              <a:rPr lang="en-US" altLang="en-US"/>
              <a:t>:  Time spent editing source files.</a:t>
            </a:r>
          </a:p>
          <a:p>
            <a:r>
              <a:rPr lang="en-US" altLang="en-US" i="1"/>
              <a:t>grade</a:t>
            </a:r>
            <a:r>
              <a:rPr lang="en-US" altLang="en-US"/>
              <a:t>: On each individual problem set.  </a:t>
            </a:r>
          </a:p>
          <a:p>
            <a:r>
              <a:rPr lang="en-US" altLang="en-US" i="1"/>
              <a:t>correct program</a:t>
            </a:r>
            <a:r>
              <a:rPr lang="en-US" altLang="en-US"/>
              <a:t>:  True if the student solution passed </a:t>
            </a:r>
            <a:r>
              <a:rPr lang="en-US" altLang="en-US" i="1"/>
              <a:t>all</a:t>
            </a:r>
            <a:r>
              <a:rPr lang="en-US" altLang="en-US"/>
              <a:t> tests.</a:t>
            </a:r>
          </a:p>
          <a:p>
            <a:r>
              <a:rPr lang="en-US" altLang="en-US" i="1"/>
              <a:t>failed tests</a:t>
            </a:r>
            <a:r>
              <a:rPr lang="en-US" altLang="en-US"/>
              <a:t>:  Number of tests that the student submission failed.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50C-ED4B-4A97-8174-20283CC0DF0B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Treatment predicts correctness (Questions 1 and 2)</a:t>
            </a:r>
          </a:p>
        </p:txBody>
      </p:sp>
      <p:graphicFrame>
        <p:nvGraphicFramePr>
          <p:cNvPr id="218115" name="Group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6696075" cy="4002088"/>
        </p:xfrm>
        <a:graphic>
          <a:graphicData uri="http://schemas.openxmlformats.org/drawingml/2006/table">
            <a:tbl>
              <a:tblPr/>
              <a:tblGrid>
                <a:gridCol w="4038600"/>
                <a:gridCol w="838200"/>
                <a:gridCol w="1819275"/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Correct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tool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Continuous compilation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Continuous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457200" y="57912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0"/>
              <a:t>p &lt; .03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E2E-CE0D-4571-ADC1-52A52B97ECCF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Can other factors explain this? (Question 3)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9763" cy="4511675"/>
          </a:xfrm>
        </p:spPr>
        <p:txBody>
          <a:bodyPr/>
          <a:lstStyle/>
          <a:p>
            <a:r>
              <a:rPr lang="en-US" altLang="en-US"/>
              <a:t>Frequent testing: no</a:t>
            </a:r>
          </a:p>
          <a:p>
            <a:pPr lvl="1"/>
            <a:r>
              <a:rPr lang="en-US" altLang="en-US"/>
              <a:t>Frequent manual testing: 33% success</a:t>
            </a:r>
          </a:p>
          <a:p>
            <a:r>
              <a:rPr lang="en-US" altLang="en-US"/>
              <a:t>Easy testing: no</a:t>
            </a:r>
          </a:p>
          <a:p>
            <a:pPr lvl="1"/>
            <a:r>
              <a:rPr lang="en-US" altLang="en-US"/>
              <a:t>All students could test with a keystroke</a:t>
            </a:r>
          </a:p>
          <a:p>
            <a:r>
              <a:rPr lang="en-US" altLang="en-US"/>
              <a:t>Demographics: no </a:t>
            </a:r>
          </a:p>
          <a:p>
            <a:pPr lvl="1"/>
            <a:r>
              <a:rPr lang="en-US" altLang="en-US"/>
              <a:t>No significant differences between groups</a:t>
            </a:r>
          </a:p>
        </p:txBody>
      </p:sp>
      <p:graphicFrame>
        <p:nvGraphicFramePr>
          <p:cNvPr id="219140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5029200"/>
          <a:ext cx="2500313" cy="1609725"/>
        </p:xfrm>
        <a:graphic>
          <a:graphicData uri="http://schemas.openxmlformats.org/drawingml/2006/table">
            <a:tbl>
              <a:tblPr/>
              <a:tblGrid>
                <a:gridCol w="1539875"/>
                <a:gridCol w="960438"/>
              </a:tblGrid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correct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tool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Cont. comp.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Cont.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5D0D-20D3-4B31-A545-4F653D725832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No significant effect on other productivity measures</a:t>
            </a: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7138"/>
        </p:xfrm>
        <a:graphic>
          <a:graphicData uri="http://schemas.openxmlformats.org/drawingml/2006/table">
            <a:tbl>
              <a:tblPr/>
              <a:tblGrid>
                <a:gridCol w="2362200"/>
                <a:gridCol w="838200"/>
                <a:gridCol w="2362200"/>
                <a:gridCol w="1219200"/>
                <a:gridCol w="14478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worked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Failed tests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Grade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tool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10.1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Cont. comp.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10.6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Cont. testing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10.7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19" name="Text Box 35"/>
          <p:cNvSpPr txBox="1">
            <a:spLocks noChangeArrowheads="1"/>
          </p:cNvSpPr>
          <p:nvPr/>
        </p:nvSpPr>
        <p:spPr bwMode="auto">
          <a:xfrm>
            <a:off x="457200" y="40386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0"/>
          </a:p>
        </p:txBody>
      </p:sp>
      <p:sp>
        <p:nvSpPr>
          <p:cNvPr id="221220" name="Text Box 36"/>
          <p:cNvSpPr txBox="1">
            <a:spLocks noChangeArrowheads="1"/>
          </p:cNvSpPr>
          <p:nvPr/>
        </p:nvSpPr>
        <p:spPr bwMode="auto">
          <a:xfrm>
            <a:off x="457200" y="4038600"/>
            <a:ext cx="8229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endParaRPr lang="en-US" altLang="en-US" b="0"/>
          </a:p>
          <a:p>
            <a:pPr>
              <a:spcBef>
                <a:spcPct val="50000"/>
              </a:spcBef>
              <a:buFontTx/>
              <a:buChar char="-"/>
            </a:pPr>
            <a:endParaRPr lang="en-US" altLang="en-US" b="0"/>
          </a:p>
          <a:p>
            <a:pPr>
              <a:spcBef>
                <a:spcPct val="50000"/>
              </a:spcBef>
            </a:pP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5545D-BBFB-43C9-A281-D44BC68222BA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Did continuous testing win over users? (Question 4)</a:t>
            </a:r>
          </a:p>
        </p:txBody>
      </p:sp>
      <p:graphicFrame>
        <p:nvGraphicFramePr>
          <p:cNvPr id="222211" name="Group 3"/>
          <p:cNvGraphicFramePr>
            <a:graphicFrameLocks noGrp="1"/>
          </p:cNvGraphicFramePr>
          <p:nvPr>
            <p:ph idx="1"/>
          </p:nvPr>
        </p:nvGraphicFramePr>
        <p:xfrm>
          <a:off x="685800" y="2133600"/>
          <a:ext cx="7848600" cy="2438400"/>
        </p:xfrm>
        <a:graphic>
          <a:graphicData uri="http://schemas.openxmlformats.org/drawingml/2006/table">
            <a:tbl>
              <a:tblPr/>
              <a:tblGrid>
                <a:gridCol w="6400800"/>
                <a:gridCol w="14478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 would use the tool…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…for the rest of the 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…for my own programming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 would recommend the tool to others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076-3AAA-4347-B434-ACA312DB46F3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Eclipse plug-in for continuous testing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Upgrades current Eclipse JUnit integration:</a:t>
            </a:r>
          </a:p>
          <a:p>
            <a:pPr lvl="1"/>
            <a:r>
              <a:rPr lang="en-US" altLang="en-US"/>
              <a:t>Remember and display results from several test suites</a:t>
            </a:r>
          </a:p>
          <a:p>
            <a:pPr lvl="1"/>
            <a:r>
              <a:rPr lang="en-US" altLang="en-US"/>
              <a:t>Pluggable test prioritization and selection strategies.</a:t>
            </a:r>
          </a:p>
          <a:p>
            <a:pPr lvl="1"/>
            <a:r>
              <a:rPr lang="en-US" altLang="en-US"/>
              <a:t>Remote test execution</a:t>
            </a:r>
          </a:p>
          <a:p>
            <a:pPr lvl="1"/>
            <a:r>
              <a:rPr lang="en-US" altLang="en-US"/>
              <a:t>Associate test suites with projects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B7E0-E663-4AA2-9093-D20F335113B2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Eclipse plug-in for continuous testing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Adds continuous testing:</a:t>
            </a:r>
          </a:p>
          <a:p>
            <a:pPr lvl="1"/>
            <a:r>
              <a:rPr lang="en-US" altLang="en-US"/>
              <a:t>Tests run with every compile</a:t>
            </a:r>
          </a:p>
          <a:p>
            <a:pPr lvl="1"/>
            <a:r>
              <a:rPr lang="en-US" altLang="en-US"/>
              <a:t>Can run as low-priority process</a:t>
            </a:r>
          </a:p>
          <a:p>
            <a:pPr lvl="1"/>
            <a:r>
              <a:rPr lang="en-US" altLang="en-US"/>
              <a:t>Can take advantage of hotswapping JVMs</a:t>
            </a:r>
          </a:p>
          <a:p>
            <a:pPr lvl="1"/>
            <a:r>
              <a:rPr lang="en-US" altLang="en-US"/>
              <a:t>Works with plug-in tests, too.</a:t>
            </a:r>
          </a:p>
          <a:p>
            <a:endParaRPr lang="en-US" altLang="en-US"/>
          </a:p>
          <a:p>
            <a:r>
              <a:rPr lang="en-US" altLang="en-US"/>
              <a:t>Demo!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96D-C4F1-4F88-9815-BC8FAB42FEA5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Future Work: Continuous testing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Incorporate JUnit and continuous testing features from plug-in directly into Eclipse</a:t>
            </a:r>
          </a:p>
          <a:p>
            <a:r>
              <a:rPr lang="en-US" altLang="en-US"/>
              <a:t>Encourage test prioritization researchers to implement JUnit plug-ins</a:t>
            </a:r>
          </a:p>
          <a:p>
            <a:r>
              <a:rPr lang="en-US" altLang="en-US"/>
              <a:t>Industrial 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1C132-9653-4151-995B-6195D4CD3E8E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Test</a:t>
            </a:r>
          </a:p>
        </p:txBody>
      </p:sp>
      <p:sp>
        <p:nvSpPr>
          <p:cNvPr id="239619" name="Oval 3"/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0" name="Oval 4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1" name="Oval 5"/>
          <p:cNvSpPr>
            <a:spLocks noChangeArrowheads="1"/>
          </p:cNvSpPr>
          <p:nvPr/>
        </p:nvSpPr>
        <p:spPr bwMode="auto">
          <a:xfrm>
            <a:off x="48768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2" name="Oval 6"/>
          <p:cNvSpPr>
            <a:spLocks noChangeArrowheads="1"/>
          </p:cNvSpPr>
          <p:nvPr/>
        </p:nvSpPr>
        <p:spPr bwMode="auto">
          <a:xfrm>
            <a:off x="5943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3" name="Oval 7"/>
          <p:cNvSpPr>
            <a:spLocks noChangeArrowheads="1"/>
          </p:cNvSpPr>
          <p:nvPr/>
        </p:nvSpPr>
        <p:spPr bwMode="auto">
          <a:xfrm>
            <a:off x="1295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4" name="Oval 8"/>
          <p:cNvSpPr>
            <a:spLocks noChangeArrowheads="1"/>
          </p:cNvSpPr>
          <p:nvPr/>
        </p:nvSpPr>
        <p:spPr bwMode="auto">
          <a:xfrm>
            <a:off x="19812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5" name="Oval 9"/>
          <p:cNvSpPr>
            <a:spLocks noChangeArrowheads="1"/>
          </p:cNvSpPr>
          <p:nvPr/>
        </p:nvSpPr>
        <p:spPr bwMode="auto">
          <a:xfrm>
            <a:off x="26670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6" name="Oval 10"/>
          <p:cNvSpPr>
            <a:spLocks noChangeArrowheads="1"/>
          </p:cNvSpPr>
          <p:nvPr/>
        </p:nvSpPr>
        <p:spPr bwMode="auto">
          <a:xfrm>
            <a:off x="36576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48768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8" name="Oval 12"/>
          <p:cNvSpPr>
            <a:spLocks noChangeArrowheads="1"/>
          </p:cNvSpPr>
          <p:nvPr/>
        </p:nvSpPr>
        <p:spPr bwMode="auto">
          <a:xfrm>
            <a:off x="6248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 flipH="1">
            <a:off x="12192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0" name="Line 14"/>
          <p:cNvSpPr>
            <a:spLocks noChangeShapeType="1"/>
          </p:cNvSpPr>
          <p:nvPr/>
        </p:nvSpPr>
        <p:spPr bwMode="auto">
          <a:xfrm>
            <a:off x="1447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1" name="Line 15"/>
          <p:cNvSpPr>
            <a:spLocks noChangeShapeType="1"/>
          </p:cNvSpPr>
          <p:nvPr/>
        </p:nvSpPr>
        <p:spPr bwMode="auto">
          <a:xfrm flipH="1">
            <a:off x="1600200" y="2743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2" name="Line 16"/>
          <p:cNvSpPr>
            <a:spLocks noChangeShapeType="1"/>
          </p:cNvSpPr>
          <p:nvPr/>
        </p:nvSpPr>
        <p:spPr bwMode="auto">
          <a:xfrm>
            <a:off x="1828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3" name="Line 17"/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4" name="Line 18"/>
          <p:cNvSpPr>
            <a:spLocks noChangeShapeType="1"/>
          </p:cNvSpPr>
          <p:nvPr/>
        </p:nvSpPr>
        <p:spPr bwMode="auto">
          <a:xfrm>
            <a:off x="5410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5" name="Line 19"/>
          <p:cNvSpPr>
            <a:spLocks noChangeShapeType="1"/>
          </p:cNvSpPr>
          <p:nvPr/>
        </p:nvSpPr>
        <p:spPr bwMode="auto">
          <a:xfrm flipV="1">
            <a:off x="4953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6" name="Line 20"/>
          <p:cNvSpPr>
            <a:spLocks noChangeShapeType="1"/>
          </p:cNvSpPr>
          <p:nvPr/>
        </p:nvSpPr>
        <p:spPr bwMode="auto">
          <a:xfrm flipH="1">
            <a:off x="3886200" y="26670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7" name="Line 21"/>
          <p:cNvSpPr>
            <a:spLocks noChangeShapeType="1"/>
          </p:cNvSpPr>
          <p:nvPr/>
        </p:nvSpPr>
        <p:spPr bwMode="auto">
          <a:xfrm flipH="1" flipV="1">
            <a:off x="2438400" y="26670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8" name="Line 22"/>
          <p:cNvSpPr>
            <a:spLocks noChangeShapeType="1"/>
          </p:cNvSpPr>
          <p:nvPr/>
        </p:nvSpPr>
        <p:spPr bwMode="auto">
          <a:xfrm flipH="1" flipV="1">
            <a:off x="5334000" y="26670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39" name="Line 23"/>
          <p:cNvSpPr>
            <a:spLocks noChangeShapeType="1"/>
          </p:cNvSpPr>
          <p:nvPr/>
        </p:nvSpPr>
        <p:spPr bwMode="auto">
          <a:xfrm>
            <a:off x="2514600" y="2514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>
            <a:off x="54102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41" name="Line 25"/>
          <p:cNvSpPr>
            <a:spLocks noChangeShapeType="1"/>
          </p:cNvSpPr>
          <p:nvPr/>
        </p:nvSpPr>
        <p:spPr bwMode="auto">
          <a:xfrm flipH="1" flipV="1">
            <a:off x="62484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685800" y="121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239643" name="Text Box 27"/>
          <p:cNvSpPr txBox="1">
            <a:spLocks noChangeArrowheads="1"/>
          </p:cNvSpPr>
          <p:nvPr/>
        </p:nvSpPr>
        <p:spPr bwMode="auto">
          <a:xfrm>
            <a:off x="5638800" y="1295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239644" name="Oval 28"/>
          <p:cNvSpPr>
            <a:spLocks noChangeArrowheads="1"/>
          </p:cNvSpPr>
          <p:nvPr/>
        </p:nvSpPr>
        <p:spPr bwMode="auto">
          <a:xfrm>
            <a:off x="4876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5" name="Line 29"/>
          <p:cNvSpPr>
            <a:spLocks noChangeShapeType="1"/>
          </p:cNvSpPr>
          <p:nvPr/>
        </p:nvSpPr>
        <p:spPr bwMode="auto">
          <a:xfrm flipV="1">
            <a:off x="5334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>
            <a:off x="41910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647" name="Text Box 31"/>
          <p:cNvSpPr txBox="1">
            <a:spLocks noChangeArrowheads="1"/>
          </p:cNvSpPr>
          <p:nvPr/>
        </p:nvSpPr>
        <p:spPr bwMode="auto">
          <a:xfrm>
            <a:off x="1295400" y="4800600"/>
            <a:ext cx="63976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There’s more than one way to factor a test!</a:t>
            </a:r>
          </a:p>
          <a:p>
            <a:r>
              <a:rPr lang="en-US" altLang="en-US" sz="2400" b="0"/>
              <a:t>Basic strategy:</a:t>
            </a:r>
          </a:p>
          <a:p>
            <a:pPr>
              <a:buFontTx/>
              <a:buChar char="-"/>
            </a:pPr>
            <a:r>
              <a:rPr lang="en-US" altLang="en-US" sz="2400" b="0" i="1"/>
              <a:t> Capture </a:t>
            </a:r>
            <a:r>
              <a:rPr lang="en-US" altLang="en-US" sz="2400" b="0"/>
              <a:t>a subset of behavior beforehand.</a:t>
            </a:r>
          </a:p>
          <a:p>
            <a:pPr>
              <a:buFontTx/>
              <a:buChar char="-"/>
            </a:pPr>
            <a:r>
              <a:rPr lang="en-US" altLang="en-US" sz="2400" b="0" i="1"/>
              <a:t> Replay </a:t>
            </a:r>
            <a:r>
              <a:rPr lang="en-US" altLang="en-US" sz="2400" b="0"/>
              <a:t>that behavior at test time.</a:t>
            </a:r>
            <a:endParaRPr lang="en-US" altLang="en-US" sz="2400" b="0" i="1"/>
          </a:p>
        </p:txBody>
      </p:sp>
      <p:grpSp>
        <p:nvGrpSpPr>
          <p:cNvPr id="239648" name="Group 32"/>
          <p:cNvGrpSpPr>
            <a:grpSpLocks/>
          </p:cNvGrpSpPr>
          <p:nvPr/>
        </p:nvGrpSpPr>
        <p:grpSpPr bwMode="auto">
          <a:xfrm>
            <a:off x="1524000" y="2286000"/>
            <a:ext cx="1011238" cy="485775"/>
            <a:chOff x="2570" y="2142"/>
            <a:chExt cx="637" cy="306"/>
          </a:xfrm>
        </p:grpSpPr>
        <p:sp>
          <p:nvSpPr>
            <p:cNvPr id="239649" name="Text Box 33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9650" name="Text Box 34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239651" name="Group 35"/>
          <p:cNvGrpSpPr>
            <a:grpSpLocks/>
          </p:cNvGrpSpPr>
          <p:nvPr/>
        </p:nvGrpSpPr>
        <p:grpSpPr bwMode="auto">
          <a:xfrm>
            <a:off x="3200400" y="2286000"/>
            <a:ext cx="1011238" cy="485775"/>
            <a:chOff x="2570" y="2142"/>
            <a:chExt cx="637" cy="306"/>
          </a:xfrm>
        </p:grpSpPr>
        <p:sp>
          <p:nvSpPr>
            <p:cNvPr id="239652" name="Text Box 36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9653" name="Text Box 37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  <p:grpSp>
        <p:nvGrpSpPr>
          <p:cNvPr id="239654" name="Group 38"/>
          <p:cNvGrpSpPr>
            <a:grpSpLocks/>
          </p:cNvGrpSpPr>
          <p:nvPr/>
        </p:nvGrpSpPr>
        <p:grpSpPr bwMode="auto">
          <a:xfrm>
            <a:off x="5486400" y="2286000"/>
            <a:ext cx="1011238" cy="485775"/>
            <a:chOff x="2570" y="2142"/>
            <a:chExt cx="637" cy="306"/>
          </a:xfrm>
        </p:grpSpPr>
        <p:sp>
          <p:nvSpPr>
            <p:cNvPr id="239655" name="Text Box 39"/>
            <p:cNvSpPr txBox="1">
              <a:spLocks noChangeArrowheads="1"/>
            </p:cNvSpPr>
            <p:nvPr/>
          </p:nvSpPr>
          <p:spPr bwMode="auto">
            <a:xfrm>
              <a:off x="2570" y="214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9656" name="Text Box 40"/>
            <p:cNvSpPr txBox="1">
              <a:spLocks noChangeArrowheads="1"/>
            </p:cNvSpPr>
            <p:nvPr/>
          </p:nvSpPr>
          <p:spPr bwMode="auto">
            <a:xfrm>
              <a:off x="2688" y="2256"/>
              <a:ext cx="5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>
                  <a:solidFill>
                    <a:srgbClr val="FF0000"/>
                  </a:solidFill>
                </a:rPr>
                <a:t>capture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36EFB-6283-4E90-A80E-ED1E9A6CE94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Test factoring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Input: large, general system tests</a:t>
            </a:r>
          </a:p>
          <a:p>
            <a:r>
              <a:rPr lang="en-US" altLang="en-US"/>
              <a:t>Output: small, focused unit tests</a:t>
            </a:r>
          </a:p>
          <a:p>
            <a:endParaRPr lang="en-US" altLang="en-US"/>
          </a:p>
          <a:p>
            <a:r>
              <a:rPr lang="en-US" altLang="en-US"/>
              <a:t>Work with Shay Artzi, Jeff Perkins, and Michael D. Ernst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AA29-5F05-4CE2-A34D-F46C599D205F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Separate Sequential</a:t>
            </a:r>
          </a:p>
        </p:txBody>
      </p:sp>
      <p:sp>
        <p:nvSpPr>
          <p:cNvPr id="241667" name="Oval 3"/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8" name="Oval 4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9" name="Oval 5"/>
          <p:cNvSpPr>
            <a:spLocks noChangeArrowheads="1"/>
          </p:cNvSpPr>
          <p:nvPr/>
        </p:nvSpPr>
        <p:spPr bwMode="auto">
          <a:xfrm>
            <a:off x="48768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Oval 6"/>
          <p:cNvSpPr>
            <a:spLocks noChangeArrowheads="1"/>
          </p:cNvSpPr>
          <p:nvPr/>
        </p:nvSpPr>
        <p:spPr bwMode="auto">
          <a:xfrm>
            <a:off x="5943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1" name="Oval 7"/>
          <p:cNvSpPr>
            <a:spLocks noChangeArrowheads="1"/>
          </p:cNvSpPr>
          <p:nvPr/>
        </p:nvSpPr>
        <p:spPr bwMode="auto">
          <a:xfrm>
            <a:off x="1295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2" name="Oval 8"/>
          <p:cNvSpPr>
            <a:spLocks noChangeArrowheads="1"/>
          </p:cNvSpPr>
          <p:nvPr/>
        </p:nvSpPr>
        <p:spPr bwMode="auto">
          <a:xfrm>
            <a:off x="19812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3" name="Oval 9"/>
          <p:cNvSpPr>
            <a:spLocks noChangeArrowheads="1"/>
          </p:cNvSpPr>
          <p:nvPr/>
        </p:nvSpPr>
        <p:spPr bwMode="auto">
          <a:xfrm>
            <a:off x="26670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36576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5" name="Oval 11"/>
          <p:cNvSpPr>
            <a:spLocks noChangeArrowheads="1"/>
          </p:cNvSpPr>
          <p:nvPr/>
        </p:nvSpPr>
        <p:spPr bwMode="auto">
          <a:xfrm>
            <a:off x="48768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6" name="Oval 12"/>
          <p:cNvSpPr>
            <a:spLocks noChangeArrowheads="1"/>
          </p:cNvSpPr>
          <p:nvPr/>
        </p:nvSpPr>
        <p:spPr bwMode="auto">
          <a:xfrm>
            <a:off x="6248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 flipH="1">
            <a:off x="1600200" y="2743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1828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5410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 flipV="1">
            <a:off x="4953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 flipH="1">
            <a:off x="3886200" y="26670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 flipH="1" flipV="1">
            <a:off x="2438400" y="26670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4" name="Line 20"/>
          <p:cNvSpPr>
            <a:spLocks noChangeShapeType="1"/>
          </p:cNvSpPr>
          <p:nvPr/>
        </p:nvSpPr>
        <p:spPr bwMode="auto">
          <a:xfrm flipH="1" flipV="1">
            <a:off x="5334000" y="26670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 flipH="1" flipV="1">
            <a:off x="12954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 flipH="1">
            <a:off x="10668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7" name="Oval 23"/>
          <p:cNvSpPr>
            <a:spLocks noChangeArrowheads="1"/>
          </p:cNvSpPr>
          <p:nvPr/>
        </p:nvSpPr>
        <p:spPr bwMode="auto">
          <a:xfrm>
            <a:off x="4876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 flipV="1">
            <a:off x="5334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89" name="Line 25"/>
          <p:cNvSpPr>
            <a:spLocks noChangeShapeType="1"/>
          </p:cNvSpPr>
          <p:nvPr/>
        </p:nvSpPr>
        <p:spPr bwMode="auto">
          <a:xfrm>
            <a:off x="41910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0" name="Line 26"/>
          <p:cNvSpPr>
            <a:spLocks noChangeShapeType="1"/>
          </p:cNvSpPr>
          <p:nvPr/>
        </p:nvSpPr>
        <p:spPr bwMode="auto">
          <a:xfrm flipH="1" flipV="1">
            <a:off x="23622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1" name="Line 27"/>
          <p:cNvSpPr>
            <a:spLocks noChangeShapeType="1"/>
          </p:cNvSpPr>
          <p:nvPr/>
        </p:nvSpPr>
        <p:spPr bwMode="auto">
          <a:xfrm flipH="1">
            <a:off x="21336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2" name="Line 28"/>
          <p:cNvSpPr>
            <a:spLocks noChangeShapeType="1"/>
          </p:cNvSpPr>
          <p:nvPr/>
        </p:nvSpPr>
        <p:spPr bwMode="auto">
          <a:xfrm flipH="1" flipV="1">
            <a:off x="52578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3" name="Line 29"/>
          <p:cNvSpPr>
            <a:spLocks noChangeShapeType="1"/>
          </p:cNvSpPr>
          <p:nvPr/>
        </p:nvSpPr>
        <p:spPr bwMode="auto">
          <a:xfrm flipH="1">
            <a:off x="50292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4" name="Line 30"/>
          <p:cNvSpPr>
            <a:spLocks noChangeShapeType="1"/>
          </p:cNvSpPr>
          <p:nvPr/>
        </p:nvSpPr>
        <p:spPr bwMode="auto">
          <a:xfrm flipH="1" flipV="1">
            <a:off x="63246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5" name="Line 31"/>
          <p:cNvSpPr>
            <a:spLocks noChangeShapeType="1"/>
          </p:cNvSpPr>
          <p:nvPr/>
        </p:nvSpPr>
        <p:spPr bwMode="auto">
          <a:xfrm flipH="1">
            <a:off x="60960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696" name="Text Box 32"/>
          <p:cNvSpPr txBox="1">
            <a:spLocks noChangeArrowheads="1"/>
          </p:cNvSpPr>
          <p:nvPr/>
        </p:nvSpPr>
        <p:spPr bwMode="auto">
          <a:xfrm>
            <a:off x="609600" y="1219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Unit test</a:t>
            </a:r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5683250" y="1219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Unit test</a:t>
            </a:r>
          </a:p>
        </p:txBody>
      </p:sp>
      <p:sp>
        <p:nvSpPr>
          <p:cNvPr id="241698" name="Text Box 34"/>
          <p:cNvSpPr txBox="1">
            <a:spLocks noChangeArrowheads="1"/>
          </p:cNvSpPr>
          <p:nvPr/>
        </p:nvSpPr>
        <p:spPr bwMode="auto">
          <a:xfrm>
            <a:off x="4495800" y="1219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Unit test</a:t>
            </a:r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1905000" y="1219200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Unit test</a:t>
            </a:r>
          </a:p>
        </p:txBody>
      </p:sp>
      <p:sp>
        <p:nvSpPr>
          <p:cNvPr id="241700" name="Text Box 36"/>
          <p:cNvSpPr txBox="1">
            <a:spLocks noChangeArrowheads="1"/>
          </p:cNvSpPr>
          <p:nvPr/>
        </p:nvSpPr>
        <p:spPr bwMode="auto">
          <a:xfrm>
            <a:off x="533400" y="5181600"/>
            <a:ext cx="8305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 i="1"/>
              <a:t>Separate Sequential: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0"/>
              <a:t> Before each stage, recreate state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0"/>
              <a:t> After each stage, confirm state is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2965-2820-40FF-801F-29E4A5A2CE3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factored test…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/>
              <a:t>exercises less code than system test</a:t>
            </a:r>
          </a:p>
          <a:p>
            <a:r>
              <a:rPr lang="en-US" altLang="en-US"/>
              <a:t>should be faster if a system test is slow</a:t>
            </a:r>
          </a:p>
          <a:p>
            <a:r>
              <a:rPr lang="en-US" altLang="en-US"/>
              <a:t>can eliminate dependence on expensive resources or human interaction</a:t>
            </a:r>
          </a:p>
          <a:p>
            <a:r>
              <a:rPr lang="en-US" altLang="en-US"/>
              <a:t>isolates bugs in subsystems</a:t>
            </a:r>
          </a:p>
          <a:p>
            <a:r>
              <a:rPr lang="en-US" altLang="en-US"/>
              <a:t>provides new opportunities for prioritization and selection </a:t>
            </a:r>
            <a:endParaRPr lang="en-US" altLang="en-US" sz="3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B8-B374-4B2D-A83E-7C12A50868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07988" y="1547813"/>
            <a:ext cx="8328025" cy="11811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Factoring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What?  </a:t>
            </a:r>
          </a:p>
          <a:p>
            <a:pPr lvl="1"/>
            <a:r>
              <a:rPr lang="en-US" altLang="en-US"/>
              <a:t>Breaking up a system test</a:t>
            </a:r>
          </a:p>
          <a:p>
            <a:r>
              <a:rPr lang="en-US" altLang="en-US"/>
              <a:t>How?  </a:t>
            </a:r>
          </a:p>
          <a:p>
            <a:pPr lvl="1"/>
            <a:r>
              <a:rPr lang="en-US" altLang="en-US"/>
              <a:t>Automatically creating mock objects</a:t>
            </a:r>
          </a:p>
          <a:p>
            <a:r>
              <a:rPr lang="en-US" altLang="en-US"/>
              <a:t>When?  </a:t>
            </a:r>
          </a:p>
          <a:p>
            <a:pPr lvl="1"/>
            <a:r>
              <a:rPr lang="en-US" altLang="en-US"/>
              <a:t>Integrating test factoring into development</a:t>
            </a:r>
          </a:p>
          <a:p>
            <a:r>
              <a:rPr lang="en-US" altLang="en-US"/>
              <a:t>What next?  </a:t>
            </a:r>
          </a:p>
          <a:p>
            <a:pPr lvl="1"/>
            <a:r>
              <a:rPr lang="en-US" altLang="en-US"/>
              <a:t>Results, evaluation, and challenges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David Saff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D345-97DD-4050-9760-7C4CC5DBCFA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Test</a:t>
            </a:r>
          </a:p>
        </p:txBody>
      </p:sp>
      <p:sp>
        <p:nvSpPr>
          <p:cNvPr id="188419" name="Oval 3"/>
          <p:cNvSpPr>
            <a:spLocks noChangeArrowheads="1"/>
          </p:cNvSpPr>
          <p:nvPr/>
        </p:nvSpPr>
        <p:spPr bwMode="auto">
          <a:xfrm>
            <a:off x="9144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0" name="Oval 4"/>
          <p:cNvSpPr>
            <a:spLocks noChangeArrowheads="1"/>
          </p:cNvSpPr>
          <p:nvPr/>
        </p:nvSpPr>
        <p:spPr bwMode="auto">
          <a:xfrm>
            <a:off x="19812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Oval 5"/>
          <p:cNvSpPr>
            <a:spLocks noChangeArrowheads="1"/>
          </p:cNvSpPr>
          <p:nvPr/>
        </p:nvSpPr>
        <p:spPr bwMode="auto">
          <a:xfrm>
            <a:off x="48768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Oval 6"/>
          <p:cNvSpPr>
            <a:spLocks noChangeArrowheads="1"/>
          </p:cNvSpPr>
          <p:nvPr/>
        </p:nvSpPr>
        <p:spPr bwMode="auto">
          <a:xfrm>
            <a:off x="5943600" y="220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3" name="Oval 7"/>
          <p:cNvSpPr>
            <a:spLocks noChangeArrowheads="1"/>
          </p:cNvSpPr>
          <p:nvPr/>
        </p:nvSpPr>
        <p:spPr bwMode="auto">
          <a:xfrm>
            <a:off x="1295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19812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5" name="Oval 9"/>
          <p:cNvSpPr>
            <a:spLocks noChangeArrowheads="1"/>
          </p:cNvSpPr>
          <p:nvPr/>
        </p:nvSpPr>
        <p:spPr bwMode="auto">
          <a:xfrm>
            <a:off x="26670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36576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7" name="Oval 11"/>
          <p:cNvSpPr>
            <a:spLocks noChangeArrowheads="1"/>
          </p:cNvSpPr>
          <p:nvPr/>
        </p:nvSpPr>
        <p:spPr bwMode="auto">
          <a:xfrm>
            <a:off x="48768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8" name="Oval 12"/>
          <p:cNvSpPr>
            <a:spLocks noChangeArrowheads="1"/>
          </p:cNvSpPr>
          <p:nvPr/>
        </p:nvSpPr>
        <p:spPr bwMode="auto">
          <a:xfrm>
            <a:off x="6248400" y="3810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 flipH="1">
            <a:off x="1219200" y="1600200"/>
            <a:ext cx="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14478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1" name="Line 15"/>
          <p:cNvSpPr>
            <a:spLocks noChangeShapeType="1"/>
          </p:cNvSpPr>
          <p:nvPr/>
        </p:nvSpPr>
        <p:spPr bwMode="auto">
          <a:xfrm flipH="1">
            <a:off x="1600200" y="2743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2" name="Line 16"/>
          <p:cNvSpPr>
            <a:spLocks noChangeShapeType="1"/>
          </p:cNvSpPr>
          <p:nvPr/>
        </p:nvSpPr>
        <p:spPr bwMode="auto">
          <a:xfrm>
            <a:off x="1828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3" name="Line 17"/>
          <p:cNvSpPr>
            <a:spLocks noChangeShapeType="1"/>
          </p:cNvSpPr>
          <p:nvPr/>
        </p:nvSpPr>
        <p:spPr bwMode="auto">
          <a:xfrm>
            <a:off x="2514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4" name="Line 18"/>
          <p:cNvSpPr>
            <a:spLocks noChangeShapeType="1"/>
          </p:cNvSpPr>
          <p:nvPr/>
        </p:nvSpPr>
        <p:spPr bwMode="auto">
          <a:xfrm>
            <a:off x="5410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5" name="Line 19"/>
          <p:cNvSpPr>
            <a:spLocks noChangeShapeType="1"/>
          </p:cNvSpPr>
          <p:nvPr/>
        </p:nvSpPr>
        <p:spPr bwMode="auto">
          <a:xfrm flipV="1">
            <a:off x="4953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6" name="Line 20"/>
          <p:cNvSpPr>
            <a:spLocks noChangeShapeType="1"/>
          </p:cNvSpPr>
          <p:nvPr/>
        </p:nvSpPr>
        <p:spPr bwMode="auto">
          <a:xfrm flipH="1">
            <a:off x="3886200" y="2667000"/>
            <a:ext cx="1066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7" name="Line 21"/>
          <p:cNvSpPr>
            <a:spLocks noChangeShapeType="1"/>
          </p:cNvSpPr>
          <p:nvPr/>
        </p:nvSpPr>
        <p:spPr bwMode="auto">
          <a:xfrm flipH="1" flipV="1">
            <a:off x="2438400" y="26670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8" name="Line 22"/>
          <p:cNvSpPr>
            <a:spLocks noChangeShapeType="1"/>
          </p:cNvSpPr>
          <p:nvPr/>
        </p:nvSpPr>
        <p:spPr bwMode="auto">
          <a:xfrm flipH="1" flipV="1">
            <a:off x="5334000" y="26670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39" name="Line 23"/>
          <p:cNvSpPr>
            <a:spLocks noChangeShapeType="1"/>
          </p:cNvSpPr>
          <p:nvPr/>
        </p:nvSpPr>
        <p:spPr bwMode="auto">
          <a:xfrm>
            <a:off x="2514600" y="2514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40" name="Line 24"/>
          <p:cNvSpPr>
            <a:spLocks noChangeShapeType="1"/>
          </p:cNvSpPr>
          <p:nvPr/>
        </p:nvSpPr>
        <p:spPr bwMode="auto">
          <a:xfrm>
            <a:off x="5410200" y="251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41" name="Line 25"/>
          <p:cNvSpPr>
            <a:spLocks noChangeShapeType="1"/>
          </p:cNvSpPr>
          <p:nvPr/>
        </p:nvSpPr>
        <p:spPr bwMode="auto">
          <a:xfrm flipH="1" flipV="1">
            <a:off x="6248400" y="1600200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42" name="Text Box 26"/>
          <p:cNvSpPr txBox="1">
            <a:spLocks noChangeArrowheads="1"/>
          </p:cNvSpPr>
          <p:nvPr/>
        </p:nvSpPr>
        <p:spPr bwMode="auto">
          <a:xfrm>
            <a:off x="685800" y="1219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chemeClr val="accent2"/>
                </a:solidFill>
              </a:rPr>
              <a:t>Provided</a:t>
            </a:r>
          </a:p>
        </p:txBody>
      </p:sp>
      <p:sp>
        <p:nvSpPr>
          <p:cNvPr id="188443" name="Text Box 27"/>
          <p:cNvSpPr txBox="1">
            <a:spLocks noChangeArrowheads="1"/>
          </p:cNvSpPr>
          <p:nvPr/>
        </p:nvSpPr>
        <p:spPr bwMode="auto">
          <a:xfrm>
            <a:off x="5638800" y="1295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solidFill>
                  <a:srgbClr val="008000"/>
                </a:solidFill>
              </a:rPr>
              <a:t>Checked</a:t>
            </a:r>
          </a:p>
        </p:txBody>
      </p:sp>
      <p:sp>
        <p:nvSpPr>
          <p:cNvPr id="188444" name="Oval 28"/>
          <p:cNvSpPr>
            <a:spLocks noChangeArrowheads="1"/>
          </p:cNvSpPr>
          <p:nvPr/>
        </p:nvSpPr>
        <p:spPr bwMode="auto">
          <a:xfrm>
            <a:off x="4876800" y="2819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8445" name="Line 29"/>
          <p:cNvSpPr>
            <a:spLocks noChangeShapeType="1"/>
          </p:cNvSpPr>
          <p:nvPr/>
        </p:nvSpPr>
        <p:spPr bwMode="auto">
          <a:xfrm flipV="1">
            <a:off x="5334000" y="3276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46" name="Line 30"/>
          <p:cNvSpPr>
            <a:spLocks noChangeShapeType="1"/>
          </p:cNvSpPr>
          <p:nvPr/>
        </p:nvSpPr>
        <p:spPr bwMode="auto">
          <a:xfrm>
            <a:off x="41910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1295400" y="4800600"/>
            <a:ext cx="63976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There’s more than one way to factor a test!</a:t>
            </a:r>
          </a:p>
          <a:p>
            <a:r>
              <a:rPr lang="en-US" altLang="en-US" sz="2400" b="0"/>
              <a:t>Basic strategy:</a:t>
            </a:r>
          </a:p>
          <a:p>
            <a:pPr>
              <a:buFontTx/>
              <a:buChar char="-"/>
            </a:pPr>
            <a:r>
              <a:rPr lang="en-US" altLang="en-US" sz="2400" b="0" i="1"/>
              <a:t> Capture </a:t>
            </a:r>
            <a:r>
              <a:rPr lang="en-US" altLang="en-US" sz="2400" b="0"/>
              <a:t>a subset of behavior beforehand.</a:t>
            </a:r>
          </a:p>
          <a:p>
            <a:pPr>
              <a:buFontTx/>
              <a:buChar char="-"/>
            </a:pPr>
            <a:r>
              <a:rPr lang="en-US" altLang="en-US" sz="2400" b="0" i="1"/>
              <a:t> Replay </a:t>
            </a:r>
            <a:r>
              <a:rPr lang="en-US" altLang="en-US" sz="2400" b="0"/>
              <a:t>that behavior at test time.</a:t>
            </a:r>
            <a:endParaRPr lang="en-US" altLang="en-US" sz="2400" b="0" i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5.7|8.5|8.8|29.2|0.8|0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9|2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1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6.6|2.5|28.5|1.2|11.7|3.2|5.4|4.2|14.7|35.4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.4|21.5|1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8.2|16.3|17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6.2|7.8|1.|1.|2.4|1.1|0.6|6.2|1.3|7.1|41.9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2243</Words>
  <Application>Microsoft Office PowerPoint</Application>
  <PresentationFormat>On-screen Show (4:3)</PresentationFormat>
  <Paragraphs>670</Paragraphs>
  <Slides>60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Times New Roman</vt:lpstr>
      <vt:lpstr>Arial</vt:lpstr>
      <vt:lpstr>Courier New</vt:lpstr>
      <vt:lpstr>Default Design</vt:lpstr>
      <vt:lpstr>Microsoft Excel Worksheet</vt:lpstr>
      <vt:lpstr>Microsoft Excel Chart</vt:lpstr>
      <vt:lpstr>Test Factoring: Focusing test suites on the task at hand</vt:lpstr>
      <vt:lpstr>The problem:  large, general system tests</vt:lpstr>
      <vt:lpstr>The problem:  large, general system tests</vt:lpstr>
      <vt:lpstr>The problem:  large, general system tests</vt:lpstr>
      <vt:lpstr>The problem:  large, general system tests</vt:lpstr>
      <vt:lpstr>Test factoring</vt:lpstr>
      <vt:lpstr>A factored test…</vt:lpstr>
      <vt:lpstr>Test Factoring</vt:lpstr>
      <vt:lpstr>System Test</vt:lpstr>
      <vt:lpstr>System Test</vt:lpstr>
      <vt:lpstr>Introduce Mock</vt:lpstr>
      <vt:lpstr>Test Factoring</vt:lpstr>
      <vt:lpstr>How? Automating Introduce Mock</vt:lpstr>
      <vt:lpstr>Interfacing: separate type hierarchy from inheritance hierarchy</vt:lpstr>
      <vt:lpstr>Capturing: insert recording decorators where capturing must happen</vt:lpstr>
      <vt:lpstr>Replay: simulate environment’s behavior</vt:lpstr>
      <vt:lpstr>Test Factoring</vt:lpstr>
      <vt:lpstr>When? Test factoring life cycle:</vt:lpstr>
      <vt:lpstr>Time saved:</vt:lpstr>
      <vt:lpstr>Time saved:</vt:lpstr>
      <vt:lpstr>Test Factoring</vt:lpstr>
      <vt:lpstr>Implementation for Java</vt:lpstr>
      <vt:lpstr>Case study</vt:lpstr>
      <vt:lpstr>Evaluation method</vt:lpstr>
      <vt:lpstr>Measured Quantities</vt:lpstr>
      <vt:lpstr>Results</vt:lpstr>
      <vt:lpstr>Discussion</vt:lpstr>
      <vt:lpstr>Future work: improving the tool</vt:lpstr>
      <vt:lpstr>Future work: Helping users</vt:lpstr>
      <vt:lpstr>Conclusion</vt:lpstr>
      <vt:lpstr>PowerPoint Presentation</vt:lpstr>
      <vt:lpstr>Challenge: Better factored tests</vt:lpstr>
      <vt:lpstr>Evaluation strategy</vt:lpstr>
      <vt:lpstr>Conclusion</vt:lpstr>
      <vt:lpstr>Case Study</vt:lpstr>
      <vt:lpstr>We want to reduce wasted time</vt:lpstr>
      <vt:lpstr>Results predict: continuous testing reduces wasted time</vt:lpstr>
      <vt:lpstr>A small catalog of test factorings</vt:lpstr>
      <vt:lpstr>A small catalog of test factorings</vt:lpstr>
      <vt:lpstr>Unit test</vt:lpstr>
      <vt:lpstr>Always tested:   Continuous Testing and  Test Factoring</vt:lpstr>
      <vt:lpstr>Overview</vt:lpstr>
      <vt:lpstr>Part I: Continuous testing</vt:lpstr>
      <vt:lpstr>Part I: Continuous testing</vt:lpstr>
      <vt:lpstr>“Traditional” testing during  software maintenance (v2.0 → v2.1)</vt:lpstr>
      <vt:lpstr>Continuous Testing</vt:lpstr>
      <vt:lpstr>Continuous testing:  inspired by continuous compilation</vt:lpstr>
      <vt:lpstr>Case study</vt:lpstr>
      <vt:lpstr>Controlled human experiment</vt:lpstr>
      <vt:lpstr>Experimental Questions</vt:lpstr>
      <vt:lpstr>Productivity measures</vt:lpstr>
      <vt:lpstr>Treatment predicts correctness (Questions 1 and 2)</vt:lpstr>
      <vt:lpstr>Can other factors explain this? (Question 3)</vt:lpstr>
      <vt:lpstr>No significant effect on other productivity measures</vt:lpstr>
      <vt:lpstr>Did continuous testing win over users? (Question 4)</vt:lpstr>
      <vt:lpstr>Eclipse plug-in for continuous testing</vt:lpstr>
      <vt:lpstr>Eclipse plug-in for continuous testing</vt:lpstr>
      <vt:lpstr>Future Work: Continuous testing</vt:lpstr>
      <vt:lpstr>System Test</vt:lpstr>
      <vt:lpstr>Separate Sequential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Ernst</dc:creator>
  <cp:lastModifiedBy>Michael Ernst</cp:lastModifiedBy>
  <cp:revision>159</cp:revision>
  <dcterms:created xsi:type="dcterms:W3CDTF">1601-01-01T00:00:00Z</dcterms:created>
  <dcterms:modified xsi:type="dcterms:W3CDTF">2016-09-28T23:13:38Z</dcterms:modified>
</cp:coreProperties>
</file>