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13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14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2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39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4"/>
  </p:notesMasterIdLst>
  <p:handoutMasterIdLst>
    <p:handoutMasterId r:id="rId55"/>
  </p:handoutMasterIdLst>
  <p:sldIdLst>
    <p:sldId id="256" r:id="rId3"/>
    <p:sldId id="388" r:id="rId4"/>
    <p:sldId id="389" r:id="rId5"/>
    <p:sldId id="392" r:id="rId6"/>
    <p:sldId id="264" r:id="rId7"/>
    <p:sldId id="452" r:id="rId8"/>
    <p:sldId id="451" r:id="rId9"/>
    <p:sldId id="431" r:id="rId10"/>
    <p:sldId id="398" r:id="rId11"/>
    <p:sldId id="432" r:id="rId12"/>
    <p:sldId id="399" r:id="rId13"/>
    <p:sldId id="400" r:id="rId14"/>
    <p:sldId id="433" r:id="rId15"/>
    <p:sldId id="401" r:id="rId16"/>
    <p:sldId id="437" r:id="rId17"/>
    <p:sldId id="402" r:id="rId18"/>
    <p:sldId id="394" r:id="rId19"/>
    <p:sldId id="403" r:id="rId20"/>
    <p:sldId id="404" r:id="rId21"/>
    <p:sldId id="407" r:id="rId22"/>
    <p:sldId id="408" r:id="rId23"/>
    <p:sldId id="409" r:id="rId24"/>
    <p:sldId id="410" r:id="rId25"/>
    <p:sldId id="412" r:id="rId26"/>
    <p:sldId id="395" r:id="rId27"/>
    <p:sldId id="413" r:id="rId28"/>
    <p:sldId id="414" r:id="rId29"/>
    <p:sldId id="396" r:id="rId30"/>
    <p:sldId id="418" r:id="rId31"/>
    <p:sldId id="419" r:id="rId32"/>
    <p:sldId id="454" r:id="rId33"/>
    <p:sldId id="457" r:id="rId34"/>
    <p:sldId id="446" r:id="rId35"/>
    <p:sldId id="424" r:id="rId36"/>
    <p:sldId id="429" r:id="rId37"/>
    <p:sldId id="430" r:id="rId38"/>
    <p:sldId id="455" r:id="rId39"/>
    <p:sldId id="434" r:id="rId40"/>
    <p:sldId id="425" r:id="rId41"/>
    <p:sldId id="438" r:id="rId42"/>
    <p:sldId id="390" r:id="rId43"/>
    <p:sldId id="415" r:id="rId44"/>
    <p:sldId id="436" r:id="rId45"/>
    <p:sldId id="416" r:id="rId46"/>
    <p:sldId id="417" r:id="rId47"/>
    <p:sldId id="440" r:id="rId48"/>
    <p:sldId id="442" r:id="rId49"/>
    <p:sldId id="443" r:id="rId50"/>
    <p:sldId id="444" r:id="rId51"/>
    <p:sldId id="445" r:id="rId52"/>
    <p:sldId id="456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FF8070"/>
    <a:srgbClr val="F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935" autoAdjust="0"/>
  </p:normalViewPr>
  <p:slideViewPr>
    <p:cSldViewPr snapToObjects="1">
      <p:cViewPr varScale="1">
        <p:scale>
          <a:sx n="82" d="100"/>
          <a:sy n="82" d="100"/>
        </p:scale>
        <p:origin x="-12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67640156428789"/>
          <c:y val="0.139681131271853"/>
          <c:w val="0.882310738554941"/>
          <c:h val="0.6141183664389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readonly</c:v>
                </c:pt>
              </c:strCache>
            </c:strRef>
          </c:tx>
          <c:spPr>
            <a:solidFill>
              <a:srgbClr val="008000"/>
            </a:solidFill>
            <a:effectLst/>
            <a:scene3d>
              <a:camera prst="orthographicFront"/>
              <a:lightRig rig="brightRoom" dir="tl">
                <a:rot lat="0" lon="0" rev="8700000"/>
              </a:lightRig>
            </a:scene3d>
            <a:sp3d>
              <a:contourClr>
                <a:srgbClr val="000000"/>
              </a:contourClr>
            </a:sp3d>
          </c:spPr>
          <c:invertIfNegative val="0"/>
          <c:cat>
            <c:strRef>
              <c:f>Sheet1!$A$2:$A$15</c:f>
              <c:strCache>
                <c:ptCount val="14"/>
                <c:pt idx="0">
                  <c:v>JOlden</c:v>
                </c:pt>
                <c:pt idx="1">
                  <c:v>tinySQL</c:v>
                </c:pt>
                <c:pt idx="2">
                  <c:v>htmlparser</c:v>
                </c:pt>
                <c:pt idx="3">
                  <c:v>ejc</c:v>
                </c:pt>
                <c:pt idx="4">
                  <c:v>xalan</c:v>
                </c:pt>
                <c:pt idx="5">
                  <c:v>javad</c:v>
                </c:pt>
                <c:pt idx="6">
                  <c:v>SPECjbb</c:v>
                </c:pt>
                <c:pt idx="7">
                  <c:v>commons-pool</c:v>
                </c:pt>
                <c:pt idx="8">
                  <c:v>jdbm</c:v>
                </c:pt>
                <c:pt idx="9">
                  <c:v>jdbf</c:v>
                </c:pt>
                <c:pt idx="10">
                  <c:v>jtds</c:v>
                </c:pt>
                <c:pt idx="11">
                  <c:v>java.lang</c:v>
                </c:pt>
                <c:pt idx="12">
                  <c:v>java.util</c:v>
                </c:pt>
                <c:pt idx="13">
                  <c:v>average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453.0</c:v>
                </c:pt>
                <c:pt idx="1">
                  <c:v>2644.0</c:v>
                </c:pt>
                <c:pt idx="2">
                  <c:v>2711.0</c:v>
                </c:pt>
                <c:pt idx="3">
                  <c:v>6161.0</c:v>
                </c:pt>
                <c:pt idx="4">
                  <c:v>25181.0</c:v>
                </c:pt>
                <c:pt idx="5">
                  <c:v>249.0</c:v>
                </c:pt>
                <c:pt idx="6">
                  <c:v>830.0</c:v>
                </c:pt>
                <c:pt idx="7">
                  <c:v>266.0</c:v>
                </c:pt>
                <c:pt idx="8">
                  <c:v>470.0</c:v>
                </c:pt>
                <c:pt idx="9">
                  <c:v>1669.0</c:v>
                </c:pt>
                <c:pt idx="10">
                  <c:v>2805.0</c:v>
                </c:pt>
                <c:pt idx="11">
                  <c:v>2028.0</c:v>
                </c:pt>
                <c:pt idx="12">
                  <c:v>2852.0</c:v>
                </c:pt>
                <c:pt idx="13">
                  <c:v>0.542871236967161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polyread</c:v>
                </c:pt>
              </c:strCache>
            </c:strRef>
          </c:tx>
          <c:spPr>
            <a:solidFill>
              <a:srgbClr val="FFFF00"/>
            </a:solidFill>
            <a:effectLst/>
            <a:scene3d>
              <a:camera prst="orthographicFront"/>
              <a:lightRig rig="brightRoom" dir="tl">
                <a:rot lat="0" lon="0" rev="8700000"/>
              </a:lightRig>
            </a:scene3d>
            <a:sp3d>
              <a:contourClr>
                <a:srgbClr val="000000"/>
              </a:contourClr>
            </a:sp3d>
          </c:spPr>
          <c:invertIfNegative val="0"/>
          <c:cat>
            <c:strRef>
              <c:f>Sheet1!$A$2:$A$15</c:f>
              <c:strCache>
                <c:ptCount val="14"/>
                <c:pt idx="0">
                  <c:v>JOlden</c:v>
                </c:pt>
                <c:pt idx="1">
                  <c:v>tinySQL</c:v>
                </c:pt>
                <c:pt idx="2">
                  <c:v>htmlparser</c:v>
                </c:pt>
                <c:pt idx="3">
                  <c:v>ejc</c:v>
                </c:pt>
                <c:pt idx="4">
                  <c:v>xalan</c:v>
                </c:pt>
                <c:pt idx="5">
                  <c:v>javad</c:v>
                </c:pt>
                <c:pt idx="6">
                  <c:v>SPECjbb</c:v>
                </c:pt>
                <c:pt idx="7">
                  <c:v>commons-pool</c:v>
                </c:pt>
                <c:pt idx="8">
                  <c:v>jdbm</c:v>
                </c:pt>
                <c:pt idx="9">
                  <c:v>jdbf</c:v>
                </c:pt>
                <c:pt idx="10">
                  <c:v>jtds</c:v>
                </c:pt>
                <c:pt idx="11">
                  <c:v>java.lang</c:v>
                </c:pt>
                <c:pt idx="12">
                  <c:v>java.util</c:v>
                </c:pt>
                <c:pt idx="13">
                  <c:v>average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149.0</c:v>
                </c:pt>
                <c:pt idx="1">
                  <c:v>418.0</c:v>
                </c:pt>
                <c:pt idx="2">
                  <c:v>421.0</c:v>
                </c:pt>
                <c:pt idx="3">
                  <c:v>1803.0</c:v>
                </c:pt>
                <c:pt idx="4">
                  <c:v>3254.0</c:v>
                </c:pt>
                <c:pt idx="5">
                  <c:v>19.0</c:v>
                </c:pt>
                <c:pt idx="6">
                  <c:v>246.0</c:v>
                </c:pt>
                <c:pt idx="7">
                  <c:v>37.0</c:v>
                </c:pt>
                <c:pt idx="8">
                  <c:v>161.0</c:v>
                </c:pt>
                <c:pt idx="9">
                  <c:v>240.0</c:v>
                </c:pt>
                <c:pt idx="10">
                  <c:v>299.0</c:v>
                </c:pt>
                <c:pt idx="11">
                  <c:v>187.0</c:v>
                </c:pt>
                <c:pt idx="12">
                  <c:v>1005.0</c:v>
                </c:pt>
                <c:pt idx="13">
                  <c:v>0.1010445982419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mutable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brightRoom" dir="tl">
                <a:rot lat="0" lon="0" rev="8700000"/>
              </a:lightRig>
            </a:scene3d>
            <a:sp3d>
              <a:contourClr>
                <a:srgbClr val="000000"/>
              </a:contourClr>
            </a:sp3d>
          </c:spPr>
          <c:invertIfNegative val="0"/>
          <c:cat>
            <c:strRef>
              <c:f>Sheet1!$A$2:$A$15</c:f>
              <c:strCache>
                <c:ptCount val="14"/>
                <c:pt idx="0">
                  <c:v>JOlden</c:v>
                </c:pt>
                <c:pt idx="1">
                  <c:v>tinySQL</c:v>
                </c:pt>
                <c:pt idx="2">
                  <c:v>htmlparser</c:v>
                </c:pt>
                <c:pt idx="3">
                  <c:v>ejc</c:v>
                </c:pt>
                <c:pt idx="4">
                  <c:v>xalan</c:v>
                </c:pt>
                <c:pt idx="5">
                  <c:v>javad</c:v>
                </c:pt>
                <c:pt idx="6">
                  <c:v>SPECjbb</c:v>
                </c:pt>
                <c:pt idx="7">
                  <c:v>commons-pool</c:v>
                </c:pt>
                <c:pt idx="8">
                  <c:v>jdbm</c:v>
                </c:pt>
                <c:pt idx="9">
                  <c:v>jdbf</c:v>
                </c:pt>
                <c:pt idx="10">
                  <c:v>jtds</c:v>
                </c:pt>
                <c:pt idx="11">
                  <c:v>java.lang</c:v>
                </c:pt>
                <c:pt idx="12">
                  <c:v>java.util</c:v>
                </c:pt>
                <c:pt idx="13">
                  <c:v>average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347.0</c:v>
                </c:pt>
                <c:pt idx="1">
                  <c:v>1185.0</c:v>
                </c:pt>
                <c:pt idx="2">
                  <c:v>1721.0</c:v>
                </c:pt>
                <c:pt idx="3">
                  <c:v>7470.0</c:v>
                </c:pt>
                <c:pt idx="4">
                  <c:v>12751.0</c:v>
                </c:pt>
                <c:pt idx="5">
                  <c:v>95.0</c:v>
                </c:pt>
                <c:pt idx="6">
                  <c:v>461.0</c:v>
                </c:pt>
                <c:pt idx="7">
                  <c:v>299.0</c:v>
                </c:pt>
                <c:pt idx="8">
                  <c:v>530.0</c:v>
                </c:pt>
                <c:pt idx="9">
                  <c:v>601.0</c:v>
                </c:pt>
                <c:pt idx="10">
                  <c:v>1944.0</c:v>
                </c:pt>
                <c:pt idx="11">
                  <c:v>755.0</c:v>
                </c:pt>
                <c:pt idx="12">
                  <c:v>3063.0</c:v>
                </c:pt>
                <c:pt idx="13">
                  <c:v>0.356084164790939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44902744"/>
        <c:axId val="-2144899736"/>
      </c:barChart>
      <c:catAx>
        <c:axId val="-2144902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100000" vert="horz" anchor="ctr" anchorCtr="1"/>
          <a:lstStyle/>
          <a:p>
            <a:pPr>
              <a:defRPr sz="2000"/>
            </a:pPr>
            <a:endParaRPr lang="en-US"/>
          </a:p>
        </c:txPr>
        <c:crossAx val="-2144899736"/>
        <c:crosses val="autoZero"/>
        <c:auto val="0"/>
        <c:lblAlgn val="ctr"/>
        <c:lblOffset val="100"/>
        <c:noMultiLvlLbl val="0"/>
      </c:catAx>
      <c:valAx>
        <c:axId val="-21448997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449027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0097351224862"/>
          <c:y val="0.0250213227521377"/>
          <c:w val="0.407115542487043"/>
          <c:h val="0.0704080678631289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67640156428789"/>
          <c:y val="0.139681131271853"/>
          <c:w val="0.882310738554941"/>
          <c:h val="0.6141183664389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Pure</c:v>
                </c:pt>
              </c:strCache>
            </c:strRef>
          </c:tx>
          <c:spPr>
            <a:solidFill>
              <a:srgbClr val="008000"/>
            </a:solidFill>
            <a:effectLst/>
            <a:scene3d>
              <a:camera prst="orthographicFront"/>
              <a:lightRig rig="brightRoom" dir="tl">
                <a:rot lat="0" lon="0" rev="8700000"/>
              </a:lightRig>
            </a:scene3d>
            <a:sp3d>
              <a:contourClr>
                <a:srgbClr val="000000"/>
              </a:contourClr>
            </a:sp3d>
          </c:spPr>
          <c:invertIfNegative val="0"/>
          <c:cat>
            <c:strRef>
              <c:f>Sheet1!$A$2:$A$15</c:f>
              <c:strCache>
                <c:ptCount val="14"/>
                <c:pt idx="0">
                  <c:v>JOlden</c:v>
                </c:pt>
                <c:pt idx="1">
                  <c:v>tinySQL</c:v>
                </c:pt>
                <c:pt idx="2">
                  <c:v>htmlparser</c:v>
                </c:pt>
                <c:pt idx="3">
                  <c:v>ejc</c:v>
                </c:pt>
                <c:pt idx="4">
                  <c:v>xalan</c:v>
                </c:pt>
                <c:pt idx="5">
                  <c:v>javad</c:v>
                </c:pt>
                <c:pt idx="6">
                  <c:v>SPECjbb</c:v>
                </c:pt>
                <c:pt idx="7">
                  <c:v>commons-pool</c:v>
                </c:pt>
                <c:pt idx="8">
                  <c:v>jdbm</c:v>
                </c:pt>
                <c:pt idx="9">
                  <c:v>jdbf</c:v>
                </c:pt>
                <c:pt idx="10">
                  <c:v>jtds</c:v>
                </c:pt>
                <c:pt idx="11">
                  <c:v>java.lang</c:v>
                </c:pt>
                <c:pt idx="12">
                  <c:v>java.util</c:v>
                </c:pt>
                <c:pt idx="13">
                  <c:v>average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175.0</c:v>
                </c:pt>
                <c:pt idx="1">
                  <c:v>965.0</c:v>
                </c:pt>
                <c:pt idx="2">
                  <c:v>647.0</c:v>
                </c:pt>
                <c:pt idx="3">
                  <c:v>1740.0</c:v>
                </c:pt>
                <c:pt idx="4">
                  <c:v>4019.0</c:v>
                </c:pt>
                <c:pt idx="5">
                  <c:v>60.0</c:v>
                </c:pt>
                <c:pt idx="6">
                  <c:v>200.0</c:v>
                </c:pt>
                <c:pt idx="7">
                  <c:v>94.0</c:v>
                </c:pt>
                <c:pt idx="8">
                  <c:v>139.0</c:v>
                </c:pt>
                <c:pt idx="9">
                  <c:v>336.0</c:v>
                </c:pt>
                <c:pt idx="10">
                  <c:v>672.0</c:v>
                </c:pt>
                <c:pt idx="11">
                  <c:v>1128.0</c:v>
                </c:pt>
                <c:pt idx="12">
                  <c:v>1093.0</c:v>
                </c:pt>
                <c:pt idx="13">
                  <c:v>0.435174752922812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Impure</c:v>
                </c:pt>
              </c:strCache>
            </c:strRef>
          </c:tx>
          <c:spPr>
            <a:solidFill>
              <a:srgbClr val="FF6600"/>
            </a:solidFill>
            <a:effectLst/>
            <a:scene3d>
              <a:camera prst="orthographicFront"/>
              <a:lightRig rig="brightRoom" dir="tl">
                <a:rot lat="0" lon="0" rev="8700000"/>
              </a:lightRig>
            </a:scene3d>
            <a:sp3d>
              <a:contourClr>
                <a:srgbClr val="000000"/>
              </a:contourClr>
            </a:sp3d>
          </c:spPr>
          <c:invertIfNegative val="0"/>
          <c:cat>
            <c:strRef>
              <c:f>Sheet1!$A$2:$A$15</c:f>
              <c:strCache>
                <c:ptCount val="14"/>
                <c:pt idx="0">
                  <c:v>JOlden</c:v>
                </c:pt>
                <c:pt idx="1">
                  <c:v>tinySQL</c:v>
                </c:pt>
                <c:pt idx="2">
                  <c:v>htmlparser</c:v>
                </c:pt>
                <c:pt idx="3">
                  <c:v>ejc</c:v>
                </c:pt>
                <c:pt idx="4">
                  <c:v>xalan</c:v>
                </c:pt>
                <c:pt idx="5">
                  <c:v>javad</c:v>
                </c:pt>
                <c:pt idx="6">
                  <c:v>SPECjbb</c:v>
                </c:pt>
                <c:pt idx="7">
                  <c:v>commons-pool</c:v>
                </c:pt>
                <c:pt idx="8">
                  <c:v>jdbm</c:v>
                </c:pt>
                <c:pt idx="9">
                  <c:v>jdbf</c:v>
                </c:pt>
                <c:pt idx="10">
                  <c:v>jtds</c:v>
                </c:pt>
                <c:pt idx="11">
                  <c:v>java.lang</c:v>
                </c:pt>
                <c:pt idx="12">
                  <c:v>java.util</c:v>
                </c:pt>
                <c:pt idx="13">
                  <c:v>average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151.0</c:v>
                </c:pt>
                <c:pt idx="1">
                  <c:v>632.0</c:v>
                </c:pt>
                <c:pt idx="2">
                  <c:v>1051.0</c:v>
                </c:pt>
                <c:pt idx="3">
                  <c:v>2994.0</c:v>
                </c:pt>
                <c:pt idx="4">
                  <c:v>6367.0</c:v>
                </c:pt>
                <c:pt idx="5">
                  <c:v>80.0</c:v>
                </c:pt>
                <c:pt idx="6">
                  <c:v>329.0</c:v>
                </c:pt>
                <c:pt idx="7">
                  <c:v>181.0</c:v>
                </c:pt>
                <c:pt idx="8">
                  <c:v>307.0</c:v>
                </c:pt>
                <c:pt idx="9">
                  <c:v>371.0</c:v>
                </c:pt>
                <c:pt idx="10">
                  <c:v>1210.0</c:v>
                </c:pt>
                <c:pt idx="11">
                  <c:v>514.0</c:v>
                </c:pt>
                <c:pt idx="12">
                  <c:v>1631.0</c:v>
                </c:pt>
                <c:pt idx="13">
                  <c:v>0.564825247077188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44813336"/>
        <c:axId val="-2144810328"/>
      </c:barChart>
      <c:catAx>
        <c:axId val="-2144813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100000" vert="horz" anchor="ctr" anchorCtr="1"/>
          <a:lstStyle/>
          <a:p>
            <a:pPr>
              <a:defRPr sz="2000"/>
            </a:pPr>
            <a:endParaRPr lang="en-US"/>
          </a:p>
        </c:txPr>
        <c:crossAx val="-2144810328"/>
        <c:crosses val="autoZero"/>
        <c:auto val="0"/>
        <c:lblAlgn val="ctr"/>
        <c:lblOffset val="100"/>
        <c:noMultiLvlLbl val="0"/>
      </c:catAx>
      <c:valAx>
        <c:axId val="-21448103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448133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0097351224862"/>
          <c:y val="0.0250213227521377"/>
          <c:w val="0.407115542487043"/>
          <c:h val="0.0704080678631289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9B41-B93C-E34D-AFFF-DB85D67FDF0D}" type="datetimeFigureOut">
              <a:rPr lang="en-US" smtClean="0"/>
              <a:t>10/16/12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4C2DD-84CF-C840-85A1-95CEB7600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561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98DC1-53B0-1442-964F-F313FA46DE35}" type="datetimeFigureOut">
              <a:rPr lang="en-US" smtClean="0"/>
              <a:pPr/>
              <a:t>10/16/12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0AB23-F473-AE47-9E53-7D20C2A7A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504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56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ReIm is context-sensitive.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ReIm </a:t>
            </a:r>
            <a:r>
              <a:rPr lang="en-US" dirty="0" smtClean="0"/>
              <a:t>introduces</a:t>
            </a:r>
            <a:r>
              <a:rPr lang="en-US" baseline="0" dirty="0" smtClean="0"/>
              <a:t> the polyread qualifier. </a:t>
            </a: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mutability of a polyread reference depends on the usage </a:t>
            </a:r>
            <a:r>
              <a:rPr lang="en-US" i="1" dirty="0" smtClean="0"/>
              <a:t>context?.</a:t>
            </a:r>
            <a:r>
              <a:rPr lang="en-US" i="1" baseline="0" dirty="0" smtClean="0"/>
              <a:t> ANA: Wei, context of what?</a:t>
            </a:r>
            <a:endParaRPr lang="en-US" i="0" baseline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For example, suppose we have a polyread field f in class C.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Because c1 is mutable, c1.f becomes mutable and the assignment is allowed.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However, because c2 is readonly, c2.f becomes readonly, the assignment is not allowed. 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WEI: I want to get rid of the id() example. It is much more complicated than field access example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3891A7"/>
              </a:buClr>
              <a:buSzTx/>
              <a:buFont typeface="Verdana"/>
              <a:buChar char="◦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x.f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= 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not allowed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for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Courier New"/>
              </a:rPr>
              <a:t>polyread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x</a:t>
            </a:r>
            <a:endParaRPr lang="en-US" baseline="0" dirty="0" smtClean="0"/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3891A7"/>
              </a:buClr>
              <a:buSzTx/>
              <a:buFont typeface="Verdana"/>
              <a:buChar char="◦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z = id(y);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is allowed if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z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is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mutable</a:t>
            </a:r>
          </a:p>
          <a:p>
            <a:pPr marL="658368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B80A"/>
              </a:buClr>
              <a:buSzTx/>
              <a:buFont typeface="Wingdings 2"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polyread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X id(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polyread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X x) </a:t>
            </a:r>
          </a:p>
          <a:p>
            <a:pPr marL="658368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B80A"/>
              </a:buClr>
              <a:buSzTx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{ return x;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38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smtClean="0"/>
              <a:t>For the previous example, ReIm </a:t>
            </a:r>
            <a:r>
              <a:rPr lang="en-US" baseline="0" dirty="0" smtClean="0"/>
              <a:t>types field date, the return value of </a:t>
            </a:r>
            <a:r>
              <a:rPr lang="en-US" baseline="0" dirty="0" err="1" smtClean="0"/>
              <a:t>getDate</a:t>
            </a:r>
            <a:r>
              <a:rPr lang="en-US" baseline="0" dirty="0" smtClean="0"/>
              <a:t>, and the this parameter of </a:t>
            </a:r>
            <a:r>
              <a:rPr lang="en-US" baseline="0" dirty="0" err="1" smtClean="0"/>
              <a:t>getDate</a:t>
            </a:r>
            <a:r>
              <a:rPr lang="en-US" baseline="0" dirty="0" smtClean="0"/>
              <a:t>, as polyread. 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228600" lvl="0" indent="-228600">
              <a:buAutoNum type="arabicPeriod"/>
            </a:pPr>
            <a:r>
              <a:rPr lang="en-US" baseline="0" dirty="0" smtClean="0"/>
              <a:t>the polyread return value of </a:t>
            </a:r>
            <a:r>
              <a:rPr lang="en-US" baseline="0" dirty="0" err="1" smtClean="0"/>
              <a:t>getDate</a:t>
            </a:r>
            <a:r>
              <a:rPr lang="en-US" baseline="0" dirty="0" smtClean="0"/>
              <a:t>, are instantiated to mutable in </a:t>
            </a:r>
            <a:r>
              <a:rPr lang="en-US" baseline="0" dirty="0" err="1" smtClean="0"/>
              <a:t>SetHours</a:t>
            </a:r>
            <a:r>
              <a:rPr lang="en-US" baseline="0" dirty="0" smtClean="0"/>
              <a:t>.</a:t>
            </a:r>
          </a:p>
          <a:p>
            <a:pPr marL="228600" lvl="0" indent="-228600">
              <a:buAutoNum type="arabicPeriod"/>
            </a:pPr>
            <a:r>
              <a:rPr lang="en-US" baseline="0" dirty="0" smtClean="0"/>
              <a:t>it is instantiated to readonly in </a:t>
            </a:r>
            <a:r>
              <a:rPr lang="en-US" baseline="0" dirty="0" err="1" smtClean="0"/>
              <a:t>GetHours</a:t>
            </a:r>
            <a:r>
              <a:rPr lang="en-US" baseline="0" dirty="0" smtClean="0"/>
              <a:t>.</a:t>
            </a:r>
          </a:p>
          <a:p>
            <a:pPr marL="0" lvl="0" indent="0">
              <a:buNone/>
            </a:pPr>
            <a:endParaRPr lang="en-US" baseline="0" dirty="0" smtClean="0"/>
          </a:p>
          <a:p>
            <a:pPr marL="0" lvl="0" indent="0">
              <a:buNone/>
            </a:pPr>
            <a:r>
              <a:rPr lang="en-US" baseline="0" dirty="0" smtClean="0"/>
              <a:t>As a result, the this-parameter of </a:t>
            </a:r>
            <a:r>
              <a:rPr lang="en-US" baseline="0" dirty="0" err="1" smtClean="0"/>
              <a:t>GetHours</a:t>
            </a:r>
            <a:r>
              <a:rPr lang="en-US" baseline="0" dirty="0" smtClean="0"/>
              <a:t> can be typed as </a:t>
            </a:r>
            <a:r>
              <a:rPr lang="en-US" baseline="0" dirty="0" smtClean="0"/>
              <a:t>readonly, and this ReIm typing is more precise.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87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ReIm</a:t>
            </a:r>
            <a:r>
              <a:rPr lang="en-US" baseline="0" dirty="0" smtClean="0"/>
              <a:t> uses viewpoint adaptation to encode context sensitivity.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Viewpoint adaptation adapts a type q from the viewpoint of another type q’</a:t>
            </a:r>
            <a:endParaRPr lang="en-US" dirty="0" smtClean="0"/>
          </a:p>
          <a:p>
            <a:r>
              <a:rPr lang="en-US" dirty="0" smtClean="0"/>
              <a:t>E.g. </a:t>
            </a:r>
          </a:p>
          <a:p>
            <a:r>
              <a:rPr lang="en-US" dirty="0" smtClean="0"/>
              <a:t>The type of object O2</a:t>
            </a:r>
            <a:r>
              <a:rPr lang="en-US" baseline="0" dirty="0" smtClean="0"/>
              <a:t> from the viewpoint of O1 is q’. The type of O3 from the viewpoint of O2 is q. </a:t>
            </a:r>
          </a:p>
          <a:p>
            <a:r>
              <a:rPr lang="en-US" baseline="0" dirty="0" smtClean="0"/>
              <a:t>Therefore, the type of O3 from the viewpoint of O1 is q adapted from the viewpoint of q’. </a:t>
            </a:r>
          </a:p>
          <a:p>
            <a:r>
              <a:rPr lang="en-US" baseline="0" dirty="0" smtClean="0"/>
              <a:t>This is how we denote viewpoint adaptation.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ReIm defines the following viewpoint adaptation operation: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Adapting mutable from any viewpoint yields mutable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…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…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89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Traditional viewpoint adaptation always adapts from</a:t>
            </a:r>
            <a:r>
              <a:rPr lang="en-US" baseline="0" dirty="0" smtClean="0"/>
              <a:t> the viewpoint of the receiver.</a:t>
            </a:r>
          </a:p>
          <a:p>
            <a:r>
              <a:rPr lang="en-US" baseline="0" dirty="0" smtClean="0"/>
              <a:t>At field accesses, it adapts the declared type of field f from the viewpoint of receiver x.</a:t>
            </a:r>
          </a:p>
          <a:p>
            <a:r>
              <a:rPr lang="en-US" baseline="0" dirty="0" smtClean="0"/>
              <a:t>At method calls, it adapts the types of the formal parameter and return value, from the viewpoint of receiver y.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Reim</a:t>
            </a:r>
            <a:r>
              <a:rPr lang="en-US" dirty="0" smtClean="0"/>
              <a:t> generalize</a:t>
            </a:r>
            <a:r>
              <a:rPr lang="en-US" baseline="0" dirty="0" smtClean="0"/>
              <a:t>s traditional viewpoint adaptation.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adapts from the viewpoint of the receiver at field accesses.</a:t>
            </a:r>
          </a:p>
          <a:p>
            <a:r>
              <a:rPr lang="en-US" baseline="0" dirty="0" smtClean="0"/>
              <a:t>However, it adapts from the viewpoint of left-hand-side of call assignment at method calls, e.g.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---REMOVED---</a:t>
            </a:r>
            <a:endParaRPr lang="en-US" baseline="0" dirty="0" smtClean="0"/>
          </a:p>
          <a:p>
            <a:r>
              <a:rPr lang="en-US" baseline="0" dirty="0" smtClean="0"/>
              <a:t>This is motivated by the fact that in reference immutability the dependence is from</a:t>
            </a:r>
            <a:br>
              <a:rPr lang="en-US" baseline="0" dirty="0" smtClean="0"/>
            </a:br>
            <a:r>
              <a:rPr lang="en-US" baseline="0" dirty="0" smtClean="0"/>
              <a:t>the left-hand-side of the call assignment x, towards the return value of the called method 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89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viewpoint adaptation example.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At field access </a:t>
            </a:r>
            <a:r>
              <a:rPr lang="en-US" baseline="0" dirty="0" err="1" smtClean="0"/>
              <a:t>this.date</a:t>
            </a:r>
            <a:r>
              <a:rPr lang="en-US" baseline="0" dirty="0" smtClean="0"/>
              <a:t>: the viewpoint is “this”, and the </a:t>
            </a:r>
            <a:r>
              <a:rPr lang="en-US" baseline="0" dirty="0" err="1" smtClean="0"/>
              <a:t>adaptee</a:t>
            </a:r>
            <a:r>
              <a:rPr lang="en-US" baseline="0" dirty="0" smtClean="0"/>
              <a:t> is “date”. the adapted type is polyread. 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At method call “</a:t>
            </a:r>
            <a:r>
              <a:rPr lang="en-US" baseline="0" dirty="0" err="1" smtClean="0"/>
              <a:t>this.getDate</a:t>
            </a:r>
            <a:r>
              <a:rPr lang="en-US" baseline="0" dirty="0" smtClean="0"/>
              <a:t>()”: the viewpoint is left-hand-side “md”, the </a:t>
            </a:r>
            <a:r>
              <a:rPr lang="en-US" baseline="0" dirty="0" err="1" smtClean="0"/>
              <a:t>adaptee</a:t>
            </a:r>
            <a:r>
              <a:rPr lang="en-US" baseline="0" dirty="0" smtClean="0"/>
              <a:t> is “the return value of </a:t>
            </a:r>
            <a:r>
              <a:rPr lang="en-US" baseline="0" dirty="0" err="1" smtClean="0"/>
              <a:t>getDate</a:t>
            </a:r>
            <a:r>
              <a:rPr lang="en-US" baseline="0" dirty="0" smtClean="0"/>
              <a:t>”, the adapted type is mutable</a:t>
            </a:r>
            <a:endParaRPr lang="en-US" dirty="0" smtClean="0"/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Finally, at method call “</a:t>
            </a:r>
            <a:r>
              <a:rPr lang="en-US" baseline="0" dirty="0" err="1" smtClean="0"/>
              <a:t>this.getDate</a:t>
            </a:r>
            <a:r>
              <a:rPr lang="en-US" baseline="0" dirty="0" smtClean="0"/>
              <a:t>()”: the viewpoint is left-hand-side “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”, the </a:t>
            </a:r>
            <a:r>
              <a:rPr lang="en-US" baseline="0" dirty="0" err="1" smtClean="0"/>
              <a:t>adaptee</a:t>
            </a:r>
            <a:r>
              <a:rPr lang="en-US" baseline="0" dirty="0" smtClean="0"/>
              <a:t> is “the return value of </a:t>
            </a:r>
            <a:r>
              <a:rPr lang="en-US" baseline="0" dirty="0" err="1" smtClean="0"/>
              <a:t>getDate</a:t>
            </a:r>
            <a:r>
              <a:rPr lang="en-US" baseline="0" dirty="0" smtClean="0"/>
              <a:t>”, the adapted type is readonly.</a:t>
            </a:r>
            <a:endParaRPr lang="en-US" dirty="0" smtClean="0"/>
          </a:p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87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type qualifiers form</a:t>
            </a:r>
            <a:r>
              <a:rPr lang="en-US" baseline="0" dirty="0" smtClean="0"/>
              <a:t> the following subtyping hierarchy.</a:t>
            </a:r>
          </a:p>
          <a:p>
            <a:r>
              <a:rPr lang="en-US" baseline="0" dirty="0" smtClean="0"/>
              <a:t>mutable is a subtype of polyread and polyread is a subtype of readonly.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Therefore, it is allowed to assign a polyread or mutable reference to a readonly one, </a:t>
            </a:r>
          </a:p>
          <a:p>
            <a:r>
              <a:rPr lang="en-US" baseline="0" dirty="0" smtClean="0"/>
              <a:t>but it is not allowed to assign a readonly or polyread reference to a mutable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60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The typing rules enforce </a:t>
            </a:r>
            <a:r>
              <a:rPr lang="en-US" baseline="0" dirty="0" smtClean="0"/>
              <a:t>the expected subtyping constraint. That is, the right-hand-side of the assignment is a subtype of the left-hand-side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The rules use viewpoint adaptations at field accesses and method calls. 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For example, at field read x = </a:t>
            </a:r>
            <a:r>
              <a:rPr lang="en-US" baseline="0" dirty="0" err="1" smtClean="0"/>
              <a:t>y.f</a:t>
            </a:r>
            <a:r>
              <a:rPr lang="en-US" baseline="0" dirty="0" smtClean="0"/>
              <a:t> the adapted type (</a:t>
            </a:r>
            <a:r>
              <a:rPr lang="en-US" baseline="0" dirty="0" err="1" smtClean="0"/>
              <a:t>qy</a:t>
            </a:r>
            <a:r>
              <a:rPr lang="en-US" baseline="0" dirty="0" smtClean="0"/>
              <a:t> adapt </a:t>
            </a:r>
            <a:r>
              <a:rPr lang="en-US" baseline="0" dirty="0" err="1" smtClean="0"/>
              <a:t>qf</a:t>
            </a:r>
            <a:r>
              <a:rPr lang="en-US" baseline="0" dirty="0" smtClean="0"/>
              <a:t>) of the right-hand-side is a subtype of the left-hand-side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Notice that the viewpoint at field read and field write is the receiver, but the viewpoint at method call is the left-hand-side.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8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r>
              <a:rPr lang="en-US" baseline="0" dirty="0" smtClean="0"/>
              <a:t> The key idea of the unified inference is to compute a set-based solution. </a:t>
            </a:r>
          </a:p>
          <a:p>
            <a:r>
              <a:rPr lang="en-US" dirty="0" smtClean="0"/>
              <a:t>2.1 The set-based</a:t>
            </a:r>
            <a:r>
              <a:rPr lang="en-US" baseline="0" dirty="0" smtClean="0"/>
              <a:t> solver initializes each variable to the set of all possible qualifiers. For example, it is {…}</a:t>
            </a:r>
          </a:p>
          <a:p>
            <a:r>
              <a:rPr lang="en-US" baseline="0" dirty="0" smtClean="0"/>
              <a:t>2.2 The solver iterates over statements s, </a:t>
            </a:r>
          </a:p>
          <a:p>
            <a:r>
              <a:rPr lang="en-US" baseline="0" dirty="0" smtClean="0"/>
              <a:t>2.2 and removes infeasible qualifiers for variables in s according to the typing rules. </a:t>
            </a:r>
          </a:p>
          <a:p>
            <a:r>
              <a:rPr lang="en-US" baseline="0" dirty="0" smtClean="0"/>
              <a:t>2.3 Iteration continues until the solver reaches a </a:t>
            </a:r>
            <a:r>
              <a:rPr lang="en-US" baseline="0" dirty="0" err="1" smtClean="0"/>
              <a:t>fixpoint</a:t>
            </a:r>
            <a:r>
              <a:rPr lang="en-US" baseline="0" dirty="0" smtClean="0"/>
              <a:t>, or assigns the empty set to a variable, in which case the solver terminates with an error.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41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Initially</a:t>
            </a:r>
            <a:r>
              <a:rPr lang="en-US" baseline="0" dirty="0" smtClean="0"/>
              <a:t>, all variables are mapped to the set of all possible type qualifiers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64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readonly</a:t>
            </a:r>
            <a:r>
              <a:rPr lang="en-US" baseline="0" dirty="0" smtClean="0"/>
              <a:t> and polyread are removed from the set of md because of the mutation to </a:t>
            </a:r>
            <a:r>
              <a:rPr lang="en-US" baseline="0" dirty="0" err="1" smtClean="0"/>
              <a:t>md.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01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 Define Reference Immutability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Explain the example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RI enforces that a readonly reference cannot be used to mutate the state of its referenced object. </a:t>
            </a:r>
          </a:p>
          <a:p>
            <a:pPr marL="0" indent="0">
              <a:buNone/>
            </a:pPr>
            <a:r>
              <a:rPr lang="en-US" baseline="0" dirty="0" smtClean="0"/>
              <a:t>For example, we can have a Date object, and two references that refer to it: one reference is the </a:t>
            </a:r>
          </a:p>
          <a:p>
            <a:pPr marL="0" indent="0">
              <a:buNone/>
            </a:pPr>
            <a:r>
              <a:rPr lang="en-US" baseline="0" dirty="0" smtClean="0"/>
              <a:t>mutable reference md, and the other is the </a:t>
            </a:r>
            <a:r>
              <a:rPr lang="en-US" baseline="0" dirty="0" err="1" smtClean="0"/>
              <a:t>immutablereference</a:t>
            </a:r>
            <a:r>
              <a:rPr lang="en-US" baseline="0" dirty="0" smtClean="0"/>
              <a:t> </a:t>
            </a:r>
            <a:r>
              <a:rPr lang="en-US" baseline="0" dirty="0" smtClean="0"/>
              <a:t>rd. 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err="1" smtClean="0"/>
              <a:t>setHours</a:t>
            </a:r>
            <a:r>
              <a:rPr lang="en-US" baseline="0" dirty="0" smtClean="0"/>
              <a:t> mutates the receiver object. Therefore, we are allowed to invoke </a:t>
            </a:r>
          </a:p>
          <a:p>
            <a:pPr marL="0" indent="0">
              <a:buNone/>
            </a:pPr>
            <a:r>
              <a:rPr lang="en-US" baseline="0" dirty="0" err="1" smtClean="0"/>
              <a:t>setHours</a:t>
            </a:r>
            <a:r>
              <a:rPr lang="en-US" baseline="0" dirty="0" smtClean="0"/>
              <a:t> on the mutable reference md, but we are not allowed to invoke </a:t>
            </a:r>
            <a:r>
              <a:rPr lang="en-US" baseline="0" dirty="0" err="1" smtClean="0"/>
              <a:t>setHours</a:t>
            </a: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on the immutable reference rd.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47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readonly is removed from the set of return value of </a:t>
            </a:r>
            <a:r>
              <a:rPr lang="en-US" dirty="0" err="1" smtClean="0"/>
              <a:t>getDate</a:t>
            </a:r>
            <a:r>
              <a:rPr lang="en-US" baseline="0" dirty="0" smtClean="0"/>
              <a:t> because of this call </a:t>
            </a:r>
            <a:r>
              <a:rPr lang="en-US" baseline="0" dirty="0" smtClean="0"/>
              <a:t>assignment.</a:t>
            </a:r>
          </a:p>
          <a:p>
            <a:r>
              <a:rPr lang="en-US" baseline="0" dirty="0" smtClean="0"/>
              <a:t>If we kept the readonly in the return value of </a:t>
            </a:r>
            <a:r>
              <a:rPr lang="en-US" baseline="0" dirty="0" err="1" smtClean="0"/>
              <a:t>getDate</a:t>
            </a:r>
            <a:r>
              <a:rPr lang="en-US" baseline="0" dirty="0" smtClean="0"/>
              <a:t>, the adapted value of “</a:t>
            </a:r>
            <a:r>
              <a:rPr lang="en-US" baseline="0" dirty="0" err="1" smtClean="0"/>
              <a:t>this.getDate</a:t>
            </a:r>
            <a:r>
              <a:rPr lang="en-US" baseline="0" dirty="0" smtClean="0"/>
              <a:t>” could </a:t>
            </a:r>
          </a:p>
          <a:p>
            <a:r>
              <a:rPr lang="en-US" baseline="0" dirty="0" smtClean="0"/>
              <a:t>be “readonly” and this assignment won’t type check!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91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readonly is removed</a:t>
            </a:r>
            <a:r>
              <a:rPr lang="en-US" baseline="0" dirty="0" smtClean="0"/>
              <a:t> from the set of field date and this-parameter of </a:t>
            </a:r>
            <a:r>
              <a:rPr lang="en-US" baseline="0" dirty="0" err="1" smtClean="0"/>
              <a:t>getDate</a:t>
            </a:r>
            <a:r>
              <a:rPr lang="en-US" baseline="0" dirty="0" smtClean="0"/>
              <a:t> because of</a:t>
            </a:r>
            <a:r>
              <a:rPr lang="en-US" baseline="0" dirty="0"/>
              <a:t> </a:t>
            </a:r>
            <a:r>
              <a:rPr lang="en-US" baseline="0" dirty="0" smtClean="0"/>
              <a:t>this return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23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Finally, the </a:t>
            </a:r>
            <a:r>
              <a:rPr lang="en-US" baseline="0" dirty="0" err="1" smtClean="0"/>
              <a:t>readonly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polyread</a:t>
            </a:r>
            <a:r>
              <a:rPr lang="en-US" baseline="0" dirty="0" smtClean="0"/>
              <a:t> qualifiers are removed from the set of the this-parameter of </a:t>
            </a:r>
            <a:r>
              <a:rPr lang="en-US" baseline="0" dirty="0" err="1" smtClean="0"/>
              <a:t>getHours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94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smtClean="0"/>
              <a:t>The set-based solution maps  each variable to a set of possible qualifiers. 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We need to extract a typing from the set-based solution.</a:t>
            </a:r>
          </a:p>
          <a:p>
            <a:pPr marL="0" indent="0">
              <a:buNone/>
            </a:pPr>
            <a:r>
              <a:rPr lang="en-US" baseline="0" dirty="0" smtClean="0"/>
              <a:t> </a:t>
            </a:r>
          </a:p>
          <a:p>
            <a:pPr marL="0" indent="0">
              <a:buNone/>
            </a:pPr>
            <a:r>
              <a:rPr lang="en-US" baseline="0" dirty="0" smtClean="0"/>
              <a:t>We use a ranking over the qualifiers: we prefer … </a:t>
            </a:r>
          </a:p>
          <a:p>
            <a:pPr marL="0" indent="0">
              <a:buNone/>
            </a:pPr>
            <a:r>
              <a:rPr lang="en-US" baseline="0" dirty="0" smtClean="0"/>
              <a:t>The maximal typing picks the maximal qualifier from the set. E.g. …. </a:t>
            </a:r>
          </a:p>
          <a:p>
            <a:pPr marL="0" indent="0">
              <a:buNone/>
            </a:pPr>
            <a:r>
              <a:rPr lang="en-US" baseline="0" dirty="0" smtClean="0"/>
              <a:t>Interestingly, the maximal typing always type checks. In addition, the maximal typing </a:t>
            </a:r>
          </a:p>
          <a:p>
            <a:pPr marL="0" indent="0">
              <a:buNone/>
            </a:pPr>
            <a:r>
              <a:rPr lang="en-US" baseline="0" dirty="0" smtClean="0"/>
              <a:t>gives the best possible typing, that is, the typing with a maximal number </a:t>
            </a:r>
          </a:p>
          <a:p>
            <a:pPr marL="0" indent="0">
              <a:buNone/>
            </a:pPr>
            <a:r>
              <a:rPr lang="en-US" baseline="0" dirty="0" smtClean="0"/>
              <a:t>of </a:t>
            </a:r>
            <a:r>
              <a:rPr lang="en-US" baseline="0" dirty="0" err="1" smtClean="0"/>
              <a:t>readonly</a:t>
            </a:r>
            <a:r>
              <a:rPr lang="en-US" baseline="0" dirty="0" smtClean="0"/>
              <a:t> references.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44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 discuss method purity inference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776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the definition of S &amp; R, a method is pure…</a:t>
            </a:r>
          </a:p>
          <a:p>
            <a:r>
              <a:rPr lang="en-US" baseline="0" dirty="0" smtClean="0"/>
              <a:t>If a method doesn’t access static fields, the </a:t>
            </a:r>
            <a:r>
              <a:rPr lang="en-US" baseline="0" dirty="0" err="1" smtClean="0"/>
              <a:t>prestates</a:t>
            </a:r>
            <a:r>
              <a:rPr lang="en-US" baseline="0" dirty="0" smtClean="0"/>
              <a:t> come from parameters. </a:t>
            </a:r>
          </a:p>
          <a:p>
            <a:r>
              <a:rPr lang="en-US" baseline="0" dirty="0" smtClean="0"/>
              <a:t>If any of … </a:t>
            </a:r>
            <a:endParaRPr lang="en-US" baseline="0" dirty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852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For example…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have extended ReIm &amp; ReImInfer to track mutation of static fields as well. </a:t>
            </a:r>
          </a:p>
          <a:p>
            <a:r>
              <a:rPr lang="en-US" baseline="0" dirty="0" smtClean="0"/>
              <a:t>We do not present this extension due to time constraints.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374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present implementation and evaluation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146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933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evaluated the implementation on 13 benchmarks comprising 766 KLOC in total.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evaluate correctness and precision, we compare the inference result of </a:t>
            </a:r>
            <a:r>
              <a:rPr lang="en-US" baseline="0" dirty="0" err="1" smtClean="0"/>
              <a:t>ReImInfer</a:t>
            </a:r>
            <a:r>
              <a:rPr lang="en-US" baseline="0" dirty="0" smtClean="0"/>
              <a:t> with Javarifier, the inference tool of Javari. </a:t>
            </a:r>
          </a:p>
          <a:p>
            <a:r>
              <a:rPr lang="en-US" baseline="0" dirty="0" smtClean="0"/>
              <a:t>ReImInfer produces equally precise results. There are differences. These differences are due to …</a:t>
            </a:r>
          </a:p>
          <a:p>
            <a:r>
              <a:rPr lang="en-US" baseline="0" dirty="0" smtClean="0"/>
              <a:t>ReImInfer also shows better scalability.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46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aseline="0" dirty="0" smtClean="0"/>
              <a:t>As a motivating example for reference immutability consider</a:t>
            </a:r>
          </a:p>
          <a:p>
            <a:pPr marL="228600" lvl="0" indent="-228600">
              <a:buAutoNum type="arabicPeriod"/>
            </a:pPr>
            <a:r>
              <a:rPr lang="en-US" baseline="0" dirty="0" smtClean="0"/>
              <a:t>The implementation of Class in Java 1.1</a:t>
            </a:r>
          </a:p>
          <a:p>
            <a:pPr marL="228600" lvl="0" indent="-228600">
              <a:buAutoNum type="arabicPeriod"/>
            </a:pPr>
            <a:r>
              <a:rPr lang="en-US" baseline="0" dirty="0" smtClean="0"/>
              <a:t>It declares an internal array of objects (signers) and a public method that returns a reference to</a:t>
            </a:r>
          </a:p>
          <a:p>
            <a:pPr marL="0" lvl="0" indent="0">
              <a:buNone/>
            </a:pPr>
            <a:r>
              <a:rPr lang="en-US" baseline="0" dirty="0" smtClean="0"/>
              <a:t>this array.</a:t>
            </a:r>
          </a:p>
          <a:p>
            <a:pPr marL="228600" lvl="0" indent="-228600">
              <a:buAutoNum type="arabicPeriod"/>
            </a:pPr>
            <a:r>
              <a:rPr lang="en-US" baseline="0" dirty="0" smtClean="0"/>
              <a:t>As a result, a malicious client can obtain and modify the internal array of signers and thus break the</a:t>
            </a:r>
            <a:br>
              <a:rPr lang="en-US" baseline="0" dirty="0" smtClean="0"/>
            </a:br>
            <a:r>
              <a:rPr lang="en-US" baseline="0" dirty="0" smtClean="0"/>
              <a:t>security of the sandbox!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805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bar chart shows the distribution of qualifiers.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On average, more than 50% of references are inferred as readonly, about 10% of references are inferred polyread, and less than 40% of references are inferred as mutable. </a:t>
            </a:r>
          </a:p>
          <a:p>
            <a:r>
              <a:rPr lang="en-US" baseline="0" dirty="0" smtClean="0"/>
              <a:t>The result indicates that immutable references occur frequently in real-world Java programs.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888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</a:t>
            </a:r>
            <a:r>
              <a:rPr lang="en-US" baseline="0" dirty="0" smtClean="0"/>
              <a:t> order to evaluate the precision of purity inference, we compare ReImInfer with JPPA and </a:t>
            </a:r>
            <a:r>
              <a:rPr lang="en-US" baseline="0" dirty="0" err="1" smtClean="0"/>
              <a:t>JPure</a:t>
            </a:r>
            <a:r>
              <a:rPr lang="en-US" baseline="0" dirty="0" smtClean="0"/>
              <a:t>. 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ReImInfer shows</a:t>
            </a:r>
            <a:r>
              <a:rPr lang="en-US" baseline="0" dirty="0" smtClean="0"/>
              <a:t> equal or better precision</a:t>
            </a:r>
          </a:p>
          <a:p>
            <a:pPr marL="228600" indent="-228600">
              <a:buAutoNum type="arabicPeriod"/>
            </a:pPr>
            <a:r>
              <a:rPr lang="en-US" dirty="0" smtClean="0"/>
              <a:t>it</a:t>
            </a:r>
            <a:r>
              <a:rPr lang="en-US" baseline="0" dirty="0" smtClean="0"/>
              <a:t> works with both …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It is significantly more robust </a:t>
            </a:r>
            <a:r>
              <a:rPr lang="en-US" baseline="0" smtClean="0"/>
              <a:t>than JPPA and </a:t>
            </a:r>
            <a:r>
              <a:rPr lang="en-US" baseline="0" dirty="0" err="1" smtClean="0"/>
              <a:t>JPure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784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average, more</a:t>
            </a:r>
            <a:r>
              <a:rPr lang="en-US" baseline="0" dirty="0" smtClean="0"/>
              <a:t> than 40% of methods are inferred as pure.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62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Javari</a:t>
            </a:r>
            <a:r>
              <a:rPr lang="en-US" baseline="0" dirty="0" smtClean="0"/>
              <a:t> is more general than ReIm, because it </a:t>
            </a:r>
            <a:r>
              <a:rPr lang="en-US" baseline="0" dirty="0" smtClean="0"/>
              <a:t>allows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JPure</a:t>
            </a:r>
            <a:r>
              <a:rPr lang="en-US" baseline="0" dirty="0" smtClean="0"/>
              <a:t> exploits two properties in the program: freshness and locality.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626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don’t like this table!</a:t>
            </a:r>
          </a:p>
          <a:p>
            <a:endParaRPr lang="en-US" dirty="0" smtClean="0"/>
          </a:p>
          <a:p>
            <a:r>
              <a:rPr lang="en-US" dirty="0" smtClean="0"/>
              <a:t>Can’t you have</a:t>
            </a:r>
            <a:r>
              <a:rPr lang="en-US" baseline="0" dirty="0" smtClean="0"/>
              <a:t> 2 bullets: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Whole programs, ranging in size from 4K to 110K LOC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Incomplete programs (libraries), from 4K to 348K LOC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466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</a:t>
            </a:r>
            <a:r>
              <a:rPr lang="en-US" baseline="0" dirty="0" smtClean="0"/>
              <a:t> look at TSP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91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ANA: Wei,</a:t>
            </a:r>
            <a:r>
              <a:rPr lang="en-US" baseline="0" dirty="0" smtClean="0"/>
              <a:t> check the spelling of all names!</a:t>
            </a:r>
          </a:p>
          <a:p>
            <a:r>
              <a:rPr lang="en-US" baseline="0" dirty="0" smtClean="0"/>
              <a:t>ANA: I would also suggest to summarize. Say we found 36 differences out of 1526 identifiable references.</a:t>
            </a:r>
          </a:p>
          <a:p>
            <a:r>
              <a:rPr lang="en-US" baseline="0" dirty="0" smtClean="0"/>
              <a:t>Have in mind that the talk is shorter than usual 22minutes I believe?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would rather say that 36 differences out of 1526 refs we examined and mentioned that the</a:t>
            </a:r>
            <a:br>
              <a:rPr lang="en-US" baseline="0" dirty="0" smtClean="0"/>
            </a:br>
            <a:r>
              <a:rPr lang="en-US" baseline="0" dirty="0" smtClean="0"/>
              <a:t>differences were due to the different semantics of Javari and </a:t>
            </a:r>
            <a:r>
              <a:rPr lang="en-US" baseline="0" dirty="0" err="1" smtClean="0"/>
              <a:t>ReIm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07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WEI: Cut this slide?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WEI:</a:t>
            </a:r>
            <a:r>
              <a:rPr lang="en-US" baseline="0" dirty="0" smtClean="0"/>
              <a:t> Is TOSE short for IEEE Transactions on Software Engineering?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Wei,</a:t>
            </a:r>
            <a:r>
              <a:rPr lang="en-US" baseline="0" dirty="0" smtClean="0"/>
              <a:t> why do you have this slide? Why Method Purity is important?</a:t>
            </a:r>
          </a:p>
          <a:p>
            <a:r>
              <a:rPr lang="en-US" baseline="0" dirty="0" smtClean="0"/>
              <a:t>ANA: List some applications of method purity !!!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FIXED ANA: Wei,</a:t>
            </a:r>
            <a:r>
              <a:rPr lang="en-US" baseline="0" dirty="0" smtClean="0"/>
              <a:t> isn’t </a:t>
            </a:r>
            <a:r>
              <a:rPr lang="en-US" baseline="0" dirty="0" err="1" smtClean="0"/>
              <a:t>momoization</a:t>
            </a:r>
            <a:r>
              <a:rPr lang="en-US" baseline="0" dirty="0" smtClean="0"/>
              <a:t> of procedure calls how we use purity to do compiler optimization? </a:t>
            </a:r>
          </a:p>
          <a:p>
            <a:r>
              <a:rPr lang="en-US" baseline="0" dirty="0" smtClean="0"/>
              <a:t>You should say 1. Compiler optimization, 2. Model checking, 3, Atomicity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FIXED: MDE: Bright red for citations is too distracting.  I would use no color, or a more muted one.  (I personally also put them in a smaller font, since they tend to be long.)  Red is only for the very most important aspects of a slide, and the related work is not that.  Also, it’s odd to color the names but not the square brackets.  I don’t think </a:t>
            </a:r>
            <a:r>
              <a:rPr lang="en-US" baseline="0" dirty="0" err="1" smtClean="0"/>
              <a:t>Salcianu</a:t>
            </a:r>
            <a:r>
              <a:rPr lang="en-US" baseline="0" dirty="0" smtClean="0"/>
              <a:t> was the first to come up with the notion of purity – make it clear that the citation is just because you are using his exact definition, not because it’s his idea.</a:t>
            </a:r>
          </a:p>
          <a:p>
            <a:r>
              <a:rPr lang="en-US" dirty="0" smtClean="0"/>
              <a:t>FIXED:</a:t>
            </a:r>
            <a:r>
              <a:rPr lang="en-US" baseline="0" dirty="0" smtClean="0"/>
              <a:t> </a:t>
            </a:r>
            <a:r>
              <a:rPr lang="en-US" dirty="0" smtClean="0"/>
              <a:t>MDE: The list is heterogeneous:</a:t>
            </a:r>
            <a:r>
              <a:rPr lang="en-US" baseline="0" dirty="0" smtClean="0"/>
              <a:t>  the first bullet point is a definition, and the other three are applications, but this is not clear.  Why not give citations for the applications as well?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761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WEI: How about we cut slides about</a:t>
            </a:r>
            <a:r>
              <a:rPr lang="en-US" baseline="0" dirty="0" smtClean="0"/>
              <a:t> static immutability type? We can cut at least 3 slides.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 don’t like this slide either.</a:t>
            </a:r>
          </a:p>
          <a:p>
            <a:endParaRPr lang="en-US" dirty="0" smtClean="0"/>
          </a:p>
          <a:p>
            <a:r>
              <a:rPr lang="en-US" dirty="0" smtClean="0"/>
              <a:t>ANA:</a:t>
            </a:r>
            <a:r>
              <a:rPr lang="en-US" baseline="0" dirty="0" smtClean="0"/>
              <a:t> Wei, the issue here is </a:t>
            </a:r>
            <a:r>
              <a:rPr lang="en-US" baseline="0" dirty="0" err="1" smtClean="0"/>
              <a:t>readonly</a:t>
            </a:r>
            <a:r>
              <a:rPr lang="en-US" baseline="0" dirty="0" smtClean="0"/>
              <a:t> vs. </a:t>
            </a:r>
            <a:r>
              <a:rPr lang="en-US" baseline="0" dirty="0" err="1" smtClean="0"/>
              <a:t>polyread</a:t>
            </a:r>
            <a:r>
              <a:rPr lang="en-US" baseline="0" dirty="0" smtClean="0"/>
              <a:t>. m never mutates static states is true for </a:t>
            </a:r>
            <a:r>
              <a:rPr lang="en-US" baseline="0" dirty="0" err="1" smtClean="0"/>
              <a:t>polyread</a:t>
            </a:r>
            <a:r>
              <a:rPr lang="en-US" baseline="0" dirty="0" smtClean="0"/>
              <a:t> as well. </a:t>
            </a:r>
          </a:p>
          <a:p>
            <a:r>
              <a:rPr lang="en-US" baseline="0" dirty="0" smtClean="0"/>
              <a:t>In fact, </a:t>
            </a:r>
            <a:r>
              <a:rPr lang="en-US" baseline="0" dirty="0" err="1" smtClean="0"/>
              <a:t>readonly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q_m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polyread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q_m</a:t>
            </a:r>
            <a:r>
              <a:rPr lang="en-US" baseline="0" dirty="0" smtClean="0"/>
              <a:t> have essentially the same semantics as </a:t>
            </a:r>
            <a:r>
              <a:rPr lang="en-US" baseline="0" dirty="0" err="1" smtClean="0"/>
              <a:t>readonly</a:t>
            </a:r>
            <a:r>
              <a:rPr lang="en-US" baseline="0" dirty="0" smtClean="0"/>
              <a:t> x/</a:t>
            </a:r>
            <a:r>
              <a:rPr lang="en-US" baseline="0" dirty="0" err="1" smtClean="0"/>
              <a:t>polyread</a:t>
            </a:r>
            <a:r>
              <a:rPr lang="en-US" baseline="0" dirty="0" smtClean="0"/>
              <a:t> x except</a:t>
            </a:r>
          </a:p>
          <a:p>
            <a:r>
              <a:rPr lang="en-US" baseline="0" dirty="0" smtClean="0"/>
              <a:t>that we are making the distinction for static </a:t>
            </a:r>
            <a:r>
              <a:rPr lang="en-US" baseline="0" dirty="0" err="1" smtClean="0"/>
              <a:t>fields.Can’t</a:t>
            </a:r>
            <a:r>
              <a:rPr lang="en-US" baseline="0" dirty="0" smtClean="0"/>
              <a:t> you use the same explanation/example we used for</a:t>
            </a:r>
          </a:p>
          <a:p>
            <a:r>
              <a:rPr lang="en-US" baseline="0" dirty="0" smtClean="0"/>
              <a:t>polyread before?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ANA: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big comment is on Side 30. It is better but I still don't like it, particularly,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difference between readonly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q_m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polyread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q_m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Try to thing about improving it.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330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Wei, on the next slide, show Extended Typing Rules,</a:t>
            </a:r>
            <a:r>
              <a:rPr lang="en-US" baseline="0" dirty="0" smtClean="0"/>
              <a:t> maybe even on two slides.</a:t>
            </a:r>
          </a:p>
          <a:p>
            <a:r>
              <a:rPr lang="en-US" dirty="0" smtClean="0"/>
              <a:t>Also,</a:t>
            </a:r>
            <a:r>
              <a:rPr lang="en-US" baseline="0" dirty="0" smtClean="0"/>
              <a:t> somehow separate checking from inference. Say that we extend the inference algorithm.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ANA: Wei, I still don’t see anything about inference… On the next slide, say that inference of </a:t>
            </a:r>
            <a:r>
              <a:rPr lang="en-US" baseline="0" dirty="0" err="1" smtClean="0"/>
              <a:t>q_m</a:t>
            </a:r>
            <a:r>
              <a:rPr lang="en-US" baseline="0" dirty="0" smtClean="0"/>
              <a:t> is a direct extension of</a:t>
            </a:r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ReImInfer</a:t>
            </a:r>
            <a:r>
              <a:rPr lang="en-US" baseline="0" dirty="0" smtClean="0"/>
              <a:t> inference we presented.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71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solution is to use </a:t>
            </a:r>
            <a:r>
              <a:rPr lang="en-US" dirty="0"/>
              <a:t>RI: Annotate the </a:t>
            </a:r>
            <a:r>
              <a:rPr lang="en-US" dirty="0" smtClean="0"/>
              <a:t>return value of </a:t>
            </a:r>
            <a:r>
              <a:rPr lang="en-US" dirty="0" err="1" smtClean="0"/>
              <a:t>getSigners</a:t>
            </a:r>
            <a:r>
              <a:rPr lang="en-US" dirty="0" smtClean="0"/>
              <a:t>() as READONLY. </a:t>
            </a:r>
          </a:p>
          <a:p>
            <a:r>
              <a:rPr lang="en-US" dirty="0" smtClean="0"/>
              <a:t>As</a:t>
            </a:r>
            <a:r>
              <a:rPr lang="en-US" baseline="0" dirty="0" smtClean="0"/>
              <a:t> a result,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malicious assignment is</a:t>
            </a:r>
            <a:r>
              <a:rPr lang="en-US" baseline="0" dirty="0" smtClean="0"/>
              <a:t> not allowed at COMPILE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805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ANA: Wei,</a:t>
            </a:r>
            <a:r>
              <a:rPr lang="en-US" baseline="0" dirty="0" smtClean="0"/>
              <a:t> check the spelling of all names!</a:t>
            </a:r>
          </a:p>
          <a:p>
            <a:r>
              <a:rPr lang="en-US" baseline="0" dirty="0" smtClean="0"/>
              <a:t>ANA: I would also suggest to summarize. Say we found 36 differences out of 1526 identifiable references.</a:t>
            </a:r>
          </a:p>
          <a:p>
            <a:r>
              <a:rPr lang="en-US" baseline="0" dirty="0" smtClean="0"/>
              <a:t>Have in mind that the talk is shorter than usual 22minutes I believe?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would rather say that 36 differences out of 1526 refs we examined and mentioned that the</a:t>
            </a:r>
            <a:br>
              <a:rPr lang="en-US" baseline="0" dirty="0" smtClean="0"/>
            </a:br>
            <a:r>
              <a:rPr lang="en-US" baseline="0" dirty="0" smtClean="0"/>
              <a:t>differences were due to the different semantics of Javari and </a:t>
            </a:r>
            <a:r>
              <a:rPr lang="en-US" baseline="0" dirty="0" err="1" smtClean="0"/>
              <a:t>ReIm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07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MDE:  </a:t>
            </a:r>
            <a:r>
              <a:rPr lang="en-US" dirty="0" err="1" smtClean="0"/>
              <a:t>Javarifier</a:t>
            </a:r>
            <a:r>
              <a:rPr lang="en-US" dirty="0" smtClean="0"/>
              <a:t> is a different,</a:t>
            </a:r>
            <a:r>
              <a:rPr lang="en-US" baseline="0" dirty="0" smtClean="0"/>
              <a:t> more expressive type system.  It’s not accurate to say that its results are equally precise.  Both </a:t>
            </a:r>
            <a:r>
              <a:rPr lang="en-US" baseline="0" dirty="0" err="1" smtClean="0"/>
              <a:t>ReImInfer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Javarifier</a:t>
            </a:r>
            <a:r>
              <a:rPr lang="en-US" baseline="0" dirty="0" smtClean="0"/>
              <a:t> may be precise, but their specifications differ and so the results are not directly applicable.</a:t>
            </a:r>
          </a:p>
          <a:p>
            <a:r>
              <a:rPr lang="en-US" baseline="0" dirty="0" smtClean="0"/>
              <a:t>MDE: It might be worthwhile to state why </a:t>
            </a:r>
            <a:r>
              <a:rPr lang="en-US" baseline="0" dirty="0" err="1" smtClean="0"/>
              <a:t>ReImInfer</a:t>
            </a:r>
            <a:r>
              <a:rPr lang="en-US" baseline="0" dirty="0" smtClean="0"/>
              <a:t> scales better (or not).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260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viewpoint adaptation example.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At field access </a:t>
            </a:r>
            <a:r>
              <a:rPr lang="en-US" baseline="0" dirty="0" err="1" smtClean="0"/>
              <a:t>this.date</a:t>
            </a:r>
            <a:r>
              <a:rPr lang="en-US" baseline="0" dirty="0" smtClean="0"/>
              <a:t>: the viewpoint is “this”, and the </a:t>
            </a:r>
            <a:r>
              <a:rPr lang="en-US" baseline="0" dirty="0" err="1" smtClean="0"/>
              <a:t>adaptee</a:t>
            </a:r>
            <a:r>
              <a:rPr lang="en-US" baseline="0" dirty="0" smtClean="0"/>
              <a:t> is “date”. the adapted type is polyread. 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At method call “</a:t>
            </a:r>
            <a:r>
              <a:rPr lang="en-US" baseline="0" dirty="0" err="1" smtClean="0"/>
              <a:t>this.getDate</a:t>
            </a:r>
            <a:r>
              <a:rPr lang="en-US" baseline="0" dirty="0" smtClean="0"/>
              <a:t>()”: the viewpoint is left-hand-side “md”, the </a:t>
            </a:r>
            <a:r>
              <a:rPr lang="en-US" baseline="0" dirty="0" err="1" smtClean="0"/>
              <a:t>adaptee</a:t>
            </a:r>
            <a:r>
              <a:rPr lang="en-US" baseline="0" dirty="0" smtClean="0"/>
              <a:t> is “the return value of </a:t>
            </a:r>
            <a:r>
              <a:rPr lang="en-US" baseline="0" dirty="0" err="1" smtClean="0"/>
              <a:t>getDate</a:t>
            </a:r>
            <a:r>
              <a:rPr lang="en-US" baseline="0" dirty="0" smtClean="0"/>
              <a:t>”, the adapted type is mutable</a:t>
            </a:r>
            <a:endParaRPr lang="en-US" dirty="0" smtClean="0"/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Finally, at method call “</a:t>
            </a:r>
            <a:r>
              <a:rPr lang="en-US" baseline="0" dirty="0" err="1" smtClean="0"/>
              <a:t>this.getDate</a:t>
            </a:r>
            <a:r>
              <a:rPr lang="en-US" baseline="0" dirty="0" smtClean="0"/>
              <a:t>()”: the viewpoint is left-hand-side “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”, the </a:t>
            </a:r>
            <a:r>
              <a:rPr lang="en-US" baseline="0" dirty="0" err="1" smtClean="0"/>
              <a:t>adaptee</a:t>
            </a:r>
            <a:r>
              <a:rPr lang="en-US" baseline="0" dirty="0" smtClean="0"/>
              <a:t> is “the return value of </a:t>
            </a:r>
            <a:r>
              <a:rPr lang="en-US" baseline="0" dirty="0" err="1" smtClean="0"/>
              <a:t>getDate</a:t>
            </a:r>
            <a:r>
              <a:rPr lang="en-US" baseline="0" dirty="0" smtClean="0"/>
              <a:t>”, the adapted type is readonly.</a:t>
            </a:r>
            <a:endParaRPr lang="en-US" dirty="0" smtClean="0"/>
          </a:p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87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contributions of our work are as follows: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ReIm, a context-sensitive type system for reference immutability,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ReImInfer, a type inference algorithm for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extend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ReImInfer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inference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checking of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 purity.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we present an Implementation and evaluation 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 300K of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Java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code.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00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The</a:t>
            </a:r>
            <a:r>
              <a:rPr lang="en-US" baseline="0" dirty="0" smtClean="0"/>
              <a:t> motivation for ReIm and ReImInfer is our concrete need for method purity</a:t>
            </a:r>
          </a:p>
          <a:p>
            <a:pPr marL="0" indent="0">
              <a:buNone/>
            </a:pPr>
            <a:r>
              <a:rPr lang="en-US" baseline="0" dirty="0" smtClean="0"/>
              <a:t>We spent considerable time trying to adapt available purity tools, but they were unstable or imprecise. </a:t>
            </a:r>
          </a:p>
          <a:p>
            <a:pPr marL="228600" lvl="0" indent="-228600">
              <a:buAutoNum type="arabicPeriod"/>
            </a:pPr>
            <a:r>
              <a:rPr lang="en-US" baseline="0" dirty="0" smtClean="0"/>
              <a:t>Javari, the state-of-the-art in reference immutability and its inference tool, </a:t>
            </a:r>
            <a:r>
              <a:rPr lang="en-US" baseline="0" dirty="0" err="1" smtClean="0"/>
              <a:t>Javarifier</a:t>
            </a:r>
            <a:r>
              <a:rPr lang="en-US" baseline="0" dirty="0" smtClean="0"/>
              <a:t>, separate the </a:t>
            </a:r>
          </a:p>
          <a:p>
            <a:pPr marL="0" lvl="0" indent="0">
              <a:buNone/>
            </a:pPr>
            <a:r>
              <a:rPr lang="en-US" baseline="0" dirty="0" smtClean="0"/>
              <a:t>immutability of a container from its elements, which makes them unsuitable for purity inference. </a:t>
            </a:r>
          </a:p>
          <a:p>
            <a:pPr marL="0" lvl="0" indent="0">
              <a:buNone/>
            </a:pPr>
            <a:r>
              <a:rPr lang="en-US" baseline="0" dirty="0" smtClean="0"/>
              <a:t>Furthermore, Javarifier, can be slow.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84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system consists of four steps in blue boxes.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first step defines the ReIm tying rules.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second step is the set-based solver. It takes as input the ReIm typing rules</a:t>
            </a:r>
          </a:p>
          <a:p>
            <a:r>
              <a:rPr lang="en-US" baseline="0" dirty="0" smtClean="0"/>
              <a:t>and the source code of the program and outputs the set-based solution.</a:t>
            </a:r>
          </a:p>
          <a:p>
            <a:r>
              <a:rPr lang="en-US" baseline="0" dirty="0" smtClean="0"/>
              <a:t>The set-based solution is a mapping from variables in the program to sets of</a:t>
            </a:r>
          </a:p>
          <a:p>
            <a:r>
              <a:rPr lang="en-US" baseline="0" dirty="0" smtClean="0"/>
              <a:t>type qualifiers.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next step extracts the concrete typing from the set based solution.</a:t>
            </a:r>
          </a:p>
          <a:p>
            <a:r>
              <a:rPr lang="en-US" baseline="0" dirty="0" smtClean="0"/>
              <a:t>It takes as input the set-based solution and the preference ranking</a:t>
            </a:r>
          </a:p>
          <a:p>
            <a:r>
              <a:rPr lang="en-US" baseline="0" dirty="0" smtClean="0"/>
              <a:t>over type qualifiers and outputs the maximal typing.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next step type checks the extracted maximal typing. For ReIm, the</a:t>
            </a:r>
          </a:p>
          <a:p>
            <a:r>
              <a:rPr lang="en-US" baseline="0" dirty="0" smtClean="0"/>
              <a:t>maximal typing always type checks.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Then we infer the ReIm typing by using the set-based solver.</a:t>
            </a:r>
          </a:p>
          <a:p>
            <a:r>
              <a:rPr lang="en-US" baseline="0" dirty="0" smtClean="0"/>
              <a:t>The set-based solver takes as input the ReIm typing rules and the source code of the program,</a:t>
            </a:r>
          </a:p>
          <a:p>
            <a:r>
              <a:rPr lang="en-US" baseline="0" dirty="0" smtClean="0"/>
              <a:t>and outputs the set-based solution. The set-based solution is a mapping from variables in the program to sets of type qualifiers.</a:t>
            </a:r>
          </a:p>
          <a:p>
            <a:r>
              <a:rPr lang="en-US" baseline="0" dirty="0" smtClean="0"/>
              <a:t>The set-based solution contains all possible valid </a:t>
            </a:r>
            <a:r>
              <a:rPr lang="en-US" baseline="0" dirty="0" err="1" smtClean="0"/>
              <a:t>typings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third step extracts a concrete typing from the set-based solution. It takes as input the set-based solution and the preference over</a:t>
            </a:r>
          </a:p>
          <a:p>
            <a:r>
              <a:rPr lang="en-US" baseline="0" dirty="0" smtClean="0"/>
              <a:t>type qualifiers and outputs the Maximal typing. The Maximal typing types each variable to the maximally preferred qualifier in its set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last step type checks the extracted maximal typing.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0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There are two main type qualifiers: mutable and readonly</a:t>
            </a:r>
          </a:p>
          <a:p>
            <a:endParaRPr lang="en-US" baseline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mutable reference can be used to mutate the referent. This is the default type</a:t>
            </a:r>
            <a:r>
              <a:rPr lang="en-US" baseline="0" dirty="0" smtClean="0"/>
              <a:t> for most </a:t>
            </a:r>
            <a:r>
              <a:rPr lang="en-US" baseline="0" dirty="0" err="1" smtClean="0"/>
              <a:t>oo</a:t>
            </a:r>
            <a:r>
              <a:rPr lang="en-US" baseline="0" dirty="0" smtClean="0"/>
              <a:t> languages.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readonly reference cannot be used to mutate the referent.</a:t>
            </a:r>
            <a:r>
              <a:rPr lang="en-US" baseline="0" dirty="0" smtClean="0"/>
              <a:t> For example… </a:t>
            </a: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declar</a:t>
            </a:r>
            <a:r>
              <a:rPr lang="en-US" baseline="0" dirty="0" smtClean="0"/>
              <a:t>e a readonly reference x; Therefore, assigning z to the field f of x is not allowed. Similarly, invoking </a:t>
            </a:r>
            <a:r>
              <a:rPr lang="en-US" baseline="0" dirty="0" err="1" smtClean="0"/>
              <a:t>setField</a:t>
            </a:r>
            <a:r>
              <a:rPr lang="en-US" baseline="0" dirty="0" smtClean="0"/>
              <a:t> method on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x is also not allowed. 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08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</a:t>
            </a:r>
            <a:r>
              <a:rPr lang="en-US" dirty="0" smtClean="0"/>
              <a:t> example shows</a:t>
            </a:r>
            <a:r>
              <a:rPr lang="en-US" baseline="0" dirty="0" smtClean="0"/>
              <a:t> the mutability dependences among references.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return value of </a:t>
            </a:r>
            <a:r>
              <a:rPr lang="en-US" baseline="0" dirty="0" err="1" smtClean="0"/>
              <a:t>getDate</a:t>
            </a:r>
            <a:r>
              <a:rPr lang="en-US" baseline="0" dirty="0" smtClean="0"/>
              <a:t> depends on md and 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, because the return value of </a:t>
            </a:r>
            <a:r>
              <a:rPr lang="en-US" baseline="0" dirty="0" err="1" smtClean="0"/>
              <a:t>getDate</a:t>
            </a:r>
            <a:r>
              <a:rPr lang="en-US" baseline="0" dirty="0" smtClean="0"/>
              <a:t> is assigned to md and 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,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And md is typed as mutable because of the mutation to md here. 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Therefore, a </a:t>
            </a:r>
            <a:r>
              <a:rPr lang="en-US" baseline="0" dirty="0" smtClean="0"/>
              <a:t>context-insensitive typing would force the return type of </a:t>
            </a:r>
            <a:r>
              <a:rPr lang="en-US" baseline="0" dirty="0" err="1" smtClean="0"/>
              <a:t>getDate</a:t>
            </a:r>
            <a:r>
              <a:rPr lang="en-US" baseline="0" dirty="0" smtClean="0"/>
              <a:t> to be mutable due to the fact that md as mutable. </a:t>
            </a:r>
            <a:endParaRPr lang="en-US" baseline="0" dirty="0" smtClean="0"/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The mutable type propagates to field date and parameter this of </a:t>
            </a:r>
            <a:r>
              <a:rPr lang="en-US" baseline="0" dirty="0" err="1" smtClean="0"/>
              <a:t>getDate</a:t>
            </a:r>
            <a:r>
              <a:rPr lang="en-US" baseline="0" dirty="0" smtClean="0"/>
              <a:t>. </a:t>
            </a:r>
          </a:p>
          <a:p>
            <a:pPr marL="0" indent="0">
              <a:buNone/>
            </a:pPr>
            <a:r>
              <a:rPr lang="en-US" baseline="0" dirty="0" smtClean="0"/>
              <a:t>At the end, the this-parameters of </a:t>
            </a:r>
            <a:r>
              <a:rPr lang="en-US" baseline="0" dirty="0" err="1" smtClean="0"/>
              <a:t>SetHours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GetHours</a:t>
            </a:r>
            <a:r>
              <a:rPr lang="en-US" baseline="0" dirty="0" smtClean="0"/>
              <a:t> become mutable as well. 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The context-insensitive typing is imprecise ---  we could have typed the this of </a:t>
            </a:r>
            <a:r>
              <a:rPr lang="en-US" baseline="0" dirty="0" err="1" smtClean="0"/>
              <a:t>getHours</a:t>
            </a:r>
            <a:r>
              <a:rPr lang="en-US" baseline="0" dirty="0" smtClean="0"/>
              <a:t> as readonly </a:t>
            </a:r>
          </a:p>
          <a:p>
            <a:pPr marL="0" indent="0">
              <a:buNone/>
            </a:pPr>
            <a:r>
              <a:rPr lang="en-US" baseline="0" dirty="0" smtClean="0"/>
              <a:t>because there is no mutation of rd.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0AB23-F473-AE47-9E53-7D20C2A7AE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8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8991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8991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0602-3C77-9F4F-B268-2760DF985A71}" type="datetime1">
              <a:rPr lang="en-US" smtClean="0"/>
              <a:t>10/16/12</a:t>
            </a:fld>
            <a:endParaRPr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8E49-F6BC-2846-A5D8-3E8986B7C18D}" type="datetime1">
              <a:rPr lang="en-US" smtClean="0"/>
              <a:t>10/16/12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7688-14C3-0B47-9A20-08B2A2356211}" type="datetime1">
              <a:rPr lang="en-US" smtClean="0"/>
              <a:t>10/16/12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FD76D-B4FF-254C-AFAA-6F18B2B545DD}" type="datetime1">
              <a:rPr lang="en-US" smtClean="0"/>
              <a:t>10/16/12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9045-868B-F149-BEAF-C7987E648AE1}" type="datetime1">
              <a:rPr lang="en-US" smtClean="0"/>
              <a:t>10/16/12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C93C-AD47-2E47-8302-DFF83F9864D2}" type="datetime1">
              <a:rPr lang="en-US" smtClean="0"/>
              <a:t>10/16/12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DE8E-9F4A-8E48-9A0E-6D771534EDB4}" type="datetime1">
              <a:rPr lang="en-US" smtClean="0"/>
              <a:t>10/16/12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6255-EDA2-9A44-8B9F-152EC5993F04}" type="datetime1">
              <a:rPr lang="en-US" smtClean="0"/>
              <a:t>10/16/12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00B1-030C-0449-AB61-28D03947B730}" type="datetime1">
              <a:rPr lang="en-US" smtClean="0"/>
              <a:t>10/16/12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00B8-D940-8B4F-B43A-E9B64794571B}" type="datetime1">
              <a:rPr lang="en-US" smtClean="0"/>
              <a:t>10/16/12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4637-2F15-D948-9149-C868939F781D}" type="datetime1">
              <a:rPr lang="en-US" smtClean="0"/>
              <a:t>10/16/12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E66A-DF05-FF45-98F6-3B475AD4F01D}" type="datetime1">
              <a:rPr lang="en-US" smtClean="0"/>
              <a:t>10/16/12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smtClean="0"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1694-1AE5-A84E-B3DE-D3E4B99003A2}" type="datetime1">
              <a:rPr lang="en-US" smtClean="0"/>
              <a:t>10/16/12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11A4-7403-5C4B-8E3D-F43EA9250ED1}" type="datetime1">
              <a:rPr lang="en-US" smtClean="0"/>
              <a:t>10/16/12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FF7-14CE-524B-96B5-8D455F562160}" type="datetime1">
              <a:rPr lang="en-US" smtClean="0"/>
              <a:t>10/16/12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D219-A500-F34C-9E6A-F7CE1FFA8BFE}" type="datetime1">
              <a:rPr lang="en-US" smtClean="0"/>
              <a:t>10/16/12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smtClean="0"/>
              <a:pPr/>
              <a:t>‹#›</a:t>
            </a:fld>
            <a:endParaRPr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680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B509-1227-6543-8B32-4DAF0B2E64D5}" type="datetime1">
              <a:rPr lang="en-US" smtClean="0"/>
              <a:t>10/16/12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1BAF-1E53-BB49-B388-8AF11D116150}" type="datetime1">
              <a:rPr lang="en-US" smtClean="0"/>
              <a:t>10/16/12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3C6-7EE0-2B42-A792-6D97C7EBC37A}" type="datetime1">
              <a:rPr lang="en-US" smtClean="0"/>
              <a:t>10/16/12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D22B-8F98-E54A-9DC5-F64A514BC6CA}" type="datetime1">
              <a:rPr lang="en-US" smtClean="0"/>
              <a:t>10/16/12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smtClean="0"/>
              <a:pPr/>
              <a:t>‹#›</a:t>
            </a:fld>
            <a:endParaRPr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9DC1-0262-484A-A3C1-67954749EBCF}" type="datetime1">
              <a:rPr lang="en-US" smtClean="0"/>
              <a:t>10/16/12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925E-C097-1C45-8AAE-3B671F42DCDA}" type="datetime1">
              <a:rPr lang="en-US" smtClean="0"/>
              <a:t>10/16/12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smtClean="0"/>
              <a:pPr/>
              <a:t>‹#›</a:t>
            </a:fld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22961" y="-54"/>
            <a:ext cx="832104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 algn="r" eaLnBrk="1" latinLnBrk="0" hangingPunct="1"/>
            <a:fld id="{B32E5607-CBD1-C84B-822E-AB32A9C1B726}" type="datetime1">
              <a:rPr lang="en-US" smtClean="0"/>
              <a:t>10/16/12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8110728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10728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 algn="r" eaLnBrk="1" latinLnBrk="0" hangingPunct="1"/>
            <a:fld id="{2E62D0AB-E6F0-3D48-967E-36D993E85EC0}" type="datetime1">
              <a:rPr lang="en-US" smtClean="0"/>
              <a:t>10/16/12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emf"/><Relationship Id="rId12" Type="http://schemas.openxmlformats.org/officeDocument/2006/relationships/oleObject" Target="../embeddings/oleObject5.bin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4.emf"/><Relationship Id="rId10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chart" Target="../charts/char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1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2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23.emf"/><Relationship Id="rId8" Type="http://schemas.openxmlformats.org/officeDocument/2006/relationships/oleObject" Target="../embeddings/oleObject23.bin"/><Relationship Id="rId9" Type="http://schemas.openxmlformats.org/officeDocument/2006/relationships/image" Target="../media/image2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85800"/>
            <a:ext cx="7406640" cy="184990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>
                <a:effectLst/>
              </a:rPr>
              <a:t>ReIm &amp; </a:t>
            </a:r>
            <a:r>
              <a:rPr lang="en-US" dirty="0" err="1" smtClean="0">
                <a:effectLst/>
              </a:rPr>
              <a:t>ReImInfer</a:t>
            </a:r>
            <a:r>
              <a:rPr lang="en-US" dirty="0" smtClean="0">
                <a:effectLst/>
              </a:rPr>
              <a:t>: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Checking </a:t>
            </a:r>
            <a:r>
              <a:rPr lang="en-US" dirty="0">
                <a:effectLst/>
              </a:rPr>
              <a:t>and </a:t>
            </a:r>
            <a:r>
              <a:rPr lang="en-US" dirty="0" smtClean="0">
                <a:effectLst/>
              </a:rPr>
              <a:t>Inference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of </a:t>
            </a:r>
            <a:r>
              <a:rPr lang="en-US" dirty="0">
                <a:effectLst/>
              </a:rPr>
              <a:t>Reference </a:t>
            </a:r>
            <a:r>
              <a:rPr lang="en-US" dirty="0" smtClean="0">
                <a:effectLst/>
              </a:rPr>
              <a:t>Immutability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and </a:t>
            </a:r>
            <a:r>
              <a:rPr lang="en-US" dirty="0">
                <a:effectLst/>
              </a:rPr>
              <a:t>Method Purity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429000"/>
            <a:ext cx="6400800" cy="2876550"/>
          </a:xfrm>
        </p:spPr>
        <p:txBody>
          <a:bodyPr>
            <a:normAutofit/>
          </a:bodyPr>
          <a:lstStyle/>
          <a:p>
            <a:r>
              <a:rPr lang="en-US" dirty="0" smtClean="0"/>
              <a:t>Wei Huang</a:t>
            </a:r>
            <a:r>
              <a:rPr lang="en-US" baseline="30000" dirty="0" smtClean="0"/>
              <a:t>1</a:t>
            </a:r>
            <a:r>
              <a:rPr lang="en-US" dirty="0" smtClean="0"/>
              <a:t>,</a:t>
            </a:r>
            <a:r>
              <a:rPr lang="en-US" baseline="30000" dirty="0" smtClean="0"/>
              <a:t>  </a:t>
            </a:r>
            <a:r>
              <a:rPr lang="en-US" dirty="0" smtClean="0"/>
              <a:t>Ana </a:t>
            </a:r>
            <a:r>
              <a:rPr lang="en-US" dirty="0"/>
              <a:t>Milanova</a:t>
            </a:r>
            <a:r>
              <a:rPr lang="en-US" baseline="30000" dirty="0"/>
              <a:t>1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/>
              <a:t> Werner Dietl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smtClean="0"/>
              <a:t> Michael D. Ernst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  <a:p>
            <a:r>
              <a:rPr lang="en-US" b="1" baseline="30000" dirty="0" smtClean="0"/>
              <a:t>1</a:t>
            </a:r>
            <a:r>
              <a:rPr lang="en-US" b="1" dirty="0" smtClean="0"/>
              <a:t>Rensselaer Polytechnic Institute</a:t>
            </a:r>
          </a:p>
          <a:p>
            <a:r>
              <a:rPr lang="en-US" b="1" baseline="30000" dirty="0" smtClean="0"/>
              <a:t>2</a:t>
            </a:r>
            <a:r>
              <a:rPr b="1" dirty="0" smtClean="0"/>
              <a:t>University of</a:t>
            </a:r>
            <a:r>
              <a:rPr lang="en-US" b="1" dirty="0" smtClean="0"/>
              <a:t>  </a:t>
            </a:r>
            <a:r>
              <a:rPr b="1" dirty="0" smtClean="0"/>
              <a:t>Washington </a:t>
            </a:r>
            <a:r>
              <a:rPr lang="en-US" baseline="30000" dirty="0" smtClean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Immutability </a:t>
            </a:r>
            <a:r>
              <a:rPr lang="en-US" dirty="0" smtClean="0"/>
              <a:t>Qualifiers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820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polyread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/>
              <a:t>mutability of </a:t>
            </a:r>
            <a:r>
              <a:rPr lang="en-US" dirty="0" smtClean="0"/>
              <a:t>a polyread </a:t>
            </a:r>
            <a:r>
              <a:rPr lang="en-US" dirty="0"/>
              <a:t>reference depends on the </a:t>
            </a:r>
            <a:r>
              <a:rPr lang="en-US" i="1" dirty="0" smtClean="0"/>
              <a:t>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2971800"/>
            <a:ext cx="7010400" cy="3417345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12713" lvl="1">
              <a:lnSpc>
                <a:spcPct val="80000"/>
              </a:lnSpc>
              <a:buNone/>
            </a:pPr>
            <a:r>
              <a:rPr lang="en-US" sz="2800" b="1" dirty="0">
                <a:latin typeface="Courier New"/>
                <a:cs typeface="Courier New"/>
              </a:rPr>
              <a:t>class C </a:t>
            </a:r>
            <a:r>
              <a:rPr lang="en-US" sz="2800" b="1" dirty="0" smtClean="0">
                <a:latin typeface="Courier New"/>
                <a:cs typeface="Courier New"/>
              </a:rPr>
              <a:t>{</a:t>
            </a:r>
          </a:p>
          <a:p>
            <a:pPr marL="112713" lvl="1">
              <a:lnSpc>
                <a:spcPct val="80000"/>
              </a:lnSpc>
              <a:buNone/>
            </a:pPr>
            <a:r>
              <a:rPr lang="en-US" sz="2800" b="1" dirty="0" smtClean="0">
                <a:latin typeface="Courier New"/>
                <a:cs typeface="Courier New"/>
              </a:rPr>
              <a:t>	</a:t>
            </a:r>
            <a:r>
              <a:rPr lang="en-US" sz="2800" b="1" u="sng" dirty="0" smtClean="0">
                <a:solidFill>
                  <a:srgbClr val="FF6600"/>
                </a:solidFill>
                <a:latin typeface="Courier New"/>
                <a:cs typeface="Courier New"/>
              </a:rPr>
              <a:t>polyread</a:t>
            </a:r>
            <a:r>
              <a:rPr lang="en-US" sz="2800" b="1" dirty="0" smtClean="0">
                <a:latin typeface="Courier New"/>
                <a:cs typeface="Courier New"/>
              </a:rPr>
              <a:t> </a:t>
            </a:r>
            <a:r>
              <a:rPr lang="en-US" sz="2800" b="1" dirty="0">
                <a:latin typeface="Courier New"/>
                <a:cs typeface="Courier New"/>
              </a:rPr>
              <a:t>D f</a:t>
            </a:r>
            <a:r>
              <a:rPr lang="en-US" sz="2800" b="1" dirty="0" smtClean="0">
                <a:latin typeface="Courier New"/>
                <a:cs typeface="Courier New"/>
              </a:rPr>
              <a:t>;</a:t>
            </a:r>
          </a:p>
          <a:p>
            <a:pPr marL="112713" lvl="1">
              <a:lnSpc>
                <a:spcPct val="80000"/>
              </a:lnSpc>
              <a:buNone/>
            </a:pPr>
            <a:r>
              <a:rPr lang="en-US" sz="2800" b="1" dirty="0">
                <a:latin typeface="Courier New"/>
                <a:cs typeface="Courier New"/>
              </a:rPr>
              <a:t>	</a:t>
            </a:r>
            <a:r>
              <a:rPr lang="en-US" sz="2800" b="1" dirty="0" smtClean="0">
                <a:latin typeface="Courier New"/>
                <a:cs typeface="Courier New"/>
              </a:rPr>
              <a:t>...</a:t>
            </a:r>
          </a:p>
          <a:p>
            <a:pPr marL="112713" lvl="1">
              <a:lnSpc>
                <a:spcPct val="80000"/>
              </a:lnSpc>
              <a:buNone/>
            </a:pPr>
            <a:r>
              <a:rPr lang="en-US" sz="2800" b="1" dirty="0" smtClean="0">
                <a:latin typeface="Courier New"/>
                <a:cs typeface="Courier New"/>
              </a:rPr>
              <a:t>}</a:t>
            </a:r>
          </a:p>
          <a:p>
            <a:pPr marL="112713" lvl="1">
              <a:lnSpc>
                <a:spcPct val="90000"/>
              </a:lnSpc>
              <a:buNone/>
            </a:pPr>
            <a:r>
              <a:rPr lang="en-US" sz="2800" b="1" dirty="0" smtClean="0">
                <a:latin typeface="Courier New"/>
                <a:cs typeface="Courier New"/>
              </a:rPr>
              <a:t>...</a:t>
            </a:r>
          </a:p>
          <a:p>
            <a:pPr marL="112713" lvl="1">
              <a:lnSpc>
                <a:spcPct val="90000"/>
              </a:lnSpc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Courier New"/>
                <a:cs typeface="Courier New"/>
              </a:rPr>
              <a:t>mutable</a:t>
            </a:r>
            <a:r>
              <a:rPr lang="en-US" sz="2800" b="1" dirty="0" smtClean="0">
                <a:latin typeface="Courier New"/>
                <a:cs typeface="Courier New"/>
              </a:rPr>
              <a:t> </a:t>
            </a:r>
            <a:r>
              <a:rPr lang="en-US" sz="2800" b="1" dirty="0">
                <a:latin typeface="Courier New"/>
                <a:cs typeface="Courier New"/>
              </a:rPr>
              <a:t>C </a:t>
            </a:r>
            <a:r>
              <a:rPr lang="en-US" sz="2800" b="1" dirty="0" smtClean="0">
                <a:latin typeface="Courier New"/>
                <a:cs typeface="Courier New"/>
              </a:rPr>
              <a:t>c1 = .</a:t>
            </a:r>
            <a:r>
              <a:rPr lang="en-US" sz="2800" b="1" dirty="0">
                <a:latin typeface="Courier New"/>
                <a:cs typeface="Courier New"/>
              </a:rPr>
              <a:t>..</a:t>
            </a:r>
            <a:r>
              <a:rPr lang="en-US" sz="2800" b="1" dirty="0" smtClean="0">
                <a:latin typeface="Courier New"/>
                <a:cs typeface="Courier New"/>
              </a:rPr>
              <a:t>; </a:t>
            </a:r>
          </a:p>
          <a:p>
            <a:pPr marL="112713" lvl="1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Courier New"/>
                <a:cs typeface="Courier New"/>
              </a:rPr>
              <a:t>c1.f</a:t>
            </a:r>
            <a:r>
              <a:rPr lang="en-US" sz="2800" b="1" dirty="0" smtClean="0">
                <a:latin typeface="Courier New"/>
                <a:cs typeface="Courier New"/>
              </a:rPr>
              <a:t>.g = 0; 	   	// </a:t>
            </a:r>
            <a:r>
              <a:rPr lang="en-US" sz="2800" b="1" dirty="0" smtClean="0">
                <a:solidFill>
                  <a:srgbClr val="FF0000"/>
                </a:solidFill>
                <a:latin typeface="Courier New"/>
                <a:cs typeface="Courier New"/>
              </a:rPr>
              <a:t>allowed</a:t>
            </a:r>
          </a:p>
          <a:p>
            <a:pPr marL="112713" lvl="1">
              <a:lnSpc>
                <a:spcPct val="90000"/>
              </a:lnSpc>
              <a:buNone/>
            </a:pPr>
            <a:r>
              <a:rPr lang="en-US" sz="2800" b="1" u="sng" dirty="0" smtClean="0">
                <a:solidFill>
                  <a:srgbClr val="008000"/>
                </a:solidFill>
                <a:latin typeface="Courier New"/>
                <a:cs typeface="Courier New"/>
              </a:rPr>
              <a:t>readonly</a:t>
            </a:r>
            <a:r>
              <a:rPr lang="en-US" sz="2800" b="1" dirty="0" smtClean="0">
                <a:latin typeface="Courier New"/>
                <a:cs typeface="Courier New"/>
              </a:rPr>
              <a:t> C c2 = ...; </a:t>
            </a:r>
          </a:p>
          <a:p>
            <a:pPr marL="112713" lvl="1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Courier New"/>
                <a:cs typeface="Courier New"/>
              </a:rPr>
              <a:t>c2.f</a:t>
            </a:r>
            <a:r>
              <a:rPr lang="en-US" sz="2800" b="1" dirty="0" smtClean="0">
                <a:latin typeface="Courier New"/>
                <a:cs typeface="Courier New"/>
              </a:rPr>
              <a:t>.g = 0;		  // </a:t>
            </a:r>
            <a:r>
              <a:rPr lang="en-US" sz="2800" b="1" dirty="0" smtClean="0">
                <a:solidFill>
                  <a:srgbClr val="FF0000"/>
                </a:solidFill>
                <a:latin typeface="Courier New"/>
                <a:cs typeface="Courier New"/>
              </a:rPr>
              <a:t>not allowed</a:t>
            </a:r>
            <a:endParaRPr lang="en-US" sz="2800" b="1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19200" y="5181600"/>
            <a:ext cx="990600" cy="457200"/>
          </a:xfrm>
          <a:prstGeom prst="ellipse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19200" y="5943600"/>
            <a:ext cx="990600" cy="457200"/>
          </a:xfrm>
          <a:prstGeom prst="ellipse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3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ReIm Typing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" y="1468732"/>
            <a:ext cx="8991600" cy="5358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class </a:t>
            </a:r>
            <a:r>
              <a:rPr lang="en-US" sz="2400" b="1" dirty="0" err="1">
                <a:latin typeface="Courier New"/>
                <a:cs typeface="Courier New"/>
              </a:rPr>
              <a:t>DateCell</a:t>
            </a:r>
            <a:r>
              <a:rPr lang="en-US" sz="2400" b="1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</a:t>
            </a:r>
            <a:r>
              <a:rPr lang="en-US" sz="2400" b="1" u="sng" dirty="0" smtClean="0">
                <a:solidFill>
                  <a:srgbClr val="FF6600"/>
                </a:solidFill>
                <a:latin typeface="Courier New"/>
                <a:cs typeface="Courier New"/>
              </a:rPr>
              <a:t>polyread</a:t>
            </a:r>
            <a:r>
              <a:rPr lang="en-US" sz="2400" b="1" dirty="0" smtClean="0">
                <a:latin typeface="Courier New"/>
                <a:cs typeface="Courier New"/>
              </a:rPr>
              <a:t> Date </a:t>
            </a:r>
            <a:r>
              <a:rPr lang="en-US" sz="2400" b="1" dirty="0">
                <a:latin typeface="Courier New"/>
                <a:cs typeface="Courier New"/>
              </a:rPr>
              <a:t>date;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</a:t>
            </a:r>
            <a:r>
              <a:rPr lang="en-US" sz="2400" b="1" u="sng" dirty="0">
                <a:solidFill>
                  <a:srgbClr val="FF6600"/>
                </a:solidFill>
                <a:latin typeface="Courier New"/>
                <a:cs typeface="Courier New"/>
              </a:rPr>
              <a:t>polyread</a:t>
            </a:r>
            <a:r>
              <a:rPr lang="en-US" sz="2400" b="1" dirty="0">
                <a:latin typeface="Courier New"/>
                <a:cs typeface="Courier New"/>
              </a:rPr>
              <a:t> </a:t>
            </a:r>
            <a:r>
              <a:rPr lang="en-US" sz="2400" b="1" dirty="0" smtClean="0">
                <a:latin typeface="Courier New"/>
                <a:cs typeface="Courier New"/>
              </a:rPr>
              <a:t>Date </a:t>
            </a:r>
            <a:r>
              <a:rPr lang="en-US" sz="2400" b="1" dirty="0" err="1">
                <a:latin typeface="Courier New"/>
                <a:cs typeface="Courier New"/>
              </a:rPr>
              <a:t>getDate</a:t>
            </a:r>
            <a:r>
              <a:rPr lang="en-US" sz="2400" b="1" dirty="0" smtClean="0">
                <a:latin typeface="Courier New"/>
                <a:cs typeface="Courier New"/>
              </a:rPr>
              <a:t>(</a:t>
            </a:r>
            <a:r>
              <a:rPr lang="en-US" sz="2400" b="1" u="sng" dirty="0">
                <a:solidFill>
                  <a:srgbClr val="FF6600"/>
                </a:solidFill>
                <a:latin typeface="Courier New"/>
                <a:cs typeface="Courier New"/>
              </a:rPr>
              <a:t>polyread</a:t>
            </a:r>
            <a:r>
              <a:rPr lang="en-US" sz="2400" b="1" dirty="0">
                <a:latin typeface="Courier New"/>
                <a:cs typeface="Courier New"/>
              </a:rPr>
              <a:t> </a:t>
            </a:r>
            <a:r>
              <a:rPr lang="en-US" sz="2400" b="1" dirty="0" err="1" smtClean="0">
                <a:latin typeface="Courier New"/>
                <a:cs typeface="Courier New"/>
              </a:rPr>
              <a:t>DateCell</a:t>
            </a:r>
            <a:r>
              <a:rPr lang="en-US" sz="2400" b="1" dirty="0" smtClean="0">
                <a:latin typeface="Courier New"/>
                <a:cs typeface="Courier New"/>
              </a:rPr>
              <a:t> this</a:t>
            </a:r>
            <a:r>
              <a:rPr lang="en-US" sz="2400" b="1" dirty="0">
                <a:latin typeface="Courier New"/>
                <a:cs typeface="Courier New"/>
              </a:rPr>
              <a:t>)</a:t>
            </a:r>
            <a:r>
              <a:rPr lang="en-US" sz="2400" b="1" dirty="0" smtClean="0">
                <a:latin typeface="Courier New"/>
                <a:cs typeface="Courier New"/>
              </a:rPr>
              <a:t>{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	return </a:t>
            </a:r>
            <a:r>
              <a:rPr lang="en-US" sz="2400" b="1" dirty="0" err="1" smtClean="0">
                <a:latin typeface="Courier New"/>
                <a:cs typeface="Courier New"/>
              </a:rPr>
              <a:t>this.date</a:t>
            </a:r>
            <a:r>
              <a:rPr lang="en-US" sz="2400" b="1" dirty="0">
                <a:latin typeface="Courier New"/>
                <a:cs typeface="Courier New"/>
              </a:rPr>
              <a:t>; </a:t>
            </a:r>
            <a:endParaRPr lang="en-US" sz="2400" b="1" dirty="0" smtClean="0">
              <a:latin typeface="Courier New"/>
              <a:cs typeface="Courier New"/>
            </a:endParaRP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}</a:t>
            </a:r>
            <a:endParaRPr lang="en-US" sz="2400" b="1" dirty="0">
              <a:latin typeface="Courier New"/>
              <a:cs typeface="Courier New"/>
            </a:endParaRP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void </a:t>
            </a:r>
            <a:r>
              <a:rPr lang="en-US" sz="2400" b="1" dirty="0" err="1" smtClean="0">
                <a:latin typeface="Courier New"/>
                <a:cs typeface="Courier New"/>
              </a:rPr>
              <a:t>setHours</a:t>
            </a:r>
            <a:r>
              <a:rPr lang="en-US" sz="2400" b="1" dirty="0" smtClean="0">
                <a:latin typeface="Courier New"/>
                <a:cs typeface="Courier New"/>
              </a:rPr>
              <a:t>(</a:t>
            </a:r>
            <a:r>
              <a:rPr lang="en-US" sz="2400" b="1" u="sng" dirty="0">
                <a:solidFill>
                  <a:srgbClr val="FF0000"/>
                </a:solidFill>
                <a:latin typeface="Courier New"/>
                <a:cs typeface="Courier New"/>
              </a:rPr>
              <a:t>mutable</a:t>
            </a:r>
            <a:r>
              <a:rPr lang="en-US" sz="2400" b="1" dirty="0">
                <a:latin typeface="Courier New"/>
                <a:cs typeface="Courier New"/>
              </a:rPr>
              <a:t> </a:t>
            </a:r>
            <a:r>
              <a:rPr lang="en-US" sz="2400" b="1" dirty="0" err="1" smtClean="0">
                <a:latin typeface="Courier New"/>
                <a:cs typeface="Courier New"/>
              </a:rPr>
              <a:t>DateCell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r>
              <a:rPr lang="en-US" sz="2400" b="1" dirty="0">
                <a:latin typeface="Courier New"/>
                <a:cs typeface="Courier New"/>
              </a:rPr>
              <a:t>this) {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  </a:t>
            </a:r>
            <a:r>
              <a:rPr lang="en-US" sz="2400" b="1" u="sng" dirty="0" smtClean="0">
                <a:solidFill>
                  <a:srgbClr val="FF0000"/>
                </a:solidFill>
                <a:latin typeface="Courier New"/>
                <a:cs typeface="Courier New"/>
              </a:rPr>
              <a:t>mutable</a:t>
            </a:r>
            <a:r>
              <a:rPr lang="en-US" sz="2400" b="1" dirty="0" smtClean="0">
                <a:latin typeface="Courier New"/>
                <a:cs typeface="Courier New"/>
              </a:rPr>
              <a:t> Date </a:t>
            </a:r>
            <a:r>
              <a:rPr lang="en-US" sz="2400" b="1" dirty="0">
                <a:latin typeface="Courier New"/>
                <a:cs typeface="Courier New"/>
              </a:rPr>
              <a:t>md </a:t>
            </a:r>
            <a:r>
              <a:rPr lang="en-US" sz="2400" b="1" dirty="0" smtClean="0">
                <a:latin typeface="Courier New"/>
                <a:cs typeface="Courier New"/>
              </a:rPr>
              <a:t>=</a:t>
            </a:r>
            <a:endParaRPr lang="en-US" sz="2400" b="1" dirty="0">
              <a:latin typeface="Courier New"/>
              <a:cs typeface="Courier New"/>
            </a:endParaRP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  </a:t>
            </a:r>
            <a:r>
              <a:rPr lang="en-US" sz="2400" b="1" dirty="0" err="1" smtClean="0"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md.hour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 = 1;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</a:t>
            </a:r>
            <a:r>
              <a:rPr lang="en-US" sz="2400" b="1" dirty="0" smtClean="0">
                <a:latin typeface="Courier New"/>
                <a:cs typeface="Courier New"/>
              </a:rPr>
              <a:t> }</a:t>
            </a:r>
            <a:endParaRPr lang="en-US" sz="2400" b="1" dirty="0">
              <a:latin typeface="Courier New"/>
              <a:cs typeface="Courier New"/>
            </a:endParaRP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</a:t>
            </a:r>
            <a:r>
              <a:rPr lang="en-US" sz="2400" b="1" dirty="0" err="1">
                <a:latin typeface="Courier New"/>
                <a:cs typeface="Courier New"/>
              </a:rPr>
              <a:t>int</a:t>
            </a:r>
            <a:r>
              <a:rPr lang="en-US" sz="2400" b="1" dirty="0">
                <a:latin typeface="Courier New"/>
                <a:cs typeface="Courier New"/>
              </a:rPr>
              <a:t> </a:t>
            </a:r>
            <a:r>
              <a:rPr lang="en-US" sz="2400" b="1" dirty="0" err="1" smtClean="0">
                <a:latin typeface="Courier New"/>
                <a:cs typeface="Courier New"/>
              </a:rPr>
              <a:t>getHours</a:t>
            </a:r>
            <a:r>
              <a:rPr lang="en-US" sz="2400" b="1" dirty="0" smtClean="0">
                <a:latin typeface="Courier New"/>
                <a:cs typeface="Courier New"/>
              </a:rPr>
              <a:t>(</a:t>
            </a:r>
            <a:r>
              <a:rPr lang="en-US" sz="2400" b="1" u="sng" dirty="0">
                <a:solidFill>
                  <a:srgbClr val="008000"/>
                </a:solidFill>
                <a:latin typeface="Courier New"/>
                <a:cs typeface="Courier New"/>
              </a:rPr>
              <a:t>readonly</a:t>
            </a:r>
            <a:r>
              <a:rPr lang="en-US" sz="2400" b="1" dirty="0">
                <a:latin typeface="Courier New"/>
                <a:cs typeface="Courier New"/>
              </a:rPr>
              <a:t> </a:t>
            </a:r>
            <a:r>
              <a:rPr lang="en-US" sz="2400" b="1" dirty="0" err="1" smtClean="0">
                <a:latin typeface="Courier New"/>
                <a:cs typeface="Courier New"/>
              </a:rPr>
              <a:t>DateCell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r>
              <a:rPr lang="en-US" sz="2400" b="1" dirty="0">
                <a:latin typeface="Courier New"/>
                <a:cs typeface="Courier New"/>
              </a:rPr>
              <a:t>this) { 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  </a:t>
            </a:r>
            <a:r>
              <a:rPr lang="en-US" sz="2400" b="1" u="sng" dirty="0" smtClean="0">
                <a:solidFill>
                  <a:srgbClr val="008000"/>
                </a:solidFill>
                <a:latin typeface="Courier New"/>
                <a:cs typeface="Courier New"/>
              </a:rPr>
              <a:t>readonly</a:t>
            </a:r>
            <a:r>
              <a:rPr lang="en-US" sz="24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2400" b="1" dirty="0" smtClean="0">
                <a:latin typeface="Courier New"/>
                <a:cs typeface="Courier New"/>
              </a:rPr>
              <a:t>Date </a:t>
            </a:r>
            <a:r>
              <a:rPr lang="en-US" sz="2400" b="1" dirty="0" err="1">
                <a:latin typeface="Courier New"/>
                <a:cs typeface="Courier New"/>
              </a:rPr>
              <a:t>rd</a:t>
            </a:r>
            <a:r>
              <a:rPr lang="en-US" sz="2400" b="1" dirty="0">
                <a:latin typeface="Courier New"/>
                <a:cs typeface="Courier New"/>
              </a:rPr>
              <a:t> </a:t>
            </a:r>
            <a:r>
              <a:rPr lang="en-US" sz="2400" b="1" dirty="0" smtClean="0">
                <a:latin typeface="Courier New"/>
                <a:cs typeface="Courier New"/>
              </a:rPr>
              <a:t>=</a:t>
            </a:r>
            <a:endParaRPr lang="en-US" sz="2400" b="1" dirty="0">
              <a:latin typeface="Courier New"/>
              <a:cs typeface="Courier New"/>
            </a:endParaRP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  </a:t>
            </a:r>
            <a:r>
              <a:rPr lang="en-US" sz="2400" b="1" dirty="0" err="1">
                <a:latin typeface="Courier New"/>
                <a:cs typeface="Courier New"/>
              </a:rPr>
              <a:t>int</a:t>
            </a:r>
            <a:r>
              <a:rPr lang="en-US" sz="2400" b="1" dirty="0">
                <a:latin typeface="Courier New"/>
                <a:cs typeface="Courier New"/>
              </a:rPr>
              <a:t> hour = </a:t>
            </a:r>
            <a:r>
              <a:rPr lang="en-US" sz="2400" b="1" dirty="0" err="1" smtClean="0"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rd.hour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;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endParaRPr lang="en-US" sz="2400" b="1" dirty="0">
              <a:latin typeface="Courier New"/>
              <a:cs typeface="Courier New"/>
            </a:endParaRP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  return hour;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}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4800" y="3581400"/>
            <a:ext cx="2955106" cy="430887"/>
          </a:xfrm>
          <a:prstGeom prst="rect">
            <a:avLst/>
          </a:prstGeom>
          <a:ln w="28575" cmpd="sng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Courier New"/>
                <a:cs typeface="Courier New"/>
              </a:rPr>
              <a:t>this.getDate</a:t>
            </a:r>
            <a:r>
              <a:rPr lang="en-US" sz="2400" b="1" dirty="0">
                <a:solidFill>
                  <a:prstClr val="black"/>
                </a:solidFill>
                <a:latin typeface="Courier New"/>
                <a:cs typeface="Courier New"/>
              </a:rPr>
              <a:t>()</a:t>
            </a:r>
            <a:r>
              <a:rPr lang="en-US" sz="2400" b="1" dirty="0" smtClean="0">
                <a:solidFill>
                  <a:prstClr val="black"/>
                </a:solidFill>
                <a:latin typeface="Courier New"/>
                <a:cs typeface="Courier New"/>
              </a:rPr>
              <a:t>;</a:t>
            </a:r>
            <a:endParaRPr lang="en-US" sz="2400" b="1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2647" y="4953000"/>
            <a:ext cx="2955106" cy="430887"/>
          </a:xfrm>
          <a:prstGeom prst="rect">
            <a:avLst/>
          </a:prstGeom>
          <a:ln w="28575" cmpd="sng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Courier New"/>
                <a:cs typeface="Courier New"/>
              </a:rPr>
              <a:t>this.getDate</a:t>
            </a:r>
            <a:r>
              <a:rPr lang="en-US" sz="2400" b="1" dirty="0">
                <a:solidFill>
                  <a:prstClr val="black"/>
                </a:solidFill>
                <a:latin typeface="Courier New"/>
                <a:cs typeface="Courier New"/>
              </a:rPr>
              <a:t>()</a:t>
            </a:r>
            <a:r>
              <a:rPr lang="en-US" sz="2400" b="1" dirty="0" smtClean="0">
                <a:solidFill>
                  <a:prstClr val="black"/>
                </a:solidFill>
                <a:latin typeface="Courier New"/>
                <a:cs typeface="Courier New"/>
              </a:rPr>
              <a:t>;</a:t>
            </a:r>
            <a:endParaRPr lang="en-US" sz="2400" b="1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181600" y="1189038"/>
            <a:ext cx="3497771" cy="457200"/>
          </a:xfrm>
          <a:prstGeom prst="wedgeRoundRectCallout">
            <a:avLst>
              <a:gd name="adj1" fmla="val -49964"/>
              <a:gd name="adj2" fmla="val 47015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Instantiated to </a:t>
            </a:r>
            <a:r>
              <a:rPr lang="en-US" sz="2400" b="1" u="sng" dirty="0" smtClean="0">
                <a:solidFill>
                  <a:srgbClr val="FF0000"/>
                </a:solidFill>
                <a:latin typeface="Courier New"/>
                <a:cs typeface="Courier New"/>
              </a:rPr>
              <a:t>mutable</a:t>
            </a:r>
            <a:endParaRPr lang="en-US" sz="2400" b="1" u="sng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029200" y="6076950"/>
            <a:ext cx="3650171" cy="457200"/>
          </a:xfrm>
          <a:prstGeom prst="wedgeRoundRectCallout">
            <a:avLst>
              <a:gd name="adj1" fmla="val -36863"/>
              <a:gd name="adj2" fmla="val -19431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Instantiated to </a:t>
            </a:r>
            <a:r>
              <a:rPr lang="en-US" sz="2400" b="1" u="sng" dirty="0" smtClean="0">
                <a:solidFill>
                  <a:srgbClr val="008000"/>
                </a:solidFill>
                <a:latin typeface="Courier New"/>
                <a:cs typeface="Courier New"/>
              </a:rPr>
              <a:t>readonly</a:t>
            </a:r>
            <a:endParaRPr lang="en-US" sz="2400" b="1" u="sng" dirty="0">
              <a:solidFill>
                <a:srgbClr val="008000"/>
              </a:solidFill>
              <a:latin typeface="Courier New"/>
              <a:cs typeface="Courier New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645694" y="6172200"/>
            <a:ext cx="2471928" cy="533400"/>
          </a:xfrm>
          <a:prstGeom prst="wedgeRoundRectCallout">
            <a:avLst>
              <a:gd name="adj1" fmla="val 49668"/>
              <a:gd name="adj2" fmla="val -268892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It is </a:t>
            </a:r>
            <a:r>
              <a:rPr lang="en-US" sz="2400" b="1" u="sng" dirty="0" smtClean="0">
                <a:solidFill>
                  <a:srgbClr val="008000"/>
                </a:solidFill>
                <a:latin typeface="Courier New"/>
                <a:cs typeface="Courier New"/>
              </a:rPr>
              <a:t>readonly</a:t>
            </a:r>
            <a:endParaRPr lang="en-US" sz="2400" b="1" u="sng" dirty="0">
              <a:solidFill>
                <a:srgbClr val="008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51009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Viewpoint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058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Encodes </a:t>
            </a:r>
            <a:r>
              <a:rPr lang="en-US" dirty="0" smtClean="0">
                <a:solidFill>
                  <a:srgbClr val="FF0000"/>
                </a:solidFill>
              </a:rPr>
              <a:t>context sensitivity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Adapts a type</a:t>
            </a:r>
            <a:r>
              <a:rPr lang="en-US" i="1" dirty="0" smtClean="0"/>
              <a:t> </a:t>
            </a:r>
            <a:r>
              <a:rPr lang="en-US" i="1" dirty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i="1" dirty="0" smtClean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i="1" dirty="0" smtClean="0"/>
              <a:t> </a:t>
            </a:r>
            <a:r>
              <a:rPr lang="en-US" dirty="0" smtClean="0"/>
              <a:t>from the viewpoint of another type</a:t>
            </a:r>
            <a:endParaRPr lang="en-US" i="1" dirty="0" smtClean="0">
              <a:solidFill>
                <a:srgbClr val="FF0000"/>
              </a:solidFill>
              <a:latin typeface="Times"/>
              <a:cs typeface="Times"/>
            </a:endParaRP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Viewpoint </a:t>
            </a:r>
            <a:r>
              <a:rPr lang="en-US" dirty="0"/>
              <a:t>adaptation operation: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600200" y="3228975"/>
            <a:ext cx="1044611" cy="46017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6200" y="3238304"/>
            <a:ext cx="1310707" cy="46017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37893" y="3228975"/>
            <a:ext cx="1310707" cy="46017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</a:t>
            </a:r>
            <a:r>
              <a:rPr lang="en-US" sz="2400" baseline="-25000" dirty="0" smtClean="0">
                <a:solidFill>
                  <a:schemeClr val="tx1"/>
                </a:solidFill>
              </a:rPr>
              <a:t>3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cxnSp>
        <p:nvCxnSpPr>
          <p:cNvPr id="11" name="Shape 22"/>
          <p:cNvCxnSpPr>
            <a:stCxn id="6" idx="2"/>
            <a:endCxn id="8" idx="2"/>
          </p:cNvCxnSpPr>
          <p:nvPr/>
        </p:nvCxnSpPr>
        <p:spPr>
          <a:xfrm rot="16200000" flipH="1">
            <a:off x="4657876" y="1153783"/>
            <a:ext cx="12700" cy="5070741"/>
          </a:xfrm>
          <a:prstGeom prst="curvedConnector3">
            <a:avLst>
              <a:gd name="adj1" fmla="val 6294165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3"/>
            <a:endCxn id="7" idx="1"/>
          </p:cNvCxnSpPr>
          <p:nvPr/>
        </p:nvCxnSpPr>
        <p:spPr>
          <a:xfrm>
            <a:off x="2644811" y="3459065"/>
            <a:ext cx="1241389" cy="9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3"/>
            <a:endCxn id="8" idx="1"/>
          </p:cNvCxnSpPr>
          <p:nvPr/>
        </p:nvCxnSpPr>
        <p:spPr>
          <a:xfrm flipV="1">
            <a:off x="5196907" y="3459065"/>
            <a:ext cx="1340986" cy="9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ontent Placeholder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377157"/>
              </p:ext>
            </p:extLst>
          </p:nvPr>
        </p:nvGraphicFramePr>
        <p:xfrm>
          <a:off x="4079875" y="3911640"/>
          <a:ext cx="1063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454" name="Equation" r:id="rId4" imgW="393700" imgH="190500" progId="Equation.DSMT4">
                  <p:embed/>
                </p:oleObj>
              </mc:Choice>
              <mc:Fallback>
                <p:oleObj name="Equation" r:id="rId4" imgW="393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5" y="3911640"/>
                        <a:ext cx="1063625" cy="5143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457249"/>
              </p:ext>
            </p:extLst>
          </p:nvPr>
        </p:nvGraphicFramePr>
        <p:xfrm>
          <a:off x="3048000" y="2971800"/>
          <a:ext cx="44577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455" name="Equation" r:id="rId6" imgW="165100" imgH="190500" progId="Equation.DSMT4">
                  <p:embed/>
                </p:oleObj>
              </mc:Choice>
              <mc:Fallback>
                <p:oleObj name="Equation" r:id="rId6" imgW="1651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8000" y="2971800"/>
                        <a:ext cx="44577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835906"/>
              </p:ext>
            </p:extLst>
          </p:nvPr>
        </p:nvGraphicFramePr>
        <p:xfrm>
          <a:off x="3471333" y="2438400"/>
          <a:ext cx="44577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456" name="Equation" r:id="rId8" imgW="165100" imgH="190500" progId="Equation.3">
                  <p:embed/>
                </p:oleObj>
              </mc:Choice>
              <mc:Fallback>
                <p:oleObj name="Equation" r:id="rId8" imgW="1651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71333" y="2438400"/>
                        <a:ext cx="44577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92753"/>
              </p:ext>
            </p:extLst>
          </p:nvPr>
        </p:nvGraphicFramePr>
        <p:xfrm>
          <a:off x="3553968" y="2057400"/>
          <a:ext cx="3429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457" name="Equation" r:id="rId10" imgW="127000" imgH="165100" progId="Equation.DSMT4">
                  <p:embed/>
                </p:oleObj>
              </mc:Choice>
              <mc:Fallback>
                <p:oleObj name="Equation" r:id="rId10" imgW="1270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53968" y="2057400"/>
                        <a:ext cx="342900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814570"/>
              </p:ext>
            </p:extLst>
          </p:nvPr>
        </p:nvGraphicFramePr>
        <p:xfrm>
          <a:off x="5638800" y="3005931"/>
          <a:ext cx="3429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458" name="Equation" r:id="rId12" imgW="127000" imgH="165100" progId="Equation.DSMT4">
                  <p:embed/>
                </p:oleObj>
              </mc:Choice>
              <mc:Fallback>
                <p:oleObj name="Equation" r:id="rId12" imgW="1270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38800" y="3005931"/>
                        <a:ext cx="342900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Content Placeholder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629196"/>
              </p:ext>
            </p:extLst>
          </p:nvPr>
        </p:nvGraphicFramePr>
        <p:xfrm>
          <a:off x="2358457" y="5257800"/>
          <a:ext cx="4194743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459" name="Equation" r:id="rId13" imgW="1600200" imgH="508000" progId="Equation.DSMT4">
                  <p:embed/>
                </p:oleObj>
              </mc:Choice>
              <mc:Fallback>
                <p:oleObj name="Equation" r:id="rId13" imgW="16002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8457" y="5257800"/>
                        <a:ext cx="4194743" cy="1414463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8176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Generalizes </a:t>
            </a:r>
            <a:r>
              <a:rPr lang="en-US" dirty="0" smtClean="0"/>
              <a:t>Viewpoint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05800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Traditional viewpoint adaptation </a:t>
            </a:r>
            <a:r>
              <a:rPr lang="en-US" sz="2400" dirty="0"/>
              <a:t>[</a:t>
            </a:r>
            <a:r>
              <a:rPr lang="en-US" sz="2400" dirty="0" err="1"/>
              <a:t>Dietl</a:t>
            </a:r>
            <a:r>
              <a:rPr lang="en-US" sz="2400" dirty="0"/>
              <a:t> &amp; Müller JOT’05]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Always adapts from the viewpoint of </a:t>
            </a:r>
            <a:r>
              <a:rPr lang="en-US" i="1" dirty="0">
                <a:solidFill>
                  <a:srgbClr val="FF0000"/>
                </a:solidFill>
              </a:rPr>
              <a:t>receiver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x</a:t>
            </a:r>
            <a:r>
              <a:rPr lang="en-US" dirty="0"/>
              <a:t> in field access </a:t>
            </a:r>
            <a:r>
              <a:rPr lang="en-US" b="1" dirty="0" err="1">
                <a:latin typeface="Courier New"/>
                <a:cs typeface="Courier New"/>
              </a:rPr>
              <a:t>x.f</a:t>
            </a:r>
            <a:endParaRPr lang="en-US" b="1" dirty="0">
              <a:latin typeface="Courier New"/>
              <a:cs typeface="Courier New"/>
            </a:endParaRPr>
          </a:p>
          <a:p>
            <a:pPr lvl="2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y</a:t>
            </a:r>
            <a:r>
              <a:rPr lang="en-US" dirty="0"/>
              <a:t> in method call </a:t>
            </a:r>
            <a:r>
              <a:rPr lang="en-US" b="1" dirty="0" err="1">
                <a:latin typeface="Courier New"/>
                <a:cs typeface="Courier New"/>
              </a:rPr>
              <a:t>y.m</a:t>
            </a:r>
            <a:r>
              <a:rPr lang="en-US" b="1" dirty="0">
                <a:latin typeface="Courier New"/>
                <a:cs typeface="Courier New"/>
              </a:rPr>
              <a:t>(z</a:t>
            </a:r>
            <a:r>
              <a:rPr lang="en-US" b="1" dirty="0" smtClean="0">
                <a:latin typeface="Courier New"/>
                <a:cs typeface="Courier New"/>
              </a:rPr>
              <a:t>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ReIm adapts from </a:t>
            </a:r>
            <a:r>
              <a:rPr lang="en-US" dirty="0" smtClean="0">
                <a:solidFill>
                  <a:srgbClr val="FF0000"/>
                </a:solidFill>
              </a:rPr>
              <a:t>different</a:t>
            </a:r>
            <a:r>
              <a:rPr lang="en-US" dirty="0" smtClean="0"/>
              <a:t> viewpoints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i="1" dirty="0" smtClean="0">
                <a:solidFill>
                  <a:srgbClr val="FF0000"/>
                </a:solidFill>
              </a:rPr>
              <a:t>receiver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at field access</a:t>
            </a:r>
          </a:p>
          <a:p>
            <a:pPr lvl="2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x</a:t>
            </a:r>
            <a:r>
              <a:rPr lang="en-US" dirty="0" smtClean="0"/>
              <a:t> in </a:t>
            </a:r>
            <a:r>
              <a:rPr lang="en-US" b="1" dirty="0" err="1" smtClean="0">
                <a:latin typeface="Courier New"/>
                <a:cs typeface="Courier New"/>
              </a:rPr>
              <a:t>x.f</a:t>
            </a:r>
            <a:endParaRPr lang="en-US" b="1" dirty="0" smtClean="0">
              <a:latin typeface="Courier New"/>
              <a:cs typeface="Courier New"/>
            </a:endParaRPr>
          </a:p>
          <a:p>
            <a:pPr lvl="1">
              <a:lnSpc>
                <a:spcPct val="90000"/>
              </a:lnSpc>
            </a:pPr>
            <a:r>
              <a:rPr lang="en-US" i="1" dirty="0" smtClean="0">
                <a:solidFill>
                  <a:srgbClr val="FF0000"/>
                </a:solidFill>
              </a:rPr>
              <a:t>left-hand-side </a:t>
            </a:r>
            <a:r>
              <a:rPr lang="en-US" i="1" dirty="0" smtClean="0"/>
              <a:t>of call assignment</a:t>
            </a:r>
            <a:r>
              <a:rPr lang="en-US" dirty="0" smtClean="0"/>
              <a:t> at method call </a:t>
            </a:r>
          </a:p>
          <a:p>
            <a:pPr lvl="2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x</a:t>
            </a:r>
            <a:r>
              <a:rPr lang="en-US" dirty="0" smtClean="0"/>
              <a:t> in </a:t>
            </a:r>
            <a:r>
              <a:rPr lang="en-US" b="1" dirty="0" smtClean="0">
                <a:latin typeface="Courier New"/>
                <a:cs typeface="Courier New"/>
              </a:rPr>
              <a:t>x = </a:t>
            </a:r>
            <a:r>
              <a:rPr lang="en-US" b="1" dirty="0" err="1" smtClean="0">
                <a:latin typeface="Courier New"/>
                <a:cs typeface="Courier New"/>
              </a:rPr>
              <a:t>y.m</a:t>
            </a:r>
            <a:r>
              <a:rPr lang="en-US" b="1" dirty="0" smtClean="0">
                <a:latin typeface="Courier New"/>
                <a:cs typeface="Courier New"/>
              </a:rPr>
              <a:t>(z)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58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00600" y="1269998"/>
            <a:ext cx="4206240" cy="482602"/>
            <a:chOff x="4749801" y="990600"/>
            <a:chExt cx="4183063" cy="482602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4749801" y="990600"/>
              <a:ext cx="4183063" cy="458788"/>
            </a:xfrm>
            <a:prstGeom prst="wedgeRoundRectCallout">
              <a:avLst>
                <a:gd name="adj1" fmla="val -67368"/>
                <a:gd name="adj2" fmla="val 245291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u="sng" dirty="0"/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4351176"/>
                </p:ext>
              </p:extLst>
            </p:nvPr>
          </p:nvGraphicFramePr>
          <p:xfrm>
            <a:off x="4749801" y="990602"/>
            <a:ext cx="4183063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3390" name="Equation" r:id="rId4" imgW="2006600" imgH="203200" progId="Equation.3">
                    <p:embed/>
                  </p:oleObj>
                </mc:Choice>
                <mc:Fallback>
                  <p:oleObj name="Equation" r:id="rId4" imgW="20066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749801" y="990602"/>
                          <a:ext cx="4183063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Viewpoint Adaptation </a:t>
            </a:r>
            <a:r>
              <a:rPr lang="en-US" dirty="0" smtClean="0">
                <a:effectLst/>
              </a:rPr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" y="1468732"/>
            <a:ext cx="8991600" cy="5358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class </a:t>
            </a:r>
            <a:r>
              <a:rPr lang="en-US" sz="2400" b="1" dirty="0" err="1">
                <a:latin typeface="Courier New"/>
                <a:cs typeface="Courier New"/>
              </a:rPr>
              <a:t>DateCell</a:t>
            </a:r>
            <a:r>
              <a:rPr lang="en-US" sz="2400" b="1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</a:t>
            </a:r>
            <a:r>
              <a:rPr lang="en-US" sz="2400" b="1" u="sng" dirty="0" smtClean="0">
                <a:solidFill>
                  <a:schemeClr val="bg1"/>
                </a:solidFill>
                <a:latin typeface="Courier New"/>
                <a:cs typeface="Courier New"/>
              </a:rPr>
              <a:t>polyread</a:t>
            </a:r>
            <a:r>
              <a:rPr lang="en-US" sz="2400" b="1" dirty="0" smtClean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US" sz="2400" b="1" dirty="0" smtClean="0">
                <a:latin typeface="Courier New"/>
                <a:cs typeface="Courier New"/>
              </a:rPr>
              <a:t>Date </a:t>
            </a:r>
            <a:r>
              <a:rPr lang="en-US" sz="2400" b="1" dirty="0">
                <a:latin typeface="Courier New"/>
                <a:cs typeface="Courier New"/>
              </a:rPr>
              <a:t>date;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</a:t>
            </a:r>
            <a:r>
              <a:rPr lang="en-US" sz="2400" b="1" u="sng" dirty="0">
                <a:solidFill>
                  <a:srgbClr val="FFFFFF"/>
                </a:solidFill>
                <a:latin typeface="Courier New"/>
                <a:cs typeface="Courier New"/>
              </a:rPr>
              <a:t>polyread</a:t>
            </a:r>
            <a:r>
              <a:rPr lang="en-US" sz="2400" b="1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en-US" sz="2400" b="1" dirty="0" smtClean="0">
                <a:latin typeface="Courier New"/>
                <a:cs typeface="Courier New"/>
              </a:rPr>
              <a:t>Date </a:t>
            </a:r>
            <a:r>
              <a:rPr lang="en-US" sz="2400" b="1" dirty="0" err="1">
                <a:latin typeface="Courier New"/>
                <a:cs typeface="Courier New"/>
              </a:rPr>
              <a:t>getDate</a:t>
            </a:r>
            <a:r>
              <a:rPr lang="en-US" sz="2400" b="1" dirty="0" smtClean="0">
                <a:latin typeface="Courier New"/>
                <a:cs typeface="Courier New"/>
              </a:rPr>
              <a:t>(</a:t>
            </a:r>
            <a:r>
              <a:rPr lang="en-US" sz="2400" b="1" u="sng" dirty="0" smtClean="0">
                <a:solidFill>
                  <a:srgbClr val="FFFFFF"/>
                </a:solidFill>
                <a:latin typeface="Courier New"/>
                <a:cs typeface="Courier New"/>
              </a:rPr>
              <a:t>         </a:t>
            </a:r>
            <a:r>
              <a:rPr lang="en-US" sz="2400" b="1" dirty="0" err="1" smtClean="0">
                <a:latin typeface="Courier New"/>
                <a:cs typeface="Courier New"/>
              </a:rPr>
              <a:t>DateCell</a:t>
            </a:r>
            <a:r>
              <a:rPr lang="en-US" sz="2400" b="1" dirty="0" smtClean="0">
                <a:latin typeface="Courier New"/>
                <a:cs typeface="Courier New"/>
              </a:rPr>
              <a:t> this</a:t>
            </a:r>
            <a:r>
              <a:rPr lang="en-US" sz="2400" b="1" dirty="0">
                <a:latin typeface="Courier New"/>
                <a:cs typeface="Courier New"/>
              </a:rPr>
              <a:t>)</a:t>
            </a:r>
            <a:r>
              <a:rPr lang="en-US" sz="2400" b="1" dirty="0" smtClean="0">
                <a:latin typeface="Courier New"/>
                <a:cs typeface="Courier New"/>
              </a:rPr>
              <a:t>{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	return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}</a:t>
            </a:r>
            <a:endParaRPr lang="en-US" sz="2400" b="1" dirty="0">
              <a:latin typeface="Courier New"/>
              <a:cs typeface="Courier New"/>
            </a:endParaRP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void </a:t>
            </a:r>
            <a:r>
              <a:rPr lang="en-US" sz="2400" b="1" dirty="0" err="1" smtClean="0">
                <a:latin typeface="Courier New"/>
                <a:cs typeface="Courier New"/>
              </a:rPr>
              <a:t>setHours</a:t>
            </a:r>
            <a:r>
              <a:rPr lang="en-US" sz="2400" b="1" dirty="0" smtClean="0">
                <a:latin typeface="Courier New"/>
                <a:cs typeface="Courier New"/>
              </a:rPr>
              <a:t>(</a:t>
            </a:r>
            <a:r>
              <a:rPr lang="en-US" sz="2400" b="1" u="sng" dirty="0">
                <a:solidFill>
                  <a:srgbClr val="000000"/>
                </a:solidFill>
                <a:latin typeface="Courier New"/>
                <a:cs typeface="Courier New"/>
              </a:rPr>
              <a:t>mutable</a:t>
            </a:r>
            <a:r>
              <a:rPr lang="en-US" sz="24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2400" b="1" dirty="0" err="1" smtClean="0">
                <a:latin typeface="Courier New"/>
                <a:cs typeface="Courier New"/>
              </a:rPr>
              <a:t>DateCell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r>
              <a:rPr lang="en-US" sz="2400" b="1" dirty="0">
                <a:latin typeface="Courier New"/>
                <a:cs typeface="Courier New"/>
              </a:rPr>
              <a:t>this) {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  </a:t>
            </a:r>
            <a:r>
              <a:rPr lang="en-US" sz="2400" b="1" u="sng" dirty="0" smtClean="0">
                <a:solidFill>
                  <a:srgbClr val="FFFFFF"/>
                </a:solidFill>
                <a:latin typeface="Courier New"/>
                <a:cs typeface="Courier New"/>
              </a:rPr>
              <a:t>mutable</a:t>
            </a:r>
            <a:r>
              <a:rPr lang="en-US" sz="2400" b="1" dirty="0" smtClean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en-US" sz="2400" b="1" dirty="0" smtClean="0">
                <a:latin typeface="Courier New"/>
                <a:cs typeface="Courier New"/>
              </a:rPr>
              <a:t>Date </a:t>
            </a:r>
            <a:r>
              <a:rPr lang="en-US" sz="2400" b="1" dirty="0">
                <a:latin typeface="Courier New"/>
                <a:cs typeface="Courier New"/>
              </a:rPr>
              <a:t>md </a:t>
            </a:r>
            <a:r>
              <a:rPr lang="en-US" sz="2400" b="1" dirty="0" smtClean="0">
                <a:latin typeface="Courier New"/>
                <a:cs typeface="Courier New"/>
              </a:rPr>
              <a:t>=</a:t>
            </a:r>
            <a:endParaRPr lang="en-US" sz="2400" b="1" dirty="0">
              <a:latin typeface="Courier New"/>
              <a:cs typeface="Courier New"/>
            </a:endParaRP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  </a:t>
            </a:r>
            <a:r>
              <a:rPr lang="en-US" sz="2400" b="1" dirty="0" err="1" smtClean="0"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md.hour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 = 1;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</a:t>
            </a:r>
            <a:r>
              <a:rPr lang="en-US" sz="2400" b="1" dirty="0" smtClean="0">
                <a:latin typeface="Courier New"/>
                <a:cs typeface="Courier New"/>
              </a:rPr>
              <a:t> }</a:t>
            </a:r>
            <a:endParaRPr lang="en-US" sz="2400" b="1" dirty="0">
              <a:latin typeface="Courier New"/>
              <a:cs typeface="Courier New"/>
            </a:endParaRP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</a:t>
            </a:r>
            <a:r>
              <a:rPr lang="en-US" sz="2400" b="1" dirty="0" err="1">
                <a:latin typeface="Courier New"/>
                <a:cs typeface="Courier New"/>
              </a:rPr>
              <a:t>int</a:t>
            </a:r>
            <a:r>
              <a:rPr lang="en-US" sz="2400" b="1" dirty="0">
                <a:latin typeface="Courier New"/>
                <a:cs typeface="Courier New"/>
              </a:rPr>
              <a:t> </a:t>
            </a:r>
            <a:r>
              <a:rPr lang="en-US" sz="2400" b="1" dirty="0" err="1" smtClean="0">
                <a:latin typeface="Courier New"/>
                <a:cs typeface="Courier New"/>
              </a:rPr>
              <a:t>getHours</a:t>
            </a:r>
            <a:r>
              <a:rPr lang="en-US" sz="2400" b="1" dirty="0" smtClean="0">
                <a:latin typeface="Courier New"/>
                <a:cs typeface="Courier New"/>
              </a:rPr>
              <a:t>(</a:t>
            </a:r>
            <a:r>
              <a:rPr lang="en-US" sz="2400" b="1" u="sng" dirty="0">
                <a:solidFill>
                  <a:srgbClr val="000000"/>
                </a:solidFill>
                <a:latin typeface="Courier New"/>
                <a:cs typeface="Courier New"/>
              </a:rPr>
              <a:t>readonly</a:t>
            </a:r>
            <a:r>
              <a:rPr lang="en-US" sz="24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2400" b="1" dirty="0" err="1" smtClean="0">
                <a:latin typeface="Courier New"/>
                <a:cs typeface="Courier New"/>
              </a:rPr>
              <a:t>DateCell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r>
              <a:rPr lang="en-US" sz="2400" b="1" dirty="0">
                <a:latin typeface="Courier New"/>
                <a:cs typeface="Courier New"/>
              </a:rPr>
              <a:t>this) { 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  </a:t>
            </a:r>
            <a:r>
              <a:rPr lang="en-US" sz="2400" b="1" u="sng" dirty="0" smtClean="0">
                <a:solidFill>
                  <a:schemeClr val="bg1"/>
                </a:solidFill>
                <a:latin typeface="Courier New"/>
                <a:cs typeface="Courier New"/>
              </a:rPr>
              <a:t>readonly</a:t>
            </a:r>
            <a:r>
              <a:rPr lang="en-US" sz="2400" b="1" dirty="0" smtClean="0">
                <a:latin typeface="Courier New"/>
                <a:cs typeface="Courier New"/>
              </a:rPr>
              <a:t> Date </a:t>
            </a:r>
            <a:r>
              <a:rPr lang="en-US" sz="2400" b="1" dirty="0" err="1">
                <a:latin typeface="Courier New"/>
                <a:cs typeface="Courier New"/>
              </a:rPr>
              <a:t>rd</a:t>
            </a:r>
            <a:r>
              <a:rPr lang="en-US" sz="2400" b="1" dirty="0">
                <a:latin typeface="Courier New"/>
                <a:cs typeface="Courier New"/>
              </a:rPr>
              <a:t> </a:t>
            </a:r>
            <a:r>
              <a:rPr lang="en-US" sz="2400" b="1" dirty="0" smtClean="0">
                <a:latin typeface="Courier New"/>
                <a:cs typeface="Courier New"/>
              </a:rPr>
              <a:t>=</a:t>
            </a:r>
            <a:endParaRPr lang="en-US" sz="2400" b="1" dirty="0">
              <a:latin typeface="Courier New"/>
              <a:cs typeface="Courier New"/>
            </a:endParaRP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  </a:t>
            </a:r>
            <a:r>
              <a:rPr lang="en-US" sz="2400" b="1" dirty="0" err="1">
                <a:latin typeface="Courier New"/>
                <a:cs typeface="Courier New"/>
              </a:rPr>
              <a:t>int</a:t>
            </a:r>
            <a:r>
              <a:rPr lang="en-US" sz="2400" b="1" dirty="0">
                <a:latin typeface="Courier New"/>
                <a:cs typeface="Courier New"/>
              </a:rPr>
              <a:t> hour = </a:t>
            </a:r>
            <a:r>
              <a:rPr lang="en-US" sz="2400" b="1" dirty="0" err="1" smtClean="0"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rd.hour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;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endParaRPr lang="en-US" sz="2400" b="1" dirty="0">
              <a:latin typeface="Courier New"/>
              <a:cs typeface="Courier New"/>
            </a:endParaRP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  return hour;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}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4800" y="3581400"/>
            <a:ext cx="2955106" cy="430887"/>
          </a:xfrm>
          <a:prstGeom prst="rect">
            <a:avLst/>
          </a:prstGeom>
          <a:ln w="28575" cmpd="sng">
            <a:noFill/>
          </a:ln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Courier New"/>
                <a:cs typeface="Courier New"/>
              </a:rPr>
              <a:t>this.getDate</a:t>
            </a:r>
            <a:r>
              <a:rPr lang="en-US" sz="2400" b="1" dirty="0">
                <a:solidFill>
                  <a:prstClr val="black"/>
                </a:solidFill>
                <a:latin typeface="Courier New"/>
                <a:cs typeface="Courier New"/>
              </a:rPr>
              <a:t>()</a:t>
            </a:r>
            <a:r>
              <a:rPr lang="en-US" sz="2400" b="1" dirty="0" smtClean="0">
                <a:solidFill>
                  <a:prstClr val="black"/>
                </a:solidFill>
                <a:latin typeface="Courier New"/>
                <a:cs typeface="Courier New"/>
              </a:rPr>
              <a:t>;</a:t>
            </a:r>
            <a:endParaRPr lang="en-US" sz="2400" b="1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2647" y="4953000"/>
            <a:ext cx="2955106" cy="430887"/>
          </a:xfrm>
          <a:prstGeom prst="rect">
            <a:avLst/>
          </a:prstGeom>
          <a:ln w="28575" cmpd="sng">
            <a:noFill/>
          </a:ln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Courier New"/>
                <a:cs typeface="Courier New"/>
              </a:rPr>
              <a:t>this.getDate</a:t>
            </a:r>
            <a:r>
              <a:rPr lang="en-US" sz="2400" b="1" dirty="0">
                <a:solidFill>
                  <a:prstClr val="black"/>
                </a:solidFill>
                <a:latin typeface="Courier New"/>
                <a:cs typeface="Courier New"/>
              </a:rPr>
              <a:t>()</a:t>
            </a:r>
            <a:r>
              <a:rPr lang="en-US" sz="2400" b="1" dirty="0" smtClean="0">
                <a:solidFill>
                  <a:prstClr val="black"/>
                </a:solidFill>
                <a:latin typeface="Courier New"/>
                <a:cs typeface="Courier New"/>
              </a:rPr>
              <a:t>;</a:t>
            </a:r>
            <a:endParaRPr lang="en-US" sz="2400" b="1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92664" y="2667000"/>
            <a:ext cx="4216399" cy="482600"/>
            <a:chOff x="4792664" y="990600"/>
            <a:chExt cx="4046536" cy="482600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4792664" y="990600"/>
              <a:ext cx="4046536" cy="458788"/>
            </a:xfrm>
            <a:prstGeom prst="wedgeRoundRectCallout">
              <a:avLst>
                <a:gd name="adj1" fmla="val -47378"/>
                <a:gd name="adj2" fmla="val 172159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u="sng" dirty="0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0280275"/>
                </p:ext>
              </p:extLst>
            </p:nvPr>
          </p:nvGraphicFramePr>
          <p:xfrm>
            <a:off x="4841876" y="990600"/>
            <a:ext cx="3997324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3391" name="Equation" r:id="rId6" imgW="1917700" imgH="203200" progId="Equation.3">
                    <p:embed/>
                  </p:oleObj>
                </mc:Choice>
                <mc:Fallback>
                  <p:oleObj name="Equation" r:id="rId6" imgW="19177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841876" y="990600"/>
                          <a:ext cx="3997324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4792664" y="5943600"/>
            <a:ext cx="4216399" cy="482600"/>
            <a:chOff x="4715415" y="990600"/>
            <a:chExt cx="4216399" cy="482600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4715415" y="990600"/>
              <a:ext cx="4216399" cy="458788"/>
            </a:xfrm>
            <a:prstGeom prst="wedgeRoundRectCallout">
              <a:avLst>
                <a:gd name="adj1" fmla="val -33655"/>
                <a:gd name="adj2" fmla="val -164025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u="sng" dirty="0"/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0357696"/>
                </p:ext>
              </p:extLst>
            </p:nvPr>
          </p:nvGraphicFramePr>
          <p:xfrm>
            <a:off x="4750339" y="990600"/>
            <a:ext cx="4181475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3392" name="Equation" r:id="rId8" imgW="2006600" imgH="203200" progId="Equation.3">
                    <p:embed/>
                  </p:oleObj>
                </mc:Choice>
                <mc:Fallback>
                  <p:oleObj name="Equation" r:id="rId8" imgW="20066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750339" y="990600"/>
                          <a:ext cx="4181475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Rectangle 13"/>
          <p:cNvSpPr/>
          <p:nvPr/>
        </p:nvSpPr>
        <p:spPr>
          <a:xfrm>
            <a:off x="2221021" y="2510135"/>
            <a:ext cx="2031626" cy="461665"/>
          </a:xfrm>
          <a:prstGeom prst="rect">
            <a:avLst/>
          </a:prstGeom>
          <a:ln w="28575" cmpd="sng">
            <a:noFill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Courier New"/>
                <a:cs typeface="Courier New"/>
              </a:rPr>
              <a:t>this.date</a:t>
            </a:r>
            <a:r>
              <a:rPr lang="en-US" sz="2400" b="1" dirty="0">
                <a:solidFill>
                  <a:prstClr val="black"/>
                </a:solidFill>
                <a:latin typeface="Courier New"/>
                <a:cs typeface="Courier New"/>
              </a:rPr>
              <a:t>;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381000" y="1905000"/>
            <a:ext cx="1763821" cy="381000"/>
          </a:xfrm>
          <a:prstGeom prst="ellipse">
            <a:avLst/>
          </a:prstGeom>
          <a:noFill/>
          <a:ln w="19050" cmpd="sng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81000" y="2286000"/>
            <a:ext cx="1763821" cy="381000"/>
          </a:xfrm>
          <a:prstGeom prst="ellipse">
            <a:avLst/>
          </a:prstGeom>
          <a:noFill/>
          <a:ln w="19050" cmpd="sng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408379" y="2286000"/>
            <a:ext cx="1763821" cy="381000"/>
          </a:xfrm>
          <a:prstGeom prst="ellipse">
            <a:avLst/>
          </a:prstGeom>
          <a:noFill/>
          <a:ln w="19050" cmpd="sng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53156" y="3631287"/>
            <a:ext cx="1763821" cy="381000"/>
          </a:xfrm>
          <a:prstGeom prst="ellipse">
            <a:avLst/>
          </a:prstGeom>
          <a:noFill/>
          <a:ln w="19050" cmpd="sng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62000" y="4996330"/>
            <a:ext cx="1763821" cy="381000"/>
          </a:xfrm>
          <a:prstGeom prst="ellipse">
            <a:avLst/>
          </a:prstGeom>
          <a:noFill/>
          <a:ln w="19050" cmpd="sng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Curved Connector 49"/>
          <p:cNvCxnSpPr>
            <a:stCxn id="44" idx="0"/>
          </p:cNvCxnSpPr>
          <p:nvPr/>
        </p:nvCxnSpPr>
        <p:spPr>
          <a:xfrm rot="5400000" flipH="1" flipV="1">
            <a:off x="5011683" y="2007393"/>
            <a:ext cx="557214" cy="12700"/>
          </a:xfrm>
          <a:prstGeom prst="curvedConnector3">
            <a:avLst>
              <a:gd name="adj1" fmla="val 50000"/>
            </a:avLst>
          </a:prstGeom>
          <a:ln>
            <a:tailEnd type="stealth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42" idx="0"/>
            <a:endCxn id="17" idx="0"/>
          </p:cNvCxnSpPr>
          <p:nvPr/>
        </p:nvCxnSpPr>
        <p:spPr>
          <a:xfrm rot="5400000" flipH="1" flipV="1">
            <a:off x="3765815" y="-1232904"/>
            <a:ext cx="635000" cy="5640809"/>
          </a:xfrm>
          <a:prstGeom prst="curvedConnector3">
            <a:avLst>
              <a:gd name="adj1" fmla="val 136000"/>
            </a:avLst>
          </a:prstGeom>
          <a:ln>
            <a:tailEnd type="stealth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46" idx="7"/>
            <a:endCxn id="7" idx="1"/>
          </p:cNvCxnSpPr>
          <p:nvPr/>
        </p:nvCxnSpPr>
        <p:spPr>
          <a:xfrm rot="5400000" flipH="1" flipV="1">
            <a:off x="3030323" y="1924743"/>
            <a:ext cx="790689" cy="2733993"/>
          </a:xfrm>
          <a:prstGeom prst="curvedConnector2">
            <a:avLst/>
          </a:prstGeom>
          <a:ln>
            <a:tailEnd type="stealth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43" idx="7"/>
            <a:endCxn id="7" idx="0"/>
          </p:cNvCxnSpPr>
          <p:nvPr/>
        </p:nvCxnSpPr>
        <p:spPr>
          <a:xfrm rot="16200000" flipH="1">
            <a:off x="4231087" y="-2776"/>
            <a:ext cx="325204" cy="5014349"/>
          </a:xfrm>
          <a:prstGeom prst="curvedConnector3">
            <a:avLst>
              <a:gd name="adj1" fmla="val -87452"/>
            </a:avLst>
          </a:prstGeom>
          <a:ln>
            <a:tailEnd type="stealth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stCxn id="48" idx="4"/>
            <a:endCxn id="12" idx="1"/>
          </p:cNvCxnSpPr>
          <p:nvPr/>
        </p:nvCxnSpPr>
        <p:spPr>
          <a:xfrm rot="16200000" flipH="1">
            <a:off x="2820455" y="4200785"/>
            <a:ext cx="795664" cy="3148753"/>
          </a:xfrm>
          <a:prstGeom prst="curvedConnector2">
            <a:avLst/>
          </a:prstGeom>
          <a:ln>
            <a:tailEnd type="stealth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2" name="Curved Connector 71"/>
          <p:cNvCxnSpPr>
            <a:stCxn id="43" idx="4"/>
            <a:endCxn id="13" idx="0"/>
          </p:cNvCxnSpPr>
          <p:nvPr/>
        </p:nvCxnSpPr>
        <p:spPr>
          <a:xfrm rot="16200000" flipH="1">
            <a:off x="2452318" y="1477593"/>
            <a:ext cx="3276600" cy="5655414"/>
          </a:xfrm>
          <a:prstGeom prst="curvedConnector3">
            <a:avLst/>
          </a:prstGeom>
          <a:ln>
            <a:tailEnd type="stealth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495800" y="2129135"/>
            <a:ext cx="1662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latin typeface="Courier New"/>
                <a:cs typeface="Courier New"/>
              </a:rPr>
              <a:t>polyread</a:t>
            </a:r>
            <a:r>
              <a:rPr lang="en-US" sz="2400" b="1" dirty="0">
                <a:latin typeface="Courier New"/>
                <a:cs typeface="Courier New"/>
              </a:rPr>
              <a:t>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33400" y="1752600"/>
            <a:ext cx="1662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latin typeface="Courier New"/>
                <a:cs typeface="Courier New"/>
              </a:rPr>
              <a:t>polyread</a:t>
            </a:r>
            <a:r>
              <a:rPr lang="en-US" sz="2400" b="1" dirty="0">
                <a:latin typeface="Courier New"/>
                <a:cs typeface="Courier New"/>
              </a:rPr>
              <a:t>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47566" y="2129135"/>
            <a:ext cx="1662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latin typeface="Courier New"/>
                <a:cs typeface="Courier New"/>
              </a:rPr>
              <a:t>polyread</a:t>
            </a:r>
            <a:r>
              <a:rPr lang="en-US" sz="2400" b="1" dirty="0">
                <a:latin typeface="Courier New"/>
                <a:cs typeface="Courier New"/>
              </a:rPr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95638" y="3505200"/>
            <a:ext cx="1490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latin typeface="Courier New"/>
                <a:cs typeface="Courier New"/>
              </a:rPr>
              <a:t>mutable</a:t>
            </a:r>
            <a:r>
              <a:rPr lang="en-US" sz="2400" b="1" dirty="0">
                <a:latin typeface="Courier New"/>
                <a:cs typeface="Courier New"/>
              </a:rPr>
              <a:t>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42347" y="4901184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latin typeface="Courier New"/>
                <a:cs typeface="Courier New"/>
              </a:rPr>
              <a:t>readonly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47566" y="2129135"/>
            <a:ext cx="1662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Courier New"/>
                <a:cs typeface="Courier New"/>
              </a:rPr>
              <a:t>polyread</a:t>
            </a:r>
            <a:r>
              <a:rPr lang="en-US" sz="2400" b="1" dirty="0">
                <a:latin typeface="Courier New"/>
                <a:cs typeface="Courier New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23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0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2" grpId="0"/>
      <p:bldP spid="42" grpId="1"/>
      <p:bldP spid="43" grpId="0"/>
      <p:bldP spid="43" grpId="1"/>
      <p:bldP spid="43" grpId="2"/>
      <p:bldP spid="44" grpId="0"/>
      <p:bldP spid="44" grpId="1"/>
      <p:bldP spid="46" grpId="0"/>
      <p:bldP spid="46" grpId="1"/>
      <p:bldP spid="48" grpId="0"/>
      <p:bldP spid="30" grpId="0"/>
      <p:bldP spid="30" grpId="1"/>
      <p:bldP spid="18" grpId="0"/>
      <p:bldP spid="22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Hierarchy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mutable </a:t>
            </a:r>
            <a:r>
              <a:rPr lang="en-US" dirty="0" smtClean="0">
                <a:latin typeface="Times"/>
                <a:cs typeface="Times"/>
              </a:rPr>
              <a:t>&lt;:</a:t>
            </a:r>
            <a:r>
              <a:rPr lang="en-US" dirty="0" smtClean="0"/>
              <a:t> polyread </a:t>
            </a:r>
            <a:r>
              <a:rPr lang="en-US" dirty="0" smtClean="0">
                <a:latin typeface="Times"/>
                <a:cs typeface="Times"/>
              </a:rPr>
              <a:t>&lt;:</a:t>
            </a:r>
            <a:r>
              <a:rPr lang="en-US" dirty="0" smtClean="0"/>
              <a:t> readonly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2648620"/>
            <a:ext cx="6858000" cy="3371180"/>
          </a:xfrm>
          <a:prstGeom prst="rect">
            <a:avLst/>
          </a:prstGeom>
          <a:ln w="19050" cmpd="sng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indent="225425">
              <a:lnSpc>
                <a:spcPct val="95000"/>
              </a:lnSpc>
            </a:pPr>
            <a:r>
              <a:rPr lang="en-US" sz="3200" b="1" u="sng" dirty="0" smtClean="0">
                <a:solidFill>
                  <a:srgbClr val="FF0000"/>
                </a:solidFill>
                <a:latin typeface="Courier New"/>
                <a:cs typeface="Courier New"/>
              </a:rPr>
              <a:t>mutable</a:t>
            </a:r>
            <a:r>
              <a:rPr lang="en-US" sz="3200" b="1" dirty="0" smtClean="0">
                <a:latin typeface="Courier New"/>
                <a:cs typeface="Courier New"/>
              </a:rPr>
              <a:t>  Object </a:t>
            </a:r>
            <a:r>
              <a:rPr lang="en-US" sz="3200" b="1" dirty="0" err="1" smtClean="0">
                <a:latin typeface="Courier New"/>
                <a:cs typeface="Courier New"/>
              </a:rPr>
              <a:t>mo</a:t>
            </a:r>
            <a:r>
              <a:rPr lang="en-US" sz="3200" b="1" dirty="0" smtClean="0">
                <a:latin typeface="Courier New"/>
                <a:cs typeface="Courier New"/>
              </a:rPr>
              <a:t>;</a:t>
            </a:r>
          </a:p>
          <a:p>
            <a:pPr indent="225425">
              <a:lnSpc>
                <a:spcPct val="95000"/>
              </a:lnSpc>
            </a:pPr>
            <a:r>
              <a:rPr lang="en-US" sz="3200" b="1" u="sng" dirty="0">
                <a:solidFill>
                  <a:srgbClr val="FF6600"/>
                </a:solidFill>
                <a:latin typeface="Courier New"/>
                <a:cs typeface="Courier New"/>
              </a:rPr>
              <a:t>polyread</a:t>
            </a:r>
            <a:r>
              <a:rPr lang="en-US" sz="3200" b="1" dirty="0">
                <a:latin typeface="Courier New"/>
                <a:cs typeface="Courier New"/>
              </a:rPr>
              <a:t> Object </a:t>
            </a:r>
            <a:r>
              <a:rPr lang="en-US" sz="3200" b="1" dirty="0" err="1">
                <a:latin typeface="Courier New"/>
                <a:cs typeface="Courier New"/>
              </a:rPr>
              <a:t>po</a:t>
            </a:r>
            <a:r>
              <a:rPr lang="en-US" sz="3200" b="1" dirty="0">
                <a:latin typeface="Courier New"/>
                <a:cs typeface="Courier New"/>
              </a:rPr>
              <a:t>;</a:t>
            </a:r>
          </a:p>
          <a:p>
            <a:pPr indent="225425">
              <a:lnSpc>
                <a:spcPct val="95000"/>
              </a:lnSpc>
            </a:pPr>
            <a:r>
              <a:rPr lang="en-US" sz="3200" b="1" u="sng" dirty="0" smtClean="0">
                <a:solidFill>
                  <a:srgbClr val="008000"/>
                </a:solidFill>
                <a:latin typeface="Courier New"/>
                <a:cs typeface="Courier New"/>
              </a:rPr>
              <a:t>readonly</a:t>
            </a:r>
            <a:r>
              <a:rPr lang="en-US" sz="3200" b="1" dirty="0" smtClean="0">
                <a:latin typeface="Courier New"/>
                <a:cs typeface="Courier New"/>
              </a:rPr>
              <a:t> </a:t>
            </a:r>
            <a:r>
              <a:rPr lang="en-US" sz="3200" b="1" dirty="0">
                <a:latin typeface="Courier New"/>
                <a:cs typeface="Courier New"/>
              </a:rPr>
              <a:t>Object </a:t>
            </a:r>
            <a:r>
              <a:rPr lang="en-US" sz="3200" b="1" dirty="0" err="1" smtClean="0">
                <a:latin typeface="Courier New"/>
                <a:cs typeface="Courier New"/>
              </a:rPr>
              <a:t>ro</a:t>
            </a:r>
            <a:r>
              <a:rPr lang="en-US" sz="3200" b="1" dirty="0" smtClean="0">
                <a:latin typeface="Courier New"/>
                <a:cs typeface="Courier New"/>
              </a:rPr>
              <a:t>;</a:t>
            </a:r>
          </a:p>
          <a:p>
            <a:pPr indent="225425">
              <a:lnSpc>
                <a:spcPct val="95000"/>
              </a:lnSpc>
            </a:pPr>
            <a:endParaRPr lang="en-US" sz="3200" b="1" dirty="0" smtClean="0">
              <a:latin typeface="Courier New"/>
              <a:cs typeface="Courier New"/>
            </a:endParaRPr>
          </a:p>
          <a:p>
            <a:pPr indent="225425">
              <a:lnSpc>
                <a:spcPct val="95000"/>
              </a:lnSpc>
            </a:pPr>
            <a:r>
              <a:rPr lang="en-US" sz="3200" b="1" dirty="0" err="1" smtClean="0">
                <a:latin typeface="Courier New"/>
                <a:cs typeface="Courier New"/>
              </a:rPr>
              <a:t>ro</a:t>
            </a:r>
            <a:r>
              <a:rPr lang="en-US" sz="3200" b="1" dirty="0" smtClean="0">
                <a:latin typeface="Courier New"/>
                <a:cs typeface="Courier New"/>
              </a:rPr>
              <a:t> = </a:t>
            </a:r>
            <a:r>
              <a:rPr lang="en-US" sz="3200" b="1" dirty="0" err="1" smtClean="0">
                <a:latin typeface="Courier New"/>
                <a:cs typeface="Courier New"/>
              </a:rPr>
              <a:t>po</a:t>
            </a:r>
            <a:r>
              <a:rPr lang="en-US" sz="3200" b="1" dirty="0" smtClean="0">
                <a:latin typeface="Courier New"/>
                <a:cs typeface="Courier New"/>
              </a:rPr>
              <a:t>; </a:t>
            </a:r>
            <a:r>
              <a:rPr lang="en-US" sz="32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r>
              <a:rPr lang="en-US" sz="3200" b="1" dirty="0" smtClean="0">
                <a:latin typeface="Courier New"/>
                <a:cs typeface="Courier New"/>
              </a:rPr>
              <a:t> 	</a:t>
            </a:r>
            <a:r>
              <a:rPr lang="en-US" sz="3200" b="1" dirty="0" err="1" smtClean="0">
                <a:latin typeface="Courier New"/>
                <a:cs typeface="Courier New"/>
              </a:rPr>
              <a:t>po</a:t>
            </a:r>
            <a:r>
              <a:rPr lang="en-US" sz="3200" b="1" dirty="0" smtClean="0">
                <a:latin typeface="Courier New"/>
                <a:cs typeface="Courier New"/>
              </a:rPr>
              <a:t> </a:t>
            </a:r>
            <a:r>
              <a:rPr lang="en-US" sz="3200" b="1" dirty="0">
                <a:latin typeface="Courier New"/>
                <a:cs typeface="Courier New"/>
              </a:rPr>
              <a:t>= </a:t>
            </a:r>
            <a:r>
              <a:rPr lang="en-US" sz="3200" b="1" dirty="0" err="1">
                <a:latin typeface="Courier New"/>
                <a:cs typeface="Courier New"/>
              </a:rPr>
              <a:t>ro</a:t>
            </a:r>
            <a:r>
              <a:rPr lang="en-US" sz="3200" b="1" dirty="0">
                <a:latin typeface="Courier New"/>
                <a:cs typeface="Courier New"/>
              </a:rPr>
              <a:t>; </a:t>
            </a:r>
            <a:r>
              <a:rPr lang="en-US" sz="3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3200" b="1" dirty="0" smtClean="0">
              <a:latin typeface="Courier New"/>
              <a:cs typeface="Courier New"/>
            </a:endParaRPr>
          </a:p>
          <a:p>
            <a:pPr indent="225425">
              <a:lnSpc>
                <a:spcPct val="95000"/>
              </a:lnSpc>
            </a:pPr>
            <a:r>
              <a:rPr lang="en-US" sz="3200" b="1" dirty="0" err="1" smtClean="0">
                <a:latin typeface="Courier New"/>
                <a:cs typeface="Courier New"/>
              </a:rPr>
              <a:t>ro</a:t>
            </a:r>
            <a:r>
              <a:rPr lang="en-US" sz="3200" b="1" dirty="0" smtClean="0">
                <a:latin typeface="Courier New"/>
                <a:cs typeface="Courier New"/>
              </a:rPr>
              <a:t> = </a:t>
            </a:r>
            <a:r>
              <a:rPr lang="en-US" sz="3200" b="1" dirty="0" err="1" smtClean="0">
                <a:latin typeface="Courier New"/>
                <a:cs typeface="Courier New"/>
              </a:rPr>
              <a:t>mo</a:t>
            </a:r>
            <a:r>
              <a:rPr lang="en-US" sz="3200" b="1" dirty="0" smtClean="0">
                <a:latin typeface="Courier New"/>
                <a:cs typeface="Courier New"/>
              </a:rPr>
              <a:t>; </a:t>
            </a:r>
            <a:r>
              <a:rPr lang="en-US" sz="32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r>
              <a:rPr lang="en-US" sz="3200" b="1" dirty="0">
                <a:latin typeface="Courier New"/>
                <a:cs typeface="Courier New"/>
              </a:rPr>
              <a:t>	</a:t>
            </a:r>
            <a:r>
              <a:rPr lang="en-US" sz="3200" b="1" dirty="0" smtClean="0">
                <a:latin typeface="Courier New"/>
                <a:cs typeface="Courier New"/>
              </a:rPr>
              <a:t>	</a:t>
            </a:r>
            <a:r>
              <a:rPr lang="en-US" sz="3200" b="1" dirty="0" err="1" smtClean="0">
                <a:latin typeface="Courier New"/>
                <a:cs typeface="Courier New"/>
              </a:rPr>
              <a:t>mo</a:t>
            </a:r>
            <a:r>
              <a:rPr lang="en-US" sz="3200" b="1" dirty="0" smtClean="0">
                <a:latin typeface="Courier New"/>
                <a:cs typeface="Courier New"/>
              </a:rPr>
              <a:t> </a:t>
            </a:r>
            <a:r>
              <a:rPr lang="en-US" sz="3200" b="1" dirty="0">
                <a:latin typeface="Courier New"/>
                <a:cs typeface="Courier New"/>
              </a:rPr>
              <a:t>= </a:t>
            </a:r>
            <a:r>
              <a:rPr lang="en-US" sz="3200" b="1" dirty="0" err="1">
                <a:latin typeface="Courier New"/>
                <a:cs typeface="Courier New"/>
              </a:rPr>
              <a:t>ro</a:t>
            </a:r>
            <a:r>
              <a:rPr lang="en-US" sz="3200" b="1" dirty="0">
                <a:latin typeface="Courier New"/>
                <a:cs typeface="Courier New"/>
              </a:rPr>
              <a:t>; </a:t>
            </a:r>
            <a:r>
              <a:rPr lang="en-US" sz="32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3200" b="1" dirty="0">
              <a:latin typeface="Courier New"/>
              <a:cs typeface="Courier New"/>
            </a:endParaRPr>
          </a:p>
          <a:p>
            <a:pPr indent="225425">
              <a:lnSpc>
                <a:spcPct val="95000"/>
              </a:lnSpc>
            </a:pPr>
            <a:r>
              <a:rPr lang="en-US" sz="3200" b="1" dirty="0" err="1" smtClean="0">
                <a:latin typeface="Courier New"/>
                <a:cs typeface="Courier New"/>
              </a:rPr>
              <a:t>po</a:t>
            </a:r>
            <a:r>
              <a:rPr lang="en-US" sz="3200" b="1" dirty="0" smtClean="0">
                <a:latin typeface="Courier New"/>
                <a:cs typeface="Courier New"/>
              </a:rPr>
              <a:t> = </a:t>
            </a:r>
            <a:r>
              <a:rPr lang="en-US" sz="3200" b="1" dirty="0" err="1" smtClean="0">
                <a:latin typeface="Courier New"/>
                <a:cs typeface="Courier New"/>
              </a:rPr>
              <a:t>mo</a:t>
            </a:r>
            <a:r>
              <a:rPr lang="en-US" sz="3200" b="1" dirty="0" smtClean="0">
                <a:latin typeface="Courier New"/>
                <a:cs typeface="Courier New"/>
              </a:rPr>
              <a:t>; </a:t>
            </a:r>
            <a:r>
              <a:rPr lang="en-US" sz="32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r>
              <a:rPr lang="en-US" sz="3200" b="1" dirty="0">
                <a:latin typeface="Courier New"/>
                <a:cs typeface="Courier New"/>
              </a:rPr>
              <a:t>	</a:t>
            </a:r>
            <a:r>
              <a:rPr lang="en-US" sz="3200" b="1" dirty="0" smtClean="0">
                <a:latin typeface="Courier New"/>
                <a:cs typeface="Courier New"/>
              </a:rPr>
              <a:t>	</a:t>
            </a:r>
            <a:r>
              <a:rPr lang="en-US" sz="3200" b="1" dirty="0" err="1" smtClean="0">
                <a:latin typeface="Courier New"/>
                <a:cs typeface="Courier New"/>
              </a:rPr>
              <a:t>mo</a:t>
            </a:r>
            <a:r>
              <a:rPr lang="en-US" sz="3200" b="1" dirty="0" smtClean="0">
                <a:latin typeface="Courier New"/>
                <a:cs typeface="Courier New"/>
              </a:rPr>
              <a:t> = </a:t>
            </a:r>
            <a:r>
              <a:rPr lang="en-US" sz="3200" b="1" dirty="0" err="1" smtClean="0">
                <a:latin typeface="Courier New"/>
                <a:cs typeface="Courier New"/>
              </a:rPr>
              <a:t>po</a:t>
            </a:r>
            <a:r>
              <a:rPr lang="en-US" sz="3200" b="1" dirty="0" smtClean="0">
                <a:latin typeface="Courier New"/>
                <a:cs typeface="Courier New"/>
              </a:rPr>
              <a:t>; </a:t>
            </a:r>
            <a:r>
              <a:rPr lang="en-US" sz="3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3200" b="1" dirty="0" smtClean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37568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Typing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95251" y="1676400"/>
            <a:ext cx="4400549" cy="1938992"/>
            <a:chOff x="1696942" y="4959647"/>
            <a:chExt cx="3682235" cy="1622484"/>
          </a:xfrm>
        </p:grpSpPr>
        <p:grpSp>
          <p:nvGrpSpPr>
            <p:cNvPr id="10" name="Group 9"/>
            <p:cNvGrpSpPr/>
            <p:nvPr/>
          </p:nvGrpSpPr>
          <p:grpSpPr>
            <a:xfrm>
              <a:off x="1696942" y="4959647"/>
              <a:ext cx="3682235" cy="1622484"/>
              <a:chOff x="1730280" y="4948535"/>
              <a:chExt cx="3682235" cy="1622484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754190" y="4948535"/>
                <a:ext cx="3658325" cy="1622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effectLst>
                <a:outerShdw blurRad="50800" dist="38100" dir="2700000" sx="101000" sy="101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(TREAD)</a:t>
                </a:r>
                <a:endParaRPr lang="en-US" sz="2000" dirty="0"/>
              </a:p>
              <a:p>
                <a:pPr algn="ctr"/>
                <a:endParaRPr lang="en-US" sz="2000" dirty="0" smtClean="0"/>
              </a:p>
              <a:p>
                <a:pPr algn="ctr"/>
                <a:endParaRPr lang="en-US" sz="2000" dirty="0"/>
              </a:p>
              <a:p>
                <a:pPr algn="ctr"/>
                <a:endParaRPr lang="en-US" sz="2000" dirty="0" smtClean="0"/>
              </a:p>
              <a:p>
                <a:pPr algn="ctr"/>
                <a:endParaRPr lang="en-US" sz="2000" dirty="0"/>
              </a:p>
              <a:p>
                <a:pPr algn="ctr"/>
                <a:endParaRPr lang="en-US" sz="2000" dirty="0" smtClean="0"/>
              </a:p>
            </p:txBody>
          </p:sp>
          <p:graphicFrame>
            <p:nvGraphicFramePr>
              <p:cNvPr id="13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62690736"/>
                  </p:ext>
                </p:extLst>
              </p:nvPr>
            </p:nvGraphicFramePr>
            <p:xfrm>
              <a:off x="1730280" y="5342280"/>
              <a:ext cx="3658325" cy="11742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9786" name="Equation" r:id="rId4" imgW="2133600" imgH="685800" progId="Equation.DSMT4">
                      <p:embed/>
                    </p:oleObj>
                  </mc:Choice>
                  <mc:Fallback>
                    <p:oleObj name="Equation" r:id="rId4" imgW="2133600" imgH="685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30280" y="5342280"/>
                            <a:ext cx="3658325" cy="117427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" name="TextBox 10"/>
            <p:cNvSpPr txBox="1"/>
            <p:nvPr/>
          </p:nvSpPr>
          <p:spPr>
            <a:xfrm rot="16200000">
              <a:off x="3146230" y="6143213"/>
              <a:ext cx="324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38200" y="4171651"/>
            <a:ext cx="7640638" cy="2000549"/>
            <a:chOff x="1463209" y="5206333"/>
            <a:chExt cx="6183982" cy="1619150"/>
          </a:xfrm>
        </p:grpSpPr>
        <p:grpSp>
          <p:nvGrpSpPr>
            <p:cNvPr id="15" name="Group 14"/>
            <p:cNvGrpSpPr/>
            <p:nvPr/>
          </p:nvGrpSpPr>
          <p:grpSpPr>
            <a:xfrm>
              <a:off x="1463209" y="5206333"/>
              <a:ext cx="6183982" cy="1619150"/>
              <a:chOff x="1496547" y="5195221"/>
              <a:chExt cx="6183982" cy="161915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496547" y="5195221"/>
                <a:ext cx="6183982" cy="16191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effectLst>
                <a:outerShdw blurRad="50800" dist="38100" dir="2700000" sx="101000" sy="101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(</a:t>
                </a:r>
                <a:r>
                  <a:rPr lang="en-US" sz="2400" dirty="0" smtClean="0"/>
                  <a:t>TCALL</a:t>
                </a:r>
                <a:r>
                  <a:rPr lang="en-US" sz="2000" dirty="0" smtClean="0"/>
                  <a:t>)</a:t>
                </a:r>
                <a:endParaRPr lang="en-US" sz="2000" dirty="0"/>
              </a:p>
              <a:p>
                <a:pPr algn="ctr"/>
                <a:endParaRPr lang="en-US" sz="2000" dirty="0" smtClean="0"/>
              </a:p>
              <a:p>
                <a:pPr algn="ctr"/>
                <a:endParaRPr lang="en-US" sz="2000" dirty="0"/>
              </a:p>
              <a:p>
                <a:pPr algn="ctr"/>
                <a:endParaRPr lang="en-US" sz="2000" dirty="0" smtClean="0"/>
              </a:p>
              <a:p>
                <a:pPr algn="ctr"/>
                <a:endParaRPr lang="en-US" sz="2000" dirty="0"/>
              </a:p>
              <a:p>
                <a:pPr algn="ctr"/>
                <a:endParaRPr lang="en-US" sz="2000" dirty="0" smtClean="0"/>
              </a:p>
            </p:txBody>
          </p:sp>
          <p:graphicFrame>
            <p:nvGraphicFramePr>
              <p:cNvPr id="18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9851648"/>
                  </p:ext>
                </p:extLst>
              </p:nvPr>
            </p:nvGraphicFramePr>
            <p:xfrm>
              <a:off x="1496547" y="5640020"/>
              <a:ext cx="6183982" cy="11049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9787" name="Equation" r:id="rId6" imgW="3835400" imgH="685800" progId="Equation.DSMT4">
                      <p:embed/>
                    </p:oleObj>
                  </mc:Choice>
                  <mc:Fallback>
                    <p:oleObj name="Equation" r:id="rId6" imgW="3835400" imgH="685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96547" y="5640020"/>
                            <a:ext cx="6183982" cy="1104969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" name="TextBox 15"/>
            <p:cNvSpPr txBox="1"/>
            <p:nvPr/>
          </p:nvSpPr>
          <p:spPr>
            <a:xfrm rot="16200000">
              <a:off x="4015119" y="6365536"/>
              <a:ext cx="324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4591051" y="1676400"/>
            <a:ext cx="4400549" cy="1938992"/>
            <a:chOff x="1696942" y="4959647"/>
            <a:chExt cx="3682235" cy="1622484"/>
          </a:xfrm>
        </p:grpSpPr>
        <p:grpSp>
          <p:nvGrpSpPr>
            <p:cNvPr id="31" name="Group 30"/>
            <p:cNvGrpSpPr/>
            <p:nvPr/>
          </p:nvGrpSpPr>
          <p:grpSpPr>
            <a:xfrm>
              <a:off x="1696942" y="4959647"/>
              <a:ext cx="3682235" cy="1622484"/>
              <a:chOff x="1730280" y="4948535"/>
              <a:chExt cx="3682235" cy="1622484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1754190" y="4948535"/>
                <a:ext cx="3658325" cy="16224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effectLst>
                <a:outerShdw blurRad="50800" dist="38100" dir="2700000" sx="101000" sy="101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(TWRITE)</a:t>
                </a:r>
                <a:endParaRPr lang="en-US" sz="2000" dirty="0"/>
              </a:p>
              <a:p>
                <a:pPr algn="ctr"/>
                <a:endParaRPr lang="en-US" sz="2000" dirty="0" smtClean="0"/>
              </a:p>
              <a:p>
                <a:pPr algn="ctr"/>
                <a:endParaRPr lang="en-US" sz="2000" dirty="0"/>
              </a:p>
              <a:p>
                <a:pPr algn="ctr"/>
                <a:endParaRPr lang="en-US" sz="2000" dirty="0" smtClean="0"/>
              </a:p>
              <a:p>
                <a:pPr algn="ctr"/>
                <a:endParaRPr lang="en-US" sz="2000" dirty="0"/>
              </a:p>
              <a:p>
                <a:pPr algn="ctr"/>
                <a:endParaRPr lang="en-US" sz="2000" dirty="0" smtClean="0"/>
              </a:p>
            </p:txBody>
          </p:sp>
          <p:graphicFrame>
            <p:nvGraphicFramePr>
              <p:cNvPr id="34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89067359"/>
                  </p:ext>
                </p:extLst>
              </p:nvPr>
            </p:nvGraphicFramePr>
            <p:xfrm>
              <a:off x="1730280" y="5342280"/>
              <a:ext cx="3658325" cy="11742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9788" name="Equation" r:id="rId8" imgW="2133600" imgH="685800" progId="Equation.DSMT4">
                      <p:embed/>
                    </p:oleObj>
                  </mc:Choice>
                  <mc:Fallback>
                    <p:oleObj name="Equation" r:id="rId8" imgW="2133600" imgH="685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30280" y="5342280"/>
                            <a:ext cx="3658325" cy="117427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2" name="TextBox 31"/>
            <p:cNvSpPr txBox="1"/>
            <p:nvPr/>
          </p:nvSpPr>
          <p:spPr>
            <a:xfrm rot="16200000">
              <a:off x="3146230" y="6143213"/>
              <a:ext cx="324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1464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ReIm type system</a:t>
            </a:r>
          </a:p>
          <a:p>
            <a:r>
              <a:rPr lang="en-US" dirty="0" smtClean="0"/>
              <a:t>Inference algorithm for ReIm</a:t>
            </a:r>
          </a:p>
          <a:p>
            <a:r>
              <a:rPr lang="en-US" dirty="0" smtClean="0"/>
              <a:t>Method purity inference </a:t>
            </a:r>
          </a:p>
          <a:p>
            <a:r>
              <a:rPr lang="en-US" dirty="0" smtClean="0"/>
              <a:t>Implementation and evaluation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52400" y="2209800"/>
            <a:ext cx="518160" cy="3810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1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Set-based Solver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10728" cy="5105400"/>
          </a:xfrm>
        </p:spPr>
        <p:txBody>
          <a:bodyPr>
            <a:normAutofit/>
          </a:bodyPr>
          <a:lstStyle/>
          <a:p>
            <a:r>
              <a:rPr lang="en-US" dirty="0"/>
              <a:t>Set Mapping </a:t>
            </a:r>
            <a:r>
              <a:rPr lang="en-US" i="1" dirty="0">
                <a:latin typeface="Times"/>
                <a:cs typeface="Times"/>
              </a:rPr>
              <a:t>S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variable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{</a:t>
            </a:r>
            <a:r>
              <a:rPr lang="en-US" u="sng" dirty="0" smtClean="0"/>
              <a:t>readonly</a:t>
            </a:r>
            <a:r>
              <a:rPr lang="en-US" dirty="0" smtClean="0"/>
              <a:t>, </a:t>
            </a:r>
            <a:r>
              <a:rPr lang="en-US" u="sng" dirty="0" smtClean="0"/>
              <a:t>polyread</a:t>
            </a:r>
            <a:r>
              <a:rPr lang="en-US" dirty="0" smtClean="0"/>
              <a:t>, </a:t>
            </a:r>
            <a:r>
              <a:rPr lang="en-US" u="sng" dirty="0" smtClean="0"/>
              <a:t>mutable</a:t>
            </a:r>
            <a:r>
              <a:rPr lang="en-US" dirty="0" smtClean="0"/>
              <a:t>}</a:t>
            </a:r>
            <a:endParaRPr lang="en-US" i="1" dirty="0"/>
          </a:p>
          <a:p>
            <a:r>
              <a:rPr lang="en-US" dirty="0" smtClean="0"/>
              <a:t>Iterates </a:t>
            </a:r>
            <a:r>
              <a:rPr lang="en-US" dirty="0"/>
              <a:t>over statements s</a:t>
            </a:r>
          </a:p>
          <a:p>
            <a:pPr lvl="1"/>
            <a:r>
              <a:rPr lang="en-US" i="1" dirty="0" err="1" smtClean="0">
                <a:latin typeface="Times"/>
                <a:cs typeface="Times"/>
              </a:rPr>
              <a:t>f</a:t>
            </a:r>
            <a:r>
              <a:rPr lang="en-US" i="1" baseline="-25000" dirty="0" err="1" smtClean="0"/>
              <a:t>s</a:t>
            </a:r>
            <a:r>
              <a:rPr lang="en-US" i="1" dirty="0" smtClean="0"/>
              <a:t> </a:t>
            </a:r>
            <a:r>
              <a:rPr lang="en-US" u="sng" dirty="0">
                <a:solidFill>
                  <a:srgbClr val="FF0000"/>
                </a:solidFill>
              </a:rPr>
              <a:t>removes infeasible qualifiers</a:t>
            </a:r>
            <a:r>
              <a:rPr lang="en-US" dirty="0"/>
              <a:t> for each </a:t>
            </a:r>
            <a:r>
              <a:rPr lang="en-US" dirty="0" smtClean="0"/>
              <a:t>variable </a:t>
            </a:r>
            <a:r>
              <a:rPr lang="en-US" dirty="0"/>
              <a:t>in </a:t>
            </a:r>
            <a:r>
              <a:rPr lang="en-US" i="1" dirty="0">
                <a:solidFill>
                  <a:srgbClr val="FF0000"/>
                </a:solidFill>
              </a:rPr>
              <a:t>s</a:t>
            </a:r>
            <a:r>
              <a:rPr lang="en-US" i="1" dirty="0"/>
              <a:t> </a:t>
            </a:r>
            <a:r>
              <a:rPr lang="en-US" dirty="0"/>
              <a:t>according to the </a:t>
            </a:r>
            <a:r>
              <a:rPr lang="en-US" dirty="0" smtClean="0">
                <a:solidFill>
                  <a:srgbClr val="FF0000"/>
                </a:solidFill>
              </a:rPr>
              <a:t>typing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rule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Until</a:t>
            </a:r>
          </a:p>
          <a:p>
            <a:pPr lvl="1"/>
            <a:r>
              <a:rPr lang="en-US" dirty="0"/>
              <a:t>Reaches a </a:t>
            </a:r>
            <a:r>
              <a:rPr lang="en-US" dirty="0" err="1" smtClean="0"/>
              <a:t>fixpoint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51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94E285-444D-4C0C-8BFA-BDB311F86A9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6200" y="1468732"/>
            <a:ext cx="9067800" cy="539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class </a:t>
            </a:r>
            <a:r>
              <a:rPr lang="en-US" sz="2400" b="1" dirty="0" err="1">
                <a:latin typeface="Courier New"/>
                <a:cs typeface="Courier New"/>
              </a:rPr>
              <a:t>DateCell</a:t>
            </a:r>
            <a:r>
              <a:rPr lang="en-US" sz="2400" b="1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							   Date </a:t>
            </a:r>
            <a:r>
              <a:rPr lang="en-US" sz="2400" b="1" dirty="0">
                <a:latin typeface="Courier New"/>
                <a:cs typeface="Courier New"/>
              </a:rPr>
              <a:t>date;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 smtClean="0">
                <a:latin typeface="Courier New"/>
                <a:cs typeface="Courier New"/>
              </a:rPr>
              <a:t>								   Date </a:t>
            </a:r>
            <a:r>
              <a:rPr lang="en-US" sz="2400" b="1" dirty="0" err="1">
                <a:latin typeface="Courier New"/>
                <a:cs typeface="Courier New"/>
              </a:rPr>
              <a:t>getDate</a:t>
            </a:r>
            <a:r>
              <a:rPr lang="en-US" sz="2400" b="1" dirty="0" smtClean="0">
                <a:latin typeface="Courier New"/>
                <a:cs typeface="Courier New"/>
              </a:rPr>
              <a:t>(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									     </a:t>
            </a:r>
            <a:r>
              <a:rPr lang="en-US" sz="2400" b="1" dirty="0" err="1" smtClean="0">
                <a:latin typeface="Courier New"/>
                <a:cs typeface="Courier New"/>
              </a:rPr>
              <a:t>DateCell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r>
              <a:rPr lang="en-US" sz="2400" b="1" dirty="0">
                <a:latin typeface="Courier New"/>
                <a:cs typeface="Courier New"/>
              </a:rPr>
              <a:t>this</a:t>
            </a:r>
            <a:r>
              <a:rPr lang="en-US" sz="2400" b="1" dirty="0" smtClean="0">
                <a:latin typeface="Courier New"/>
                <a:cs typeface="Courier New"/>
              </a:rPr>
              <a:t>){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	return </a:t>
            </a:r>
            <a:r>
              <a:rPr lang="en-US" sz="2400" b="1" dirty="0" err="1" smtClean="0">
                <a:latin typeface="Courier New"/>
                <a:cs typeface="Courier New"/>
              </a:rPr>
              <a:t>this.date</a:t>
            </a:r>
            <a:r>
              <a:rPr lang="en-US" sz="2400" b="1" dirty="0">
                <a:latin typeface="Courier New"/>
                <a:cs typeface="Courier New"/>
              </a:rPr>
              <a:t>; </a:t>
            </a:r>
            <a:endParaRPr lang="en-US" sz="2400" b="1" dirty="0" smtClean="0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}</a:t>
            </a:r>
            <a:endParaRPr lang="en-US" sz="2400" b="1" dirty="0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  void </a:t>
            </a:r>
            <a:r>
              <a:rPr lang="en-US" sz="2400" b="1" dirty="0" err="1" smtClean="0">
                <a:latin typeface="Courier New"/>
                <a:cs typeface="Courier New"/>
              </a:rPr>
              <a:t>setHours</a:t>
            </a:r>
            <a:r>
              <a:rPr lang="en-US" sz="2400" b="1" dirty="0" smtClean="0">
                <a:latin typeface="Courier New"/>
                <a:cs typeface="Courier New"/>
              </a:rPr>
              <a:t>(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											</a:t>
            </a:r>
            <a:r>
              <a:rPr lang="en-US" sz="2400" b="1" dirty="0" err="1" smtClean="0">
                <a:latin typeface="Courier New"/>
                <a:cs typeface="Courier New"/>
              </a:rPr>
              <a:t>DateCell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r>
              <a:rPr lang="en-US" sz="2400" b="1" dirty="0">
                <a:latin typeface="Courier New"/>
                <a:cs typeface="Courier New"/>
              </a:rPr>
              <a:t>this) {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 smtClean="0">
                <a:latin typeface="Courier New"/>
                <a:cs typeface="Courier New"/>
              </a:rPr>
              <a:t>									 Date </a:t>
            </a:r>
            <a:r>
              <a:rPr lang="en-US" sz="2400" b="1" dirty="0">
                <a:latin typeface="Courier New"/>
                <a:cs typeface="Courier New"/>
              </a:rPr>
              <a:t>md = </a:t>
            </a:r>
            <a:r>
              <a:rPr lang="en-US" sz="2400" b="1" dirty="0" err="1">
                <a:latin typeface="Courier New"/>
                <a:cs typeface="Courier New"/>
              </a:rPr>
              <a:t>this.getDate</a:t>
            </a:r>
            <a:r>
              <a:rPr lang="en-US" sz="2400" b="1" dirty="0">
                <a:latin typeface="Courier New"/>
                <a:cs typeface="Courier New"/>
              </a:rPr>
              <a:t>(); 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    </a:t>
            </a:r>
            <a:r>
              <a:rPr lang="en-US" sz="2400" b="1" dirty="0" err="1" smtClean="0"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md.hour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 = 2;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 </a:t>
            </a:r>
            <a:r>
              <a:rPr lang="en-US" sz="2400" b="1" dirty="0" smtClean="0">
                <a:latin typeface="Courier New"/>
                <a:cs typeface="Courier New"/>
              </a:rPr>
              <a:t> }</a:t>
            </a:r>
            <a:endParaRPr lang="en-US" sz="2400" b="1" dirty="0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 smtClean="0">
                <a:latin typeface="Courier New"/>
                <a:cs typeface="Courier New"/>
              </a:rPr>
              <a:t>}</a:t>
            </a:r>
            <a:endParaRPr lang="en-US" sz="2400" b="1" dirty="0">
              <a:latin typeface="Courier New"/>
              <a:cs typeface="Courier Ne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8461" y="1981200"/>
            <a:ext cx="416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{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readonly,polyread,mutable</a:t>
            </a:r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} </a:t>
            </a:r>
            <a:endParaRPr lang="en-US" spc="-300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8461" y="2433935"/>
            <a:ext cx="416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{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readonly,polyread,mutable</a:t>
            </a:r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} </a:t>
            </a:r>
            <a:endParaRPr lang="en-US" spc="-3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47661" y="2819400"/>
            <a:ext cx="416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{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readonly,polyread,mutable</a:t>
            </a:r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} </a:t>
            </a:r>
            <a:endParaRPr lang="en-US" spc="-300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5024735"/>
            <a:ext cx="416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{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readonly,polyread,mutable</a:t>
            </a:r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} </a:t>
            </a:r>
            <a:endParaRPr lang="en-US" spc="-300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47661" y="4572000"/>
            <a:ext cx="416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{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readonly,polyread,mutable</a:t>
            </a:r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} </a:t>
            </a:r>
            <a:endParaRPr lang="en-US" spc="-3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9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Immutability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981200" y="1752600"/>
            <a:ext cx="4952999" cy="2895600"/>
            <a:chOff x="2505357" y="2895600"/>
            <a:chExt cx="3950406" cy="2003358"/>
          </a:xfrm>
        </p:grpSpPr>
        <p:sp>
          <p:nvSpPr>
            <p:cNvPr id="5" name="Rounded Rectangle 4"/>
            <p:cNvSpPr/>
            <p:nvPr/>
          </p:nvSpPr>
          <p:spPr>
            <a:xfrm>
              <a:off x="3910263" y="4544585"/>
              <a:ext cx="1094874" cy="35437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b"/>
            <a:lstStyle/>
            <a:p>
              <a:pPr algn="ctr">
                <a:lnSpc>
                  <a:spcPct val="50000"/>
                </a:lnSpc>
              </a:pPr>
              <a:r>
                <a:rPr lang="en-US" sz="3200" dirty="0" smtClean="0">
                  <a:solidFill>
                    <a:schemeClr val="tx1"/>
                  </a:solidFill>
                </a:rPr>
                <a:t>Date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 flipH="1">
              <a:off x="5005135" y="3381139"/>
              <a:ext cx="1048892" cy="1399974"/>
            </a:xfrm>
            <a:custGeom>
              <a:avLst/>
              <a:gdLst>
                <a:gd name="connsiteX0" fmla="*/ 0 w 1189789"/>
                <a:gd name="connsiteY0" fmla="*/ 0 h 1176421"/>
                <a:gd name="connsiteX1" fmla="*/ 481263 w 1189789"/>
                <a:gd name="connsiteY1" fmla="*/ 882316 h 1176421"/>
                <a:gd name="connsiteX2" fmla="*/ 1189789 w 1189789"/>
                <a:gd name="connsiteY2" fmla="*/ 1176421 h 117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9789" h="1176421">
                  <a:moveTo>
                    <a:pt x="0" y="0"/>
                  </a:moveTo>
                  <a:cubicBezTo>
                    <a:pt x="141482" y="343123"/>
                    <a:pt x="282965" y="686246"/>
                    <a:pt x="481263" y="882316"/>
                  </a:cubicBezTo>
                  <a:cubicBezTo>
                    <a:pt x="679561" y="1078386"/>
                    <a:pt x="1189789" y="1176421"/>
                    <a:pt x="1189789" y="1176421"/>
                  </a:cubicBezTo>
                </a:path>
              </a:pathLst>
            </a:custGeom>
            <a:ln>
              <a:solidFill>
                <a:srgbClr val="008000"/>
              </a:solidFill>
              <a:prstDash val="dash"/>
              <a:tailEnd type="arrow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2907093" y="3352800"/>
              <a:ext cx="1003170" cy="1428314"/>
            </a:xfrm>
            <a:custGeom>
              <a:avLst/>
              <a:gdLst>
                <a:gd name="connsiteX0" fmla="*/ 0 w 1189789"/>
                <a:gd name="connsiteY0" fmla="*/ 0 h 1176421"/>
                <a:gd name="connsiteX1" fmla="*/ 481263 w 1189789"/>
                <a:gd name="connsiteY1" fmla="*/ 882316 h 1176421"/>
                <a:gd name="connsiteX2" fmla="*/ 1189789 w 1189789"/>
                <a:gd name="connsiteY2" fmla="*/ 1176421 h 117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9789" h="1176421">
                  <a:moveTo>
                    <a:pt x="0" y="0"/>
                  </a:moveTo>
                  <a:cubicBezTo>
                    <a:pt x="141482" y="343123"/>
                    <a:pt x="282965" y="686246"/>
                    <a:pt x="481263" y="882316"/>
                  </a:cubicBezTo>
                  <a:cubicBezTo>
                    <a:pt x="679561" y="1078386"/>
                    <a:pt x="1189789" y="1176421"/>
                    <a:pt x="1189789" y="1176421"/>
                  </a:cubicBezTo>
                </a:path>
              </a:pathLst>
            </a:custGeom>
            <a:ln>
              <a:solidFill>
                <a:srgbClr val="FF0000"/>
              </a:solidFill>
              <a:prstDash val="soli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>
              <a:spLocks/>
            </p:cNvSpPr>
            <p:nvPr/>
          </p:nvSpPr>
          <p:spPr>
            <a:xfrm>
              <a:off x="5652291" y="2895600"/>
              <a:ext cx="803472" cy="45720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rgbClr val="008000"/>
                  </a:solidFill>
                </a:rPr>
                <a:t>rd</a:t>
              </a:r>
              <a:endParaRPr lang="en-US" sz="3200" dirty="0">
                <a:solidFill>
                  <a:srgbClr val="008000"/>
                </a:solidFill>
              </a:endParaRPr>
            </a:p>
          </p:txBody>
        </p:sp>
        <p:sp>
          <p:nvSpPr>
            <p:cNvPr id="14" name="Oval 13"/>
            <p:cNvSpPr>
              <a:spLocks/>
            </p:cNvSpPr>
            <p:nvPr/>
          </p:nvSpPr>
          <p:spPr>
            <a:xfrm>
              <a:off x="2505357" y="2895600"/>
              <a:ext cx="937384" cy="4572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FF0000"/>
                  </a:solidFill>
                </a:rPr>
                <a:t>md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22052" y="3972928"/>
            <a:ext cx="3185976" cy="2323816"/>
            <a:chOff x="5522052" y="3972928"/>
            <a:chExt cx="3185976" cy="2323816"/>
          </a:xfrm>
        </p:grpSpPr>
        <p:sp>
          <p:nvSpPr>
            <p:cNvPr id="16" name="Rectangle 15"/>
            <p:cNvSpPr/>
            <p:nvPr/>
          </p:nvSpPr>
          <p:spPr>
            <a:xfrm>
              <a:off x="5522052" y="5098560"/>
              <a:ext cx="318597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b="1" dirty="0" err="1" smtClean="0">
                  <a:solidFill>
                    <a:prstClr val="black"/>
                  </a:solidFill>
                  <a:latin typeface="Courier New"/>
                  <a:cs typeface="Courier New"/>
                </a:rPr>
                <a:t>rd.setHours</a:t>
              </a:r>
              <a:r>
                <a:rPr lang="en-US" sz="2600" b="1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(2);</a:t>
              </a:r>
              <a:endParaRPr lang="en-US" sz="2600" b="1" dirty="0">
                <a:latin typeface="Courier New"/>
                <a:cs typeface="Courier New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49089" y="5558080"/>
              <a:ext cx="492443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</a:rPr>
                <a:t>✗</a:t>
              </a:r>
              <a:endParaRPr lang="en-US" sz="4200" dirty="0">
                <a:solidFill>
                  <a:srgbClr val="FF0000"/>
                </a:solidFill>
              </a:endParaRPr>
            </a:p>
          </p:txBody>
        </p:sp>
        <p:sp>
          <p:nvSpPr>
            <p:cNvPr id="7" name="Rounded Rectangular Callout 6"/>
            <p:cNvSpPr/>
            <p:nvPr/>
          </p:nvSpPr>
          <p:spPr>
            <a:xfrm>
              <a:off x="6632448" y="3972928"/>
              <a:ext cx="2075580" cy="599072"/>
            </a:xfrm>
            <a:prstGeom prst="wedgeRoundRectCallout">
              <a:avLst>
                <a:gd name="adj1" fmla="val -85913"/>
                <a:gd name="adj2" fmla="val 171645"/>
                <a:gd name="adj3" fmla="val 16667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400" dirty="0" smtClean="0">
                  <a:solidFill>
                    <a:srgbClr val="000000"/>
                  </a:solidFill>
                </a:rPr>
                <a:t>R</a:t>
              </a:r>
              <a:r>
                <a:rPr lang="en-US" sz="2400" dirty="0" smtClean="0">
                  <a:solidFill>
                    <a:prstClr val="black"/>
                  </a:solidFill>
                </a:rPr>
                <a:t>eadonly </a:t>
              </a:r>
              <a:r>
                <a:rPr lang="en-US" sz="2400" dirty="0" smtClean="0">
                  <a:solidFill>
                    <a:srgbClr val="000000"/>
                  </a:solidFill>
                </a:rPr>
                <a:t>D</a:t>
              </a:r>
              <a:r>
                <a:rPr lang="en-US" sz="2400" dirty="0" smtClean="0">
                  <a:solidFill>
                    <a:prstClr val="black"/>
                  </a:solidFill>
                </a:rPr>
                <a:t>ate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7847" y="3962118"/>
            <a:ext cx="3695305" cy="2262946"/>
            <a:chOff x="187847" y="3962118"/>
            <a:chExt cx="3695305" cy="2262946"/>
          </a:xfrm>
        </p:grpSpPr>
        <p:sp>
          <p:nvSpPr>
            <p:cNvPr id="17" name="Rectangle 16"/>
            <p:cNvSpPr/>
            <p:nvPr/>
          </p:nvSpPr>
          <p:spPr>
            <a:xfrm>
              <a:off x="684352" y="5103370"/>
              <a:ext cx="319880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b="1" dirty="0" err="1">
                  <a:solidFill>
                    <a:prstClr val="black"/>
                  </a:solidFill>
                  <a:latin typeface="Courier New"/>
                  <a:cs typeface="Courier New"/>
                </a:rPr>
                <a:t>m</a:t>
              </a:r>
              <a:r>
                <a:rPr lang="en-US" sz="2600" b="1" dirty="0" err="1" smtClean="0">
                  <a:solidFill>
                    <a:prstClr val="black"/>
                  </a:solidFill>
                  <a:latin typeface="Courier New"/>
                  <a:cs typeface="Courier New"/>
                </a:rPr>
                <a:t>d.setHours</a:t>
              </a:r>
              <a:r>
                <a:rPr lang="en-US" sz="2600" b="1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(3);</a:t>
              </a:r>
              <a:endParaRPr lang="en-US" sz="2600" b="1" dirty="0">
                <a:latin typeface="Courier New"/>
                <a:cs typeface="Courier New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76400" y="5486400"/>
              <a:ext cx="591253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800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4200" dirty="0">
                <a:solidFill>
                  <a:srgbClr val="008000"/>
                </a:solidFill>
              </a:endParaRPr>
            </a:p>
          </p:txBody>
        </p:sp>
        <p:sp>
          <p:nvSpPr>
            <p:cNvPr id="20" name="Rounded Rectangular Callout 19"/>
            <p:cNvSpPr/>
            <p:nvPr/>
          </p:nvSpPr>
          <p:spPr>
            <a:xfrm>
              <a:off x="187847" y="3962118"/>
              <a:ext cx="1981200" cy="599072"/>
            </a:xfrm>
            <a:prstGeom prst="wedgeRoundRectCallout">
              <a:avLst>
                <a:gd name="adj1" fmla="val -6305"/>
                <a:gd name="adj2" fmla="val 176158"/>
                <a:gd name="adj3" fmla="val 16667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400" dirty="0" smtClean="0">
                  <a:solidFill>
                    <a:prstClr val="black"/>
                  </a:solidFill>
                </a:rPr>
                <a:t>Mutable </a:t>
              </a:r>
              <a:r>
                <a:rPr lang="en-US" sz="2400" dirty="0">
                  <a:solidFill>
                    <a:schemeClr val="tx1"/>
                  </a:solidFill>
                </a:rPr>
                <a:t>D</a:t>
              </a:r>
              <a:r>
                <a:rPr lang="en-US" sz="2400" dirty="0" smtClean="0">
                  <a:solidFill>
                    <a:prstClr val="black"/>
                  </a:solidFill>
                </a:rPr>
                <a:t>ate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0085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94E285-444D-4C0C-8BFA-BDB311F86A9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6200" y="1468732"/>
            <a:ext cx="9067800" cy="539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class </a:t>
            </a:r>
            <a:r>
              <a:rPr lang="en-US" sz="2400" b="1" dirty="0" err="1">
                <a:latin typeface="Courier New"/>
                <a:cs typeface="Courier New"/>
              </a:rPr>
              <a:t>DateCell</a:t>
            </a:r>
            <a:r>
              <a:rPr lang="en-US" sz="2400" b="1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							   Date </a:t>
            </a:r>
            <a:r>
              <a:rPr lang="en-US" sz="2400" b="1" dirty="0">
                <a:latin typeface="Courier New"/>
                <a:cs typeface="Courier New"/>
              </a:rPr>
              <a:t>date;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 smtClean="0">
                <a:latin typeface="Courier New"/>
                <a:cs typeface="Courier New"/>
              </a:rPr>
              <a:t>								   Date </a:t>
            </a:r>
            <a:r>
              <a:rPr lang="en-US" sz="2400" b="1" dirty="0" err="1">
                <a:latin typeface="Courier New"/>
                <a:cs typeface="Courier New"/>
              </a:rPr>
              <a:t>getDate</a:t>
            </a:r>
            <a:r>
              <a:rPr lang="en-US" sz="2400" b="1" dirty="0" smtClean="0">
                <a:latin typeface="Courier New"/>
                <a:cs typeface="Courier New"/>
              </a:rPr>
              <a:t>(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									     </a:t>
            </a:r>
            <a:r>
              <a:rPr lang="en-US" sz="2400" b="1" dirty="0" err="1" smtClean="0">
                <a:latin typeface="Courier New"/>
                <a:cs typeface="Courier New"/>
              </a:rPr>
              <a:t>DateCell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r>
              <a:rPr lang="en-US" sz="2400" b="1" dirty="0">
                <a:latin typeface="Courier New"/>
                <a:cs typeface="Courier New"/>
              </a:rPr>
              <a:t>this</a:t>
            </a:r>
            <a:r>
              <a:rPr lang="en-US" sz="2400" b="1" dirty="0" smtClean="0">
                <a:latin typeface="Courier New"/>
                <a:cs typeface="Courier New"/>
              </a:rPr>
              <a:t>){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	return </a:t>
            </a:r>
            <a:r>
              <a:rPr lang="en-US" sz="2400" b="1" dirty="0" err="1" smtClean="0">
                <a:latin typeface="Courier New"/>
                <a:cs typeface="Courier New"/>
              </a:rPr>
              <a:t>this.date</a:t>
            </a:r>
            <a:r>
              <a:rPr lang="en-US" sz="2400" b="1" dirty="0">
                <a:latin typeface="Courier New"/>
                <a:cs typeface="Courier New"/>
              </a:rPr>
              <a:t>; </a:t>
            </a:r>
            <a:endParaRPr lang="en-US" sz="2400" b="1" dirty="0" smtClean="0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}</a:t>
            </a:r>
            <a:endParaRPr lang="en-US" sz="2400" b="1" dirty="0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  void </a:t>
            </a:r>
            <a:r>
              <a:rPr lang="en-US" sz="2400" b="1" dirty="0" err="1" smtClean="0">
                <a:latin typeface="Courier New"/>
                <a:cs typeface="Courier New"/>
              </a:rPr>
              <a:t>setHours</a:t>
            </a:r>
            <a:r>
              <a:rPr lang="en-US" sz="2400" b="1" dirty="0" smtClean="0">
                <a:latin typeface="Courier New"/>
                <a:cs typeface="Courier New"/>
              </a:rPr>
              <a:t>(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											</a:t>
            </a:r>
            <a:r>
              <a:rPr lang="en-US" sz="2400" b="1" dirty="0" err="1" smtClean="0">
                <a:latin typeface="Courier New"/>
                <a:cs typeface="Courier New"/>
              </a:rPr>
              <a:t>DateCell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r>
              <a:rPr lang="en-US" sz="2400" b="1" dirty="0">
                <a:latin typeface="Courier New"/>
                <a:cs typeface="Courier New"/>
              </a:rPr>
              <a:t>this) {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 smtClean="0">
                <a:latin typeface="Courier New"/>
                <a:cs typeface="Courier New"/>
              </a:rPr>
              <a:t>									 Date </a:t>
            </a:r>
            <a:r>
              <a:rPr lang="en-US" sz="2400" b="1" dirty="0">
                <a:latin typeface="Courier New"/>
                <a:cs typeface="Courier New"/>
              </a:rPr>
              <a:t>md = </a:t>
            </a:r>
            <a:r>
              <a:rPr lang="en-US" sz="2400" b="1" dirty="0" err="1">
                <a:latin typeface="Courier New"/>
                <a:cs typeface="Courier New"/>
              </a:rPr>
              <a:t>this.getDate</a:t>
            </a:r>
            <a:r>
              <a:rPr lang="en-US" sz="2400" b="1" dirty="0">
                <a:latin typeface="Courier New"/>
                <a:cs typeface="Courier New"/>
              </a:rPr>
              <a:t>(); 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    </a:t>
            </a:r>
            <a:r>
              <a:rPr lang="en-US" sz="2400" b="1" dirty="0" err="1" smtClean="0"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md.hour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 = 2;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 </a:t>
            </a:r>
            <a:r>
              <a:rPr lang="en-US" sz="2400" b="1" dirty="0" smtClean="0">
                <a:latin typeface="Courier New"/>
                <a:cs typeface="Courier New"/>
              </a:rPr>
              <a:t> }</a:t>
            </a:r>
            <a:endParaRPr lang="en-US" sz="2400" b="1" dirty="0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 smtClean="0">
                <a:latin typeface="Courier New"/>
                <a:cs typeface="Courier New"/>
              </a:rPr>
              <a:t>}</a:t>
            </a:r>
            <a:endParaRPr lang="en-US" sz="2400" b="1" dirty="0">
              <a:latin typeface="Courier New"/>
              <a:cs typeface="Courier Ne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8461" y="1981200"/>
            <a:ext cx="416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{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readonly,polyread,mutable</a:t>
            </a:r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} </a:t>
            </a:r>
            <a:endParaRPr lang="en-US" spc="-300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8461" y="2433935"/>
            <a:ext cx="416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{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readonly,polyread,mutable</a:t>
            </a:r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} </a:t>
            </a:r>
            <a:endParaRPr lang="en-US" spc="-3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47661" y="2819400"/>
            <a:ext cx="416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{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readonly,polyread,mutable</a:t>
            </a:r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} </a:t>
            </a:r>
            <a:endParaRPr lang="en-US" spc="-300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5024735"/>
            <a:ext cx="416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{</a:t>
            </a:r>
            <a:r>
              <a:rPr lang="en-US" sz="2400" b="1" strike="sngStrike" spc="-3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readonly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,</a:t>
            </a:r>
            <a:r>
              <a:rPr lang="en-US" sz="2400" b="1" strike="sngStrike" spc="-3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polyread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,mutable</a:t>
            </a:r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} </a:t>
            </a:r>
            <a:endParaRPr lang="en-US" spc="-300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47661" y="4572000"/>
            <a:ext cx="416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{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readonly,polyread,mutable</a:t>
            </a:r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} </a:t>
            </a:r>
            <a:endParaRPr lang="en-US" spc="-300" dirty="0">
              <a:solidFill>
                <a:srgbClr val="0000FF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0480" y="5562600"/>
            <a:ext cx="502920" cy="3810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02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94E285-444D-4C0C-8BFA-BDB311F86A9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6200" y="1468732"/>
            <a:ext cx="9067800" cy="539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class </a:t>
            </a:r>
            <a:r>
              <a:rPr lang="en-US" sz="2400" b="1" dirty="0" err="1">
                <a:latin typeface="Courier New"/>
                <a:cs typeface="Courier New"/>
              </a:rPr>
              <a:t>DateCell</a:t>
            </a:r>
            <a:r>
              <a:rPr lang="en-US" sz="2400" b="1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							   Date </a:t>
            </a:r>
            <a:r>
              <a:rPr lang="en-US" sz="2400" b="1" dirty="0">
                <a:latin typeface="Courier New"/>
                <a:cs typeface="Courier New"/>
              </a:rPr>
              <a:t>date;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 smtClean="0">
                <a:latin typeface="Courier New"/>
                <a:cs typeface="Courier New"/>
              </a:rPr>
              <a:t>								   Date </a:t>
            </a:r>
            <a:r>
              <a:rPr lang="en-US" sz="2400" b="1" dirty="0" err="1">
                <a:latin typeface="Courier New"/>
                <a:cs typeface="Courier New"/>
              </a:rPr>
              <a:t>getDate</a:t>
            </a:r>
            <a:r>
              <a:rPr lang="en-US" sz="2400" b="1" dirty="0" smtClean="0">
                <a:latin typeface="Courier New"/>
                <a:cs typeface="Courier New"/>
              </a:rPr>
              <a:t>(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									     </a:t>
            </a:r>
            <a:r>
              <a:rPr lang="en-US" sz="2400" b="1" dirty="0" err="1" smtClean="0">
                <a:latin typeface="Courier New"/>
                <a:cs typeface="Courier New"/>
              </a:rPr>
              <a:t>DateCell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r>
              <a:rPr lang="en-US" sz="2400" b="1" dirty="0">
                <a:latin typeface="Courier New"/>
                <a:cs typeface="Courier New"/>
              </a:rPr>
              <a:t>this</a:t>
            </a:r>
            <a:r>
              <a:rPr lang="en-US" sz="2400" b="1" dirty="0" smtClean="0">
                <a:latin typeface="Courier New"/>
                <a:cs typeface="Courier New"/>
              </a:rPr>
              <a:t>){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	return </a:t>
            </a:r>
            <a:r>
              <a:rPr lang="en-US" sz="2400" b="1" dirty="0" err="1" smtClean="0">
                <a:latin typeface="Courier New"/>
                <a:cs typeface="Courier New"/>
              </a:rPr>
              <a:t>this.date</a:t>
            </a:r>
            <a:r>
              <a:rPr lang="en-US" sz="2400" b="1" dirty="0">
                <a:latin typeface="Courier New"/>
                <a:cs typeface="Courier New"/>
              </a:rPr>
              <a:t>; </a:t>
            </a:r>
            <a:endParaRPr lang="en-US" sz="2400" b="1" dirty="0" smtClean="0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}</a:t>
            </a:r>
            <a:endParaRPr lang="en-US" sz="2400" b="1" dirty="0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  void </a:t>
            </a:r>
            <a:r>
              <a:rPr lang="en-US" sz="2400" b="1" dirty="0" err="1" smtClean="0">
                <a:latin typeface="Courier New"/>
                <a:cs typeface="Courier New"/>
              </a:rPr>
              <a:t>setHours</a:t>
            </a:r>
            <a:r>
              <a:rPr lang="en-US" sz="2400" b="1" dirty="0" smtClean="0">
                <a:latin typeface="Courier New"/>
                <a:cs typeface="Courier New"/>
              </a:rPr>
              <a:t>(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											</a:t>
            </a:r>
            <a:r>
              <a:rPr lang="en-US" sz="2400" b="1" dirty="0" err="1" smtClean="0">
                <a:latin typeface="Courier New"/>
                <a:cs typeface="Courier New"/>
              </a:rPr>
              <a:t>DateCell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r>
              <a:rPr lang="en-US" sz="2400" b="1" dirty="0">
                <a:latin typeface="Courier New"/>
                <a:cs typeface="Courier New"/>
              </a:rPr>
              <a:t>this) {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 smtClean="0">
                <a:latin typeface="Courier New"/>
                <a:cs typeface="Courier New"/>
              </a:rPr>
              <a:t>									 Date </a:t>
            </a:r>
            <a:r>
              <a:rPr lang="en-US" sz="2400" b="1" dirty="0">
                <a:latin typeface="Courier New"/>
                <a:cs typeface="Courier New"/>
              </a:rPr>
              <a:t>md = </a:t>
            </a:r>
            <a:r>
              <a:rPr lang="en-US" sz="2400" b="1" dirty="0" err="1">
                <a:latin typeface="Courier New"/>
                <a:cs typeface="Courier New"/>
              </a:rPr>
              <a:t>this.getDate</a:t>
            </a:r>
            <a:r>
              <a:rPr lang="en-US" sz="2400" b="1" dirty="0">
                <a:latin typeface="Courier New"/>
                <a:cs typeface="Courier New"/>
              </a:rPr>
              <a:t>(); 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    </a:t>
            </a:r>
            <a:r>
              <a:rPr lang="en-US" sz="2400" b="1" dirty="0" err="1" smtClean="0"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md.hour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 = 2;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 </a:t>
            </a:r>
            <a:r>
              <a:rPr lang="en-US" sz="2400" b="1" dirty="0" smtClean="0">
                <a:latin typeface="Courier New"/>
                <a:cs typeface="Courier New"/>
              </a:rPr>
              <a:t> }</a:t>
            </a:r>
            <a:endParaRPr lang="en-US" sz="2400" b="1" dirty="0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 smtClean="0">
                <a:latin typeface="Courier New"/>
                <a:cs typeface="Courier New"/>
              </a:rPr>
              <a:t>}</a:t>
            </a:r>
            <a:endParaRPr lang="en-US" sz="2400" b="1" dirty="0">
              <a:latin typeface="Courier New"/>
              <a:cs typeface="Courier Ne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8461" y="1981200"/>
            <a:ext cx="416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{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readonly,polyread,mutable</a:t>
            </a:r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} </a:t>
            </a:r>
            <a:endParaRPr lang="en-US" spc="-300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8461" y="2433935"/>
            <a:ext cx="416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{</a:t>
            </a:r>
            <a:r>
              <a:rPr lang="en-US" sz="2400" b="1" strike="sngStrike" spc="-3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readonly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,polyread,mutable</a:t>
            </a:r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} </a:t>
            </a:r>
            <a:endParaRPr lang="en-US" spc="-3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47661" y="2819400"/>
            <a:ext cx="416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{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readonly,polyread,mutable</a:t>
            </a:r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} </a:t>
            </a:r>
            <a:endParaRPr lang="en-US" spc="-300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5024735"/>
            <a:ext cx="416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{</a:t>
            </a:r>
            <a:r>
              <a:rPr lang="en-US" sz="2400" b="1" strike="sngStrike" spc="-300" dirty="0" err="1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readonly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,</a:t>
            </a:r>
            <a:r>
              <a:rPr lang="en-US" sz="2400" b="1" strike="sngStrike" spc="-300" dirty="0" err="1" smtClean="0">
                <a:solidFill>
                  <a:srgbClr val="7F7F7F"/>
                </a:solidFill>
                <a:latin typeface="Courier New"/>
                <a:cs typeface="Courier New"/>
              </a:rPr>
              <a:t>polyread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,mutable</a:t>
            </a:r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} </a:t>
            </a:r>
            <a:endParaRPr lang="en-US" spc="-300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47661" y="4572000"/>
            <a:ext cx="416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{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readonly,polyread,mutable</a:t>
            </a:r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} </a:t>
            </a:r>
            <a:endParaRPr lang="en-US" spc="-300" dirty="0">
              <a:solidFill>
                <a:srgbClr val="0000FF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0480" y="5105400"/>
            <a:ext cx="502920" cy="3810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733800" y="3733800"/>
            <a:ext cx="4216399" cy="482600"/>
            <a:chOff x="4715415" y="990475"/>
            <a:chExt cx="4216399" cy="482600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4715415" y="990600"/>
              <a:ext cx="4216399" cy="458788"/>
            </a:xfrm>
            <a:prstGeom prst="wedgeRoundRectCallout">
              <a:avLst>
                <a:gd name="adj1" fmla="val 31364"/>
                <a:gd name="adj2" fmla="val 257998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u="sng" dirty="0"/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4540666"/>
                </p:ext>
              </p:extLst>
            </p:nvPr>
          </p:nvGraphicFramePr>
          <p:xfrm>
            <a:off x="4855286" y="990475"/>
            <a:ext cx="396875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373" name="Equation" r:id="rId4" imgW="1905000" imgH="203200" progId="Equation.DSMT4">
                    <p:embed/>
                  </p:oleObj>
                </mc:Choice>
                <mc:Fallback>
                  <p:oleObj name="Equation" r:id="rId4" imgW="19050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855286" y="990475"/>
                          <a:ext cx="396875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43" name="Curved Connector 42"/>
          <p:cNvCxnSpPr>
            <a:endCxn id="21" idx="0"/>
          </p:cNvCxnSpPr>
          <p:nvPr/>
        </p:nvCxnSpPr>
        <p:spPr>
          <a:xfrm>
            <a:off x="1371600" y="2895600"/>
            <a:ext cx="4486446" cy="83820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rot="5400000" flipH="1" flipV="1">
            <a:off x="3664035" y="4426036"/>
            <a:ext cx="889000" cy="469729"/>
          </a:xfrm>
          <a:prstGeom prst="curvedConnector3">
            <a:avLst>
              <a:gd name="adj1" fmla="val -7498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11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94E285-444D-4C0C-8BFA-BDB311F86A9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6200" y="1468732"/>
            <a:ext cx="9067800" cy="539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class </a:t>
            </a:r>
            <a:r>
              <a:rPr lang="en-US" sz="2400" b="1" dirty="0" err="1">
                <a:latin typeface="Courier New"/>
                <a:cs typeface="Courier New"/>
              </a:rPr>
              <a:t>DateCell</a:t>
            </a:r>
            <a:r>
              <a:rPr lang="en-US" sz="2400" b="1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							   Date </a:t>
            </a:r>
            <a:r>
              <a:rPr lang="en-US" sz="2400" b="1" dirty="0">
                <a:latin typeface="Courier New"/>
                <a:cs typeface="Courier New"/>
              </a:rPr>
              <a:t>date;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 smtClean="0">
                <a:latin typeface="Courier New"/>
                <a:cs typeface="Courier New"/>
              </a:rPr>
              <a:t>								   Date </a:t>
            </a:r>
            <a:r>
              <a:rPr lang="en-US" sz="2400" b="1" dirty="0" err="1">
                <a:latin typeface="Courier New"/>
                <a:cs typeface="Courier New"/>
              </a:rPr>
              <a:t>getDate</a:t>
            </a:r>
            <a:r>
              <a:rPr lang="en-US" sz="2400" b="1" dirty="0" smtClean="0">
                <a:latin typeface="Courier New"/>
                <a:cs typeface="Courier New"/>
              </a:rPr>
              <a:t>(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									     </a:t>
            </a:r>
            <a:r>
              <a:rPr lang="en-US" sz="2400" b="1" dirty="0" err="1" smtClean="0">
                <a:latin typeface="Courier New"/>
                <a:cs typeface="Courier New"/>
              </a:rPr>
              <a:t>DateCell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r>
              <a:rPr lang="en-US" sz="2400" b="1" dirty="0">
                <a:latin typeface="Courier New"/>
                <a:cs typeface="Courier New"/>
              </a:rPr>
              <a:t>this</a:t>
            </a:r>
            <a:r>
              <a:rPr lang="en-US" sz="2400" b="1" dirty="0" smtClean="0">
                <a:latin typeface="Courier New"/>
                <a:cs typeface="Courier New"/>
              </a:rPr>
              <a:t>){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	return </a:t>
            </a:r>
            <a:r>
              <a:rPr lang="en-US" sz="2400" b="1" dirty="0" err="1" smtClean="0">
                <a:latin typeface="Courier New"/>
                <a:cs typeface="Courier New"/>
              </a:rPr>
              <a:t>this.date</a:t>
            </a:r>
            <a:r>
              <a:rPr lang="en-US" sz="2400" b="1" dirty="0">
                <a:latin typeface="Courier New"/>
                <a:cs typeface="Courier New"/>
              </a:rPr>
              <a:t>; </a:t>
            </a:r>
            <a:endParaRPr lang="en-US" sz="2400" b="1" dirty="0" smtClean="0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}</a:t>
            </a:r>
            <a:endParaRPr lang="en-US" sz="2400" b="1" dirty="0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  void </a:t>
            </a:r>
            <a:r>
              <a:rPr lang="en-US" sz="2400" b="1" dirty="0" err="1" smtClean="0">
                <a:latin typeface="Courier New"/>
                <a:cs typeface="Courier New"/>
              </a:rPr>
              <a:t>setHours</a:t>
            </a:r>
            <a:r>
              <a:rPr lang="en-US" sz="2400" b="1" dirty="0" smtClean="0">
                <a:latin typeface="Courier New"/>
                <a:cs typeface="Courier New"/>
              </a:rPr>
              <a:t>(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											</a:t>
            </a:r>
            <a:r>
              <a:rPr lang="en-US" sz="2400" b="1" dirty="0" err="1" smtClean="0">
                <a:latin typeface="Courier New"/>
                <a:cs typeface="Courier New"/>
              </a:rPr>
              <a:t>DateCell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r>
              <a:rPr lang="en-US" sz="2400" b="1" dirty="0">
                <a:latin typeface="Courier New"/>
                <a:cs typeface="Courier New"/>
              </a:rPr>
              <a:t>this) {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 smtClean="0">
                <a:latin typeface="Courier New"/>
                <a:cs typeface="Courier New"/>
              </a:rPr>
              <a:t>									 Date </a:t>
            </a:r>
            <a:r>
              <a:rPr lang="en-US" sz="2400" b="1" dirty="0">
                <a:latin typeface="Courier New"/>
                <a:cs typeface="Courier New"/>
              </a:rPr>
              <a:t>md = </a:t>
            </a:r>
            <a:r>
              <a:rPr lang="en-US" sz="2400" b="1" dirty="0" err="1">
                <a:latin typeface="Courier New"/>
                <a:cs typeface="Courier New"/>
              </a:rPr>
              <a:t>this.getDate</a:t>
            </a:r>
            <a:r>
              <a:rPr lang="en-US" sz="2400" b="1" dirty="0">
                <a:latin typeface="Courier New"/>
                <a:cs typeface="Courier New"/>
              </a:rPr>
              <a:t>(); 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    </a:t>
            </a:r>
            <a:r>
              <a:rPr lang="en-US" sz="2400" b="1" dirty="0" err="1" smtClean="0"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md.hour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 = 2;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 </a:t>
            </a:r>
            <a:r>
              <a:rPr lang="en-US" sz="2400" b="1" dirty="0" smtClean="0">
                <a:latin typeface="Courier New"/>
                <a:cs typeface="Courier New"/>
              </a:rPr>
              <a:t> }</a:t>
            </a:r>
            <a:endParaRPr lang="en-US" sz="2400" b="1" dirty="0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 smtClean="0">
                <a:latin typeface="Courier New"/>
                <a:cs typeface="Courier New"/>
              </a:rPr>
              <a:t>}</a:t>
            </a:r>
            <a:endParaRPr lang="en-US" sz="2400" b="1" dirty="0">
              <a:latin typeface="Courier New"/>
              <a:cs typeface="Courier Ne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8461" y="1981200"/>
            <a:ext cx="416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{</a:t>
            </a:r>
            <a:r>
              <a:rPr lang="en-US" sz="2400" b="1" strike="sngStrike" spc="-3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readonly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,polyread,mutable</a:t>
            </a:r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} </a:t>
            </a:r>
            <a:endParaRPr lang="en-US" spc="-300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8461" y="2433935"/>
            <a:ext cx="416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{</a:t>
            </a:r>
            <a:r>
              <a:rPr lang="en-US" sz="2400" b="1" strike="sngStrike" spc="-300" dirty="0" err="1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readonly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,polyread,mutable</a:t>
            </a:r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} </a:t>
            </a:r>
            <a:endParaRPr lang="en-US" spc="-3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47661" y="2819400"/>
            <a:ext cx="416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{</a:t>
            </a:r>
            <a:r>
              <a:rPr lang="en-US" sz="2400" b="1" strike="sngStrike" spc="-3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readonly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,polyread,mutable</a:t>
            </a:r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} </a:t>
            </a:r>
            <a:endParaRPr lang="en-US" spc="-300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5024735"/>
            <a:ext cx="416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{</a:t>
            </a:r>
            <a:r>
              <a:rPr lang="en-US" sz="2400" b="1" strike="sngStrike" spc="-300" dirty="0" err="1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readonly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,</a:t>
            </a:r>
            <a:r>
              <a:rPr lang="en-US" sz="2400" b="1" strike="sngStrike" spc="-300" dirty="0" err="1" smtClean="0">
                <a:solidFill>
                  <a:srgbClr val="7F7F7F"/>
                </a:solidFill>
                <a:latin typeface="Courier New"/>
                <a:cs typeface="Courier New"/>
              </a:rPr>
              <a:t>polyread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,mutable</a:t>
            </a:r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} </a:t>
            </a:r>
            <a:endParaRPr lang="en-US" spc="-300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47661" y="4572000"/>
            <a:ext cx="416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{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readonly,polyread,mutable</a:t>
            </a:r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} </a:t>
            </a:r>
            <a:endParaRPr lang="en-US" spc="-300" dirty="0">
              <a:solidFill>
                <a:srgbClr val="0000FF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0480" y="3352800"/>
            <a:ext cx="502920" cy="3810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5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94E285-444D-4C0C-8BFA-BDB311F86A9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6200" y="1468732"/>
            <a:ext cx="9067800" cy="539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class </a:t>
            </a:r>
            <a:r>
              <a:rPr lang="en-US" sz="2400" b="1" dirty="0" err="1">
                <a:latin typeface="Courier New"/>
                <a:cs typeface="Courier New"/>
              </a:rPr>
              <a:t>DateCell</a:t>
            </a:r>
            <a:r>
              <a:rPr lang="en-US" sz="2400" b="1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							   Date </a:t>
            </a:r>
            <a:r>
              <a:rPr lang="en-US" sz="2400" b="1" dirty="0">
                <a:latin typeface="Courier New"/>
                <a:cs typeface="Courier New"/>
              </a:rPr>
              <a:t>date;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 smtClean="0">
                <a:latin typeface="Courier New"/>
                <a:cs typeface="Courier New"/>
              </a:rPr>
              <a:t>								   Date </a:t>
            </a:r>
            <a:r>
              <a:rPr lang="en-US" sz="2400" b="1" dirty="0" err="1">
                <a:latin typeface="Courier New"/>
                <a:cs typeface="Courier New"/>
              </a:rPr>
              <a:t>getDate</a:t>
            </a:r>
            <a:r>
              <a:rPr lang="en-US" sz="2400" b="1" dirty="0" smtClean="0">
                <a:latin typeface="Courier New"/>
                <a:cs typeface="Courier New"/>
              </a:rPr>
              <a:t>(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									     </a:t>
            </a:r>
            <a:r>
              <a:rPr lang="en-US" sz="2400" b="1" dirty="0" err="1" smtClean="0">
                <a:latin typeface="Courier New"/>
                <a:cs typeface="Courier New"/>
              </a:rPr>
              <a:t>DateCell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r>
              <a:rPr lang="en-US" sz="2400" b="1" dirty="0">
                <a:latin typeface="Courier New"/>
                <a:cs typeface="Courier New"/>
              </a:rPr>
              <a:t>this</a:t>
            </a:r>
            <a:r>
              <a:rPr lang="en-US" sz="2400" b="1" dirty="0" smtClean="0">
                <a:latin typeface="Courier New"/>
                <a:cs typeface="Courier New"/>
              </a:rPr>
              <a:t>){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	return </a:t>
            </a:r>
            <a:r>
              <a:rPr lang="en-US" sz="2400" b="1" dirty="0" err="1" smtClean="0">
                <a:latin typeface="Courier New"/>
                <a:cs typeface="Courier New"/>
              </a:rPr>
              <a:t>this.date</a:t>
            </a:r>
            <a:r>
              <a:rPr lang="en-US" sz="2400" b="1" dirty="0">
                <a:latin typeface="Courier New"/>
                <a:cs typeface="Courier New"/>
              </a:rPr>
              <a:t>; </a:t>
            </a:r>
            <a:endParaRPr lang="en-US" sz="2400" b="1" dirty="0" smtClean="0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}</a:t>
            </a:r>
            <a:endParaRPr lang="en-US" sz="2400" b="1" dirty="0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  void </a:t>
            </a:r>
            <a:r>
              <a:rPr lang="en-US" sz="2400" b="1" dirty="0" err="1" smtClean="0">
                <a:latin typeface="Courier New"/>
                <a:cs typeface="Courier New"/>
              </a:rPr>
              <a:t>setHours</a:t>
            </a:r>
            <a:r>
              <a:rPr lang="en-US" sz="2400" b="1" dirty="0" smtClean="0">
                <a:latin typeface="Courier New"/>
                <a:cs typeface="Courier New"/>
              </a:rPr>
              <a:t>(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											</a:t>
            </a:r>
            <a:r>
              <a:rPr lang="en-US" sz="2400" b="1" dirty="0" err="1" smtClean="0">
                <a:latin typeface="Courier New"/>
                <a:cs typeface="Courier New"/>
              </a:rPr>
              <a:t>DateCell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r>
              <a:rPr lang="en-US" sz="2400" b="1" dirty="0">
                <a:latin typeface="Courier New"/>
                <a:cs typeface="Courier New"/>
              </a:rPr>
              <a:t>this) {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 smtClean="0">
                <a:latin typeface="Courier New"/>
                <a:cs typeface="Courier New"/>
              </a:rPr>
              <a:t>									 Date </a:t>
            </a:r>
            <a:r>
              <a:rPr lang="en-US" sz="2400" b="1" dirty="0">
                <a:latin typeface="Courier New"/>
                <a:cs typeface="Courier New"/>
              </a:rPr>
              <a:t>md = </a:t>
            </a:r>
            <a:r>
              <a:rPr lang="en-US" sz="2400" b="1" dirty="0" err="1">
                <a:latin typeface="Courier New"/>
                <a:cs typeface="Courier New"/>
              </a:rPr>
              <a:t>this.getDate</a:t>
            </a:r>
            <a:r>
              <a:rPr lang="en-US" sz="2400" b="1" dirty="0">
                <a:latin typeface="Courier New"/>
                <a:cs typeface="Courier New"/>
              </a:rPr>
              <a:t>(); 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    </a:t>
            </a:r>
            <a:r>
              <a:rPr lang="en-US" sz="2400" b="1" dirty="0" err="1" smtClean="0"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md.hour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 = 2;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 </a:t>
            </a:r>
            <a:r>
              <a:rPr lang="en-US" sz="2400" b="1" dirty="0" smtClean="0">
                <a:latin typeface="Courier New"/>
                <a:cs typeface="Courier New"/>
              </a:rPr>
              <a:t> }</a:t>
            </a:r>
            <a:endParaRPr lang="en-US" sz="2400" b="1" dirty="0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 smtClean="0">
                <a:latin typeface="Courier New"/>
                <a:cs typeface="Courier New"/>
              </a:rPr>
              <a:t>}</a:t>
            </a:r>
            <a:endParaRPr lang="en-US" sz="2400" b="1" dirty="0">
              <a:latin typeface="Courier New"/>
              <a:cs typeface="Courier Ne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8461" y="1981200"/>
            <a:ext cx="416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{</a:t>
            </a:r>
            <a:r>
              <a:rPr lang="en-US" sz="2400" b="1" strike="sngStrike" spc="-300" dirty="0" err="1" smtClean="0">
                <a:solidFill>
                  <a:srgbClr val="7F7F7F"/>
                </a:solidFill>
                <a:latin typeface="Courier New"/>
                <a:cs typeface="Courier New"/>
              </a:rPr>
              <a:t>readonly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,polyread,mutable</a:t>
            </a:r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} </a:t>
            </a:r>
            <a:endParaRPr lang="en-US" spc="-300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8461" y="2433935"/>
            <a:ext cx="416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{</a:t>
            </a:r>
            <a:r>
              <a:rPr lang="en-US" sz="2400" b="1" strike="sngStrike" spc="-300" dirty="0" err="1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readonly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,polyread,mutable</a:t>
            </a:r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} </a:t>
            </a:r>
            <a:endParaRPr lang="en-US" spc="-3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47661" y="2819400"/>
            <a:ext cx="416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{</a:t>
            </a:r>
            <a:r>
              <a:rPr lang="en-US" sz="2400" b="1" strike="sngStrike" spc="-300" dirty="0" err="1" smtClean="0">
                <a:solidFill>
                  <a:srgbClr val="7F7F7F"/>
                </a:solidFill>
                <a:latin typeface="Courier New"/>
                <a:cs typeface="Courier New"/>
              </a:rPr>
              <a:t>readonly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,polyread,mutable</a:t>
            </a:r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} </a:t>
            </a:r>
            <a:endParaRPr lang="en-US" spc="-300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5024735"/>
            <a:ext cx="416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{</a:t>
            </a:r>
            <a:r>
              <a:rPr lang="en-US" sz="2400" b="1" strike="sngStrike" spc="-300" dirty="0" err="1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readonly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,</a:t>
            </a:r>
            <a:r>
              <a:rPr lang="en-US" sz="2400" b="1" strike="sngStrike" spc="-300" dirty="0" err="1" smtClean="0">
                <a:solidFill>
                  <a:srgbClr val="7F7F7F"/>
                </a:solidFill>
                <a:latin typeface="Courier New"/>
                <a:cs typeface="Courier New"/>
              </a:rPr>
              <a:t>polyread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,mutable</a:t>
            </a:r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} </a:t>
            </a:r>
            <a:endParaRPr lang="en-US" spc="-300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47661" y="4572000"/>
            <a:ext cx="416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{</a:t>
            </a:r>
            <a:r>
              <a:rPr lang="en-US" sz="2400" b="1" strike="sngStrike" spc="-3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readonly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,</a:t>
            </a:r>
            <a:r>
              <a:rPr lang="en-US" sz="2400" b="1" strike="sngStrike" spc="-3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polyread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,mutable</a:t>
            </a:r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} </a:t>
            </a:r>
            <a:endParaRPr lang="en-US" spc="-300" dirty="0">
              <a:solidFill>
                <a:srgbClr val="0000FF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0480" y="5105400"/>
            <a:ext cx="502920" cy="3810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0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Maximal Typing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94E285-444D-4C0C-8BFA-BDB311F86A9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6200" y="1468732"/>
            <a:ext cx="9067800" cy="539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class </a:t>
            </a:r>
            <a:r>
              <a:rPr lang="en-US" sz="2400" b="1" dirty="0" err="1">
                <a:latin typeface="Courier New"/>
                <a:cs typeface="Courier New"/>
              </a:rPr>
              <a:t>DateCell</a:t>
            </a:r>
            <a:r>
              <a:rPr lang="en-US" sz="2400" b="1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							   Date </a:t>
            </a:r>
            <a:r>
              <a:rPr lang="en-US" sz="2400" b="1" dirty="0">
                <a:latin typeface="Courier New"/>
                <a:cs typeface="Courier New"/>
              </a:rPr>
              <a:t>date;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 smtClean="0">
                <a:latin typeface="Courier New"/>
                <a:cs typeface="Courier New"/>
              </a:rPr>
              <a:t>								   Date </a:t>
            </a:r>
            <a:r>
              <a:rPr lang="en-US" sz="2400" b="1" dirty="0" err="1">
                <a:latin typeface="Courier New"/>
                <a:cs typeface="Courier New"/>
              </a:rPr>
              <a:t>getDate</a:t>
            </a:r>
            <a:r>
              <a:rPr lang="en-US" sz="2400" b="1" dirty="0" smtClean="0">
                <a:latin typeface="Courier New"/>
                <a:cs typeface="Courier New"/>
              </a:rPr>
              <a:t>(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									     </a:t>
            </a:r>
            <a:r>
              <a:rPr lang="en-US" sz="2400" b="1" dirty="0" err="1" smtClean="0">
                <a:latin typeface="Courier New"/>
                <a:cs typeface="Courier New"/>
              </a:rPr>
              <a:t>DateCell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r>
              <a:rPr lang="en-US" sz="2400" b="1" dirty="0">
                <a:latin typeface="Courier New"/>
                <a:cs typeface="Courier New"/>
              </a:rPr>
              <a:t>this</a:t>
            </a:r>
            <a:r>
              <a:rPr lang="en-US" sz="2400" b="1" dirty="0" smtClean="0">
                <a:latin typeface="Courier New"/>
                <a:cs typeface="Courier New"/>
              </a:rPr>
              <a:t>){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	return </a:t>
            </a:r>
            <a:r>
              <a:rPr lang="en-US" sz="2400" b="1" dirty="0" err="1" smtClean="0">
                <a:latin typeface="Courier New"/>
                <a:cs typeface="Courier New"/>
              </a:rPr>
              <a:t>this.date</a:t>
            </a:r>
            <a:r>
              <a:rPr lang="en-US" sz="2400" b="1" dirty="0">
                <a:latin typeface="Courier New"/>
                <a:cs typeface="Courier New"/>
              </a:rPr>
              <a:t>; </a:t>
            </a:r>
            <a:endParaRPr lang="en-US" sz="2400" b="1" dirty="0" smtClean="0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}</a:t>
            </a:r>
            <a:endParaRPr lang="en-US" sz="2400" b="1" dirty="0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  void </a:t>
            </a:r>
            <a:r>
              <a:rPr lang="en-US" sz="2400" b="1" dirty="0" err="1" smtClean="0">
                <a:latin typeface="Courier New"/>
                <a:cs typeface="Courier New"/>
              </a:rPr>
              <a:t>setHours</a:t>
            </a:r>
            <a:r>
              <a:rPr lang="en-US" sz="2400" b="1" dirty="0" smtClean="0">
                <a:latin typeface="Courier New"/>
                <a:cs typeface="Courier New"/>
              </a:rPr>
              <a:t>(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											</a:t>
            </a:r>
            <a:r>
              <a:rPr lang="en-US" sz="2400" b="1" dirty="0" err="1" smtClean="0">
                <a:latin typeface="Courier New"/>
                <a:cs typeface="Courier New"/>
              </a:rPr>
              <a:t>DateCell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r>
              <a:rPr lang="en-US" sz="2400" b="1" dirty="0">
                <a:latin typeface="Courier New"/>
                <a:cs typeface="Courier New"/>
              </a:rPr>
              <a:t>this) {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 smtClean="0">
                <a:latin typeface="Courier New"/>
                <a:cs typeface="Courier New"/>
              </a:rPr>
              <a:t>									 Date </a:t>
            </a:r>
            <a:r>
              <a:rPr lang="en-US" sz="2400" b="1" dirty="0">
                <a:latin typeface="Courier New"/>
                <a:cs typeface="Courier New"/>
              </a:rPr>
              <a:t>md = </a:t>
            </a:r>
            <a:r>
              <a:rPr lang="en-US" sz="2400" b="1" dirty="0" err="1">
                <a:latin typeface="Courier New"/>
                <a:cs typeface="Courier New"/>
              </a:rPr>
              <a:t>this.getDate</a:t>
            </a:r>
            <a:r>
              <a:rPr lang="en-US" sz="2400" b="1" dirty="0">
                <a:latin typeface="Courier New"/>
                <a:cs typeface="Courier New"/>
              </a:rPr>
              <a:t>(); 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    </a:t>
            </a:r>
            <a:r>
              <a:rPr lang="en-US" sz="2400" b="1" dirty="0" err="1" smtClean="0"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md.hour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 = 2;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>
                <a:latin typeface="Courier New"/>
                <a:cs typeface="Courier New"/>
              </a:rPr>
              <a:t> </a:t>
            </a:r>
            <a:r>
              <a:rPr lang="en-US" sz="2400" b="1" dirty="0" smtClean="0">
                <a:latin typeface="Courier New"/>
                <a:cs typeface="Courier New"/>
              </a:rPr>
              <a:t> }</a:t>
            </a:r>
            <a:endParaRPr lang="en-US" sz="2400" b="1" dirty="0">
              <a:latin typeface="Courier New"/>
              <a:cs typeface="Courier New"/>
            </a:endParaRPr>
          </a:p>
          <a:p>
            <a:pPr>
              <a:lnSpc>
                <a:spcPct val="120000"/>
              </a:lnSpc>
              <a:buSzPct val="80000"/>
            </a:pPr>
            <a:r>
              <a:rPr lang="en-US" sz="2400" b="1" dirty="0" smtClean="0">
                <a:latin typeface="Courier New"/>
                <a:cs typeface="Courier New"/>
              </a:rPr>
              <a:t>}</a:t>
            </a:r>
            <a:endParaRPr lang="en-US" sz="2400" b="1" dirty="0">
              <a:latin typeface="Courier New"/>
              <a:cs typeface="Courier Ne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8461" y="1981200"/>
            <a:ext cx="416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{</a:t>
            </a:r>
            <a:r>
              <a:rPr lang="en-US" sz="2400" b="1" strike="sngStrike" spc="-300" dirty="0" err="1" smtClean="0">
                <a:solidFill>
                  <a:srgbClr val="7F7F7F"/>
                </a:solidFill>
                <a:latin typeface="Courier New"/>
                <a:cs typeface="Courier New"/>
              </a:rPr>
              <a:t>readonly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,</a:t>
            </a:r>
            <a:r>
              <a:rPr lang="en-US" sz="2400" b="1" spc="-3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polyread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,mutable</a:t>
            </a:r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} </a:t>
            </a:r>
            <a:endParaRPr lang="en-US" spc="-300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8461" y="2433935"/>
            <a:ext cx="416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{</a:t>
            </a:r>
            <a:r>
              <a:rPr lang="en-US" sz="2400" b="1" strike="sngStrike" spc="-300" dirty="0" err="1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readonly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,</a:t>
            </a:r>
            <a:r>
              <a:rPr lang="en-US" sz="2400" b="1" spc="-3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polyread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,mutable</a:t>
            </a:r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} </a:t>
            </a:r>
            <a:endParaRPr lang="en-US" spc="-3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47661" y="2819400"/>
            <a:ext cx="416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{</a:t>
            </a:r>
            <a:r>
              <a:rPr lang="en-US" sz="2400" b="1" strike="sngStrike" spc="-300" dirty="0" err="1" smtClean="0">
                <a:solidFill>
                  <a:srgbClr val="7F7F7F"/>
                </a:solidFill>
                <a:latin typeface="Courier New"/>
                <a:cs typeface="Courier New"/>
              </a:rPr>
              <a:t>readonly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,</a:t>
            </a:r>
            <a:r>
              <a:rPr lang="en-US" sz="2400" b="1" spc="-3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polyread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,mutable</a:t>
            </a:r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} </a:t>
            </a:r>
            <a:endParaRPr lang="en-US" spc="-300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5024735"/>
            <a:ext cx="416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{</a:t>
            </a:r>
            <a:r>
              <a:rPr lang="en-US" sz="2400" b="1" strike="sngStrike" spc="-300" dirty="0" err="1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readonly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,</a:t>
            </a:r>
            <a:r>
              <a:rPr lang="en-US" sz="2400" b="1" strike="sngStrike" spc="-300" dirty="0" err="1" smtClean="0">
                <a:solidFill>
                  <a:srgbClr val="7F7F7F"/>
                </a:solidFill>
                <a:latin typeface="Courier New"/>
                <a:cs typeface="Courier New"/>
              </a:rPr>
              <a:t>polyread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,</a:t>
            </a:r>
            <a:r>
              <a:rPr lang="en-US" sz="2400" b="1" spc="-3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mutable</a:t>
            </a:r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} </a:t>
            </a:r>
            <a:endParaRPr lang="en-US" spc="-300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47661" y="4572000"/>
            <a:ext cx="416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{</a:t>
            </a:r>
            <a:r>
              <a:rPr lang="en-US" sz="2400" b="1" strike="sngStrike" spc="-300" dirty="0" err="1" smtClean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readonly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,</a:t>
            </a:r>
            <a:r>
              <a:rPr lang="en-US" sz="2400" b="1" strike="sngStrike" spc="-300" dirty="0" err="1" smtClean="0">
                <a:solidFill>
                  <a:srgbClr val="7F7F7F"/>
                </a:solidFill>
                <a:latin typeface="Courier New"/>
                <a:cs typeface="Courier New"/>
              </a:rPr>
              <a:t>polyread</a:t>
            </a:r>
            <a:r>
              <a:rPr lang="en-US" sz="2400" b="1" spc="-3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,</a:t>
            </a:r>
            <a:r>
              <a:rPr lang="en-US" sz="2400" b="1" spc="-3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mutable</a:t>
            </a:r>
            <a:r>
              <a:rPr lang="en-US" sz="2400" b="1" spc="-300" dirty="0" smtClean="0">
                <a:solidFill>
                  <a:srgbClr val="0000FF"/>
                </a:solidFill>
                <a:latin typeface="Courier New"/>
                <a:cs typeface="Courier New"/>
              </a:rPr>
              <a:t>} </a:t>
            </a:r>
            <a:endParaRPr lang="en-US" spc="-300" dirty="0">
              <a:solidFill>
                <a:srgbClr val="0000FF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32117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14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4267200" y="457200"/>
            <a:ext cx="4800600" cy="914400"/>
          </a:xfrm>
          <a:prstGeom prst="wedgeRoundRectCallout">
            <a:avLst>
              <a:gd name="adj1" fmla="val -50540"/>
              <a:gd name="adj2" fmla="val 13007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Ranking</a:t>
            </a:r>
            <a:r>
              <a:rPr lang="en-US" sz="2800" dirty="0" smtClean="0"/>
              <a:t>: </a:t>
            </a:r>
          </a:p>
          <a:p>
            <a:pPr algn="ctr"/>
            <a:r>
              <a:rPr lang="en-US" sz="2800" dirty="0" smtClean="0"/>
              <a:t>readonly </a:t>
            </a:r>
            <a:r>
              <a:rPr lang="en-US" sz="2800" dirty="0">
                <a:latin typeface="Times"/>
                <a:cs typeface="Times"/>
              </a:rPr>
              <a:t>&gt;</a:t>
            </a:r>
            <a:r>
              <a:rPr lang="en-US" sz="2800" dirty="0"/>
              <a:t> polyread </a:t>
            </a:r>
            <a:r>
              <a:rPr lang="en-US" sz="2800" dirty="0">
                <a:latin typeface="Times"/>
                <a:cs typeface="Times"/>
              </a:rPr>
              <a:t>&gt;</a:t>
            </a:r>
            <a:r>
              <a:rPr lang="en-US" sz="2800" dirty="0"/>
              <a:t> mutable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0" y="3465493"/>
            <a:ext cx="472437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Maximal Typing</a:t>
            </a:r>
            <a:r>
              <a:rPr lang="en-US" sz="2800" dirty="0" smtClean="0"/>
              <a:t>:  Pick the </a:t>
            </a:r>
          </a:p>
          <a:p>
            <a:r>
              <a:rPr lang="en-US" sz="2800" dirty="0" smtClean="0"/>
              <a:t>maximal qualifier from each set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6096000"/>
            <a:ext cx="661238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Maximal Typing always provably </a:t>
            </a:r>
            <a:r>
              <a:rPr lang="en-US" sz="2800" dirty="0" smtClean="0">
                <a:solidFill>
                  <a:srgbClr val="FF0000"/>
                </a:solidFill>
              </a:rPr>
              <a:t>type checks</a:t>
            </a:r>
            <a:r>
              <a:rPr lang="en-US" sz="2800" dirty="0" smtClean="0"/>
              <a:t>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381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ReIm type system</a:t>
            </a:r>
          </a:p>
          <a:p>
            <a:r>
              <a:rPr lang="en-US" dirty="0" smtClean="0"/>
              <a:t>Inference algorithm for ReIm</a:t>
            </a:r>
          </a:p>
          <a:p>
            <a:r>
              <a:rPr lang="en-US" dirty="0" smtClean="0"/>
              <a:t>Method purity inference </a:t>
            </a:r>
          </a:p>
          <a:p>
            <a:r>
              <a:rPr lang="en-US" dirty="0" smtClean="0"/>
              <a:t>Implementation and evaluation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52400" y="2819400"/>
            <a:ext cx="518160" cy="3810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1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10728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method is </a:t>
            </a:r>
            <a:r>
              <a:rPr lang="en-US" i="1" dirty="0"/>
              <a:t>pure </a:t>
            </a:r>
            <a:r>
              <a:rPr lang="en-US" dirty="0"/>
              <a:t>if it does not mutate any object that exists in </a:t>
            </a:r>
            <a:r>
              <a:rPr lang="en-US" i="1" dirty="0" err="1" smtClean="0">
                <a:solidFill>
                  <a:srgbClr val="FF0000"/>
                </a:solidFill>
              </a:rPr>
              <a:t>prestates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[</a:t>
            </a:r>
            <a:r>
              <a:rPr lang="en-US" sz="2400" dirty="0" err="1" smtClean="0">
                <a:solidFill>
                  <a:srgbClr val="000000"/>
                </a:solidFill>
              </a:rPr>
              <a:t>Sălcianu</a:t>
            </a:r>
            <a:r>
              <a:rPr lang="zh-CN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</a:rPr>
              <a:t>&amp; </a:t>
            </a:r>
            <a:r>
              <a:rPr lang="en-US" sz="2400" dirty="0" err="1" smtClean="0">
                <a:solidFill>
                  <a:srgbClr val="000000"/>
                </a:solidFill>
              </a:rPr>
              <a:t>Rinard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VMCAI’</a:t>
            </a:r>
            <a:r>
              <a:rPr lang="en-US" altLang="zh-CN" sz="2400" dirty="0" smtClean="0">
                <a:solidFill>
                  <a:srgbClr val="000000"/>
                </a:solidFill>
              </a:rPr>
              <a:t>05</a:t>
            </a:r>
            <a:r>
              <a:rPr lang="en-US" altLang="zh-CN" sz="2400" dirty="0" smtClean="0"/>
              <a:t>]</a:t>
            </a:r>
            <a:endParaRPr lang="en-US" sz="2400" dirty="0" smtClean="0"/>
          </a:p>
          <a:p>
            <a:r>
              <a:rPr lang="en-US" dirty="0" smtClean="0"/>
              <a:t>If a method does not access static states</a:t>
            </a:r>
          </a:p>
          <a:p>
            <a:pPr lvl="1"/>
            <a:r>
              <a:rPr lang="en-US" dirty="0" smtClean="0"/>
              <a:t>The</a:t>
            </a:r>
            <a:r>
              <a:rPr lang="en-US" i="1" dirty="0" smtClean="0"/>
              <a:t> </a:t>
            </a:r>
            <a:r>
              <a:rPr lang="en-US" i="1" dirty="0" err="1" smtClean="0"/>
              <a:t>prestates</a:t>
            </a:r>
            <a:r>
              <a:rPr lang="en-US" dirty="0" smtClean="0"/>
              <a:t> are from parameters</a:t>
            </a:r>
          </a:p>
          <a:p>
            <a:pPr lvl="1"/>
            <a:r>
              <a:rPr lang="en-US" dirty="0" smtClean="0"/>
              <a:t>If any of the parameters is </a:t>
            </a:r>
            <a:r>
              <a:rPr lang="en-US" dirty="0" smtClean="0">
                <a:solidFill>
                  <a:srgbClr val="FF0000"/>
                </a:solidFill>
              </a:rPr>
              <a:t>mutable</a:t>
            </a:r>
            <a:r>
              <a:rPr lang="en-US" dirty="0" smtClean="0"/>
              <a:t>, the method is </a:t>
            </a:r>
            <a:r>
              <a:rPr lang="en-US" dirty="0" smtClean="0">
                <a:solidFill>
                  <a:srgbClr val="FF0000"/>
                </a:solidFill>
              </a:rPr>
              <a:t>impure</a:t>
            </a:r>
            <a:r>
              <a:rPr lang="en-US" dirty="0" smtClean="0"/>
              <a:t>; otherwise, it is </a:t>
            </a:r>
            <a:r>
              <a:rPr lang="en-US" dirty="0" smtClean="0">
                <a:solidFill>
                  <a:srgbClr val="FF0000"/>
                </a:solidFill>
              </a:rPr>
              <a:t>pure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5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Purity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6072" y="1600591"/>
            <a:ext cx="8110728" cy="42668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600" b="1" dirty="0">
                <a:latin typeface="Courier New"/>
                <a:cs typeface="Courier New"/>
              </a:rPr>
              <a:t>class List {</a:t>
            </a:r>
          </a:p>
          <a:p>
            <a:pPr>
              <a:lnSpc>
                <a:spcPct val="80000"/>
              </a:lnSpc>
            </a:pPr>
            <a:r>
              <a:rPr lang="en-US" sz="2600" b="1" dirty="0">
                <a:latin typeface="Courier New"/>
                <a:cs typeface="Courier New"/>
              </a:rPr>
              <a:t>  Node head;</a:t>
            </a:r>
          </a:p>
          <a:p>
            <a:pPr>
              <a:lnSpc>
                <a:spcPct val="80000"/>
              </a:lnSpc>
            </a:pPr>
            <a:r>
              <a:rPr lang="en-US" sz="2600" b="1" dirty="0">
                <a:latin typeface="Courier New"/>
                <a:cs typeface="Courier New"/>
              </a:rPr>
              <a:t>  </a:t>
            </a:r>
            <a:r>
              <a:rPr lang="en-US" sz="2600" b="1" dirty="0" err="1">
                <a:latin typeface="Courier New"/>
                <a:cs typeface="Courier New"/>
              </a:rPr>
              <a:t>int</a:t>
            </a:r>
            <a:r>
              <a:rPr lang="en-US" sz="2600" b="1" dirty="0">
                <a:latin typeface="Courier New"/>
                <a:cs typeface="Courier New"/>
              </a:rPr>
              <a:t> </a:t>
            </a:r>
            <a:r>
              <a:rPr lang="en-US" sz="2600" b="1" dirty="0" err="1">
                <a:latin typeface="Courier New"/>
                <a:cs typeface="Courier New"/>
              </a:rPr>
              <a:t>len</a:t>
            </a:r>
            <a:r>
              <a:rPr lang="en-US" sz="2600" b="1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sz="2600" b="1" dirty="0">
                <a:latin typeface="Courier New"/>
                <a:cs typeface="Courier New"/>
              </a:rPr>
              <a:t>  void add</a:t>
            </a:r>
            <a:r>
              <a:rPr lang="en-US" sz="2600" b="1" dirty="0" smtClean="0">
                <a:latin typeface="Courier New"/>
                <a:cs typeface="Courier New"/>
              </a:rPr>
              <a:t>(</a:t>
            </a:r>
            <a:r>
              <a:rPr lang="en-US" sz="2600" b="1" u="sng" dirty="0">
                <a:solidFill>
                  <a:srgbClr val="FF0000"/>
                </a:solidFill>
                <a:latin typeface="Courier New"/>
                <a:cs typeface="Courier New"/>
              </a:rPr>
              <a:t>mutable</a:t>
            </a:r>
            <a:r>
              <a:rPr lang="en-US" sz="2600" b="1" dirty="0">
                <a:latin typeface="Courier New"/>
                <a:cs typeface="Courier New"/>
              </a:rPr>
              <a:t> Node </a:t>
            </a:r>
            <a:r>
              <a:rPr lang="en-US" sz="2600" b="1" dirty="0" smtClean="0">
                <a:latin typeface="Courier New"/>
                <a:cs typeface="Courier New"/>
              </a:rPr>
              <a:t>this, </a:t>
            </a:r>
          </a:p>
          <a:p>
            <a:pPr>
              <a:lnSpc>
                <a:spcPct val="80000"/>
              </a:lnSpc>
            </a:pPr>
            <a:r>
              <a:rPr lang="en-US" sz="2600" b="1" dirty="0">
                <a:solidFill>
                  <a:srgbClr val="FF0000"/>
                </a:solidFill>
                <a:latin typeface="Courier New"/>
                <a:cs typeface="Courier New"/>
              </a:rPr>
              <a:t>	</a:t>
            </a:r>
            <a:r>
              <a:rPr lang="en-US" sz="2600" b="1" dirty="0" smtClean="0">
                <a:solidFill>
                  <a:srgbClr val="FF0000"/>
                </a:solidFill>
                <a:latin typeface="Courier New"/>
                <a:cs typeface="Courier New"/>
              </a:rPr>
              <a:t>			 				</a:t>
            </a:r>
            <a:r>
              <a:rPr lang="en-US" sz="2600" b="1" u="sng" dirty="0" smtClean="0">
                <a:solidFill>
                  <a:srgbClr val="FF0000"/>
                </a:solidFill>
                <a:latin typeface="Courier New"/>
                <a:cs typeface="Courier New"/>
              </a:rPr>
              <a:t>mutable</a:t>
            </a:r>
            <a:r>
              <a:rPr lang="en-US" sz="2600" b="1" dirty="0" smtClean="0">
                <a:latin typeface="Courier New"/>
                <a:cs typeface="Courier New"/>
              </a:rPr>
              <a:t> Node </a:t>
            </a:r>
            <a:r>
              <a:rPr lang="en-US" sz="2600" b="1" dirty="0">
                <a:latin typeface="Courier New"/>
                <a:cs typeface="Courier New"/>
              </a:rPr>
              <a:t>n) {</a:t>
            </a:r>
          </a:p>
          <a:p>
            <a:pPr>
              <a:lnSpc>
                <a:spcPct val="80000"/>
              </a:lnSpc>
            </a:pPr>
            <a:r>
              <a:rPr lang="en-US" sz="2600" b="1" dirty="0">
                <a:latin typeface="Courier New"/>
                <a:cs typeface="Courier New"/>
              </a:rPr>
              <a:t>    </a:t>
            </a:r>
            <a:r>
              <a:rPr lang="en-US" sz="2600" b="1" dirty="0" err="1">
                <a:latin typeface="Courier New"/>
                <a:cs typeface="Courier New"/>
              </a:rPr>
              <a:t>n.next</a:t>
            </a:r>
            <a:r>
              <a:rPr lang="en-US" sz="2600" b="1" dirty="0">
                <a:latin typeface="Courier New"/>
                <a:cs typeface="Courier New"/>
              </a:rPr>
              <a:t> = </a:t>
            </a:r>
            <a:r>
              <a:rPr lang="en-US" sz="2600" b="1" dirty="0" err="1">
                <a:latin typeface="Courier New"/>
                <a:cs typeface="Courier New"/>
              </a:rPr>
              <a:t>this.head</a:t>
            </a:r>
            <a:r>
              <a:rPr lang="en-US" sz="2600" b="1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sz="2600" b="1" dirty="0">
                <a:latin typeface="Courier New"/>
                <a:cs typeface="Courier New"/>
              </a:rPr>
              <a:t>    </a:t>
            </a:r>
            <a:r>
              <a:rPr lang="en-US" sz="2600" b="1" dirty="0" err="1">
                <a:latin typeface="Courier New"/>
                <a:cs typeface="Courier New"/>
              </a:rPr>
              <a:t>this.head</a:t>
            </a:r>
            <a:r>
              <a:rPr lang="en-US" sz="2600" b="1" dirty="0">
                <a:latin typeface="Courier New"/>
                <a:cs typeface="Courier New"/>
              </a:rPr>
              <a:t> = n;</a:t>
            </a:r>
          </a:p>
          <a:p>
            <a:pPr>
              <a:lnSpc>
                <a:spcPct val="80000"/>
              </a:lnSpc>
            </a:pPr>
            <a:r>
              <a:rPr lang="en-US" sz="2600" b="1" dirty="0">
                <a:latin typeface="Courier New"/>
                <a:cs typeface="Courier New"/>
              </a:rPr>
              <a:t>    </a:t>
            </a:r>
            <a:r>
              <a:rPr lang="en-US" sz="2600" b="1" dirty="0" err="1">
                <a:latin typeface="Courier New"/>
                <a:cs typeface="Courier New"/>
              </a:rPr>
              <a:t>this.len</a:t>
            </a:r>
            <a:r>
              <a:rPr lang="en-US" sz="2600" b="1" dirty="0">
                <a:latin typeface="Courier New"/>
                <a:cs typeface="Courier New"/>
              </a:rPr>
              <a:t>++;</a:t>
            </a:r>
          </a:p>
          <a:p>
            <a:pPr>
              <a:lnSpc>
                <a:spcPct val="80000"/>
              </a:lnSpc>
            </a:pPr>
            <a:r>
              <a:rPr lang="en-US" sz="2600" b="1" dirty="0">
                <a:latin typeface="Courier New"/>
                <a:cs typeface="Courier New"/>
              </a:rPr>
              <a:t>  }</a:t>
            </a:r>
          </a:p>
          <a:p>
            <a:pPr>
              <a:lnSpc>
                <a:spcPct val="80000"/>
              </a:lnSpc>
            </a:pPr>
            <a:r>
              <a:rPr lang="en-US" sz="2600" b="1" dirty="0" smtClean="0">
                <a:latin typeface="Courier New"/>
                <a:cs typeface="Courier New"/>
              </a:rPr>
              <a:t>	</a:t>
            </a:r>
            <a:r>
              <a:rPr lang="en-US" sz="2600" b="1" dirty="0" err="1" smtClean="0">
                <a:latin typeface="Courier New"/>
                <a:cs typeface="Courier New"/>
              </a:rPr>
              <a:t>int</a:t>
            </a:r>
            <a:r>
              <a:rPr lang="en-US" sz="2600" b="1" dirty="0" smtClean="0">
                <a:latin typeface="Courier New"/>
                <a:cs typeface="Courier New"/>
              </a:rPr>
              <a:t> </a:t>
            </a:r>
            <a:r>
              <a:rPr lang="en-US" sz="2600" b="1" dirty="0">
                <a:latin typeface="Courier New"/>
                <a:cs typeface="Courier New"/>
              </a:rPr>
              <a:t>size</a:t>
            </a:r>
            <a:r>
              <a:rPr lang="en-US" sz="2600" b="1" dirty="0" smtClean="0">
                <a:latin typeface="Courier New"/>
                <a:cs typeface="Courier New"/>
              </a:rPr>
              <a:t>(</a:t>
            </a:r>
            <a:r>
              <a:rPr lang="en-US" sz="2600" b="1" u="sng" dirty="0" smtClean="0">
                <a:solidFill>
                  <a:srgbClr val="008000"/>
                </a:solidFill>
                <a:latin typeface="Courier New"/>
                <a:cs typeface="Courier New"/>
              </a:rPr>
              <a:t>readonly</a:t>
            </a:r>
            <a:r>
              <a:rPr lang="en-US" sz="26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2600" b="1" dirty="0" smtClean="0">
                <a:latin typeface="Courier New"/>
                <a:cs typeface="Courier New"/>
              </a:rPr>
              <a:t>Node this) </a:t>
            </a:r>
            <a:r>
              <a:rPr lang="en-US" sz="2600" b="1" dirty="0">
                <a:latin typeface="Courier New"/>
                <a:cs typeface="Courier New"/>
              </a:rPr>
              <a:t>{</a:t>
            </a:r>
          </a:p>
          <a:p>
            <a:pPr>
              <a:lnSpc>
                <a:spcPct val="80000"/>
              </a:lnSpc>
            </a:pPr>
            <a:r>
              <a:rPr lang="en-US" sz="2600" b="1" dirty="0">
                <a:latin typeface="Courier New"/>
                <a:cs typeface="Courier New"/>
              </a:rPr>
              <a:t>    return </a:t>
            </a:r>
            <a:r>
              <a:rPr lang="en-US" sz="2600" b="1" dirty="0" err="1">
                <a:latin typeface="Courier New"/>
                <a:cs typeface="Courier New"/>
              </a:rPr>
              <a:t>this.len</a:t>
            </a:r>
            <a:r>
              <a:rPr lang="en-US" sz="2600" b="1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sz="2600" b="1" dirty="0">
                <a:latin typeface="Courier New"/>
                <a:cs typeface="Courier New"/>
              </a:rPr>
              <a:t>  }</a:t>
            </a:r>
          </a:p>
          <a:p>
            <a:pPr>
              <a:lnSpc>
                <a:spcPct val="80000"/>
              </a:lnSpc>
            </a:pPr>
            <a:r>
              <a:rPr lang="en-US" sz="2600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681472" y="1812443"/>
            <a:ext cx="1371600" cy="457200"/>
          </a:xfrm>
          <a:prstGeom prst="wedgeRoundRectCallout">
            <a:avLst>
              <a:gd name="adj1" fmla="val -280012"/>
              <a:gd name="adj2" fmla="val 13173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impure</a:t>
            </a:r>
            <a:endParaRPr lang="en-US" sz="28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605272" y="3733800"/>
            <a:ext cx="1371600" cy="457200"/>
          </a:xfrm>
          <a:prstGeom prst="wedgeRoundRectCallout">
            <a:avLst>
              <a:gd name="adj1" fmla="val -280012"/>
              <a:gd name="adj2" fmla="val 13173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810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ReIm type system</a:t>
            </a:r>
          </a:p>
          <a:p>
            <a:r>
              <a:rPr lang="en-US" dirty="0" smtClean="0"/>
              <a:t>Inference algorithm for ReIm</a:t>
            </a:r>
          </a:p>
          <a:p>
            <a:r>
              <a:rPr lang="en-US" dirty="0" smtClean="0"/>
              <a:t>Method purity inference </a:t>
            </a:r>
          </a:p>
          <a:p>
            <a:r>
              <a:rPr lang="en-US" dirty="0" smtClean="0"/>
              <a:t>Implementation and evaluation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52400" y="3429000"/>
            <a:ext cx="518160" cy="3810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1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Built on top of the Checker Framework </a:t>
            </a:r>
            <a:r>
              <a:rPr lang="en-US" sz="2400" dirty="0" smtClean="0"/>
              <a:t>[</a:t>
            </a:r>
            <a:r>
              <a:rPr lang="en-US" sz="2400" dirty="0" err="1">
                <a:solidFill>
                  <a:srgbClr val="000000"/>
                </a:solidFill>
              </a:rPr>
              <a:t>Papi</a:t>
            </a:r>
            <a:r>
              <a:rPr lang="en-US" sz="2400" dirty="0">
                <a:solidFill>
                  <a:srgbClr val="000000"/>
                </a:solidFill>
              </a:rPr>
              <a:t> et al. ISSTA’08, </a:t>
            </a:r>
            <a:r>
              <a:rPr lang="en-US" sz="2400" dirty="0" err="1">
                <a:solidFill>
                  <a:srgbClr val="000000"/>
                </a:solidFill>
              </a:rPr>
              <a:t>Dietl</a:t>
            </a:r>
            <a:r>
              <a:rPr lang="en-US" sz="2400" dirty="0">
                <a:solidFill>
                  <a:srgbClr val="000000"/>
                </a:solidFill>
              </a:rPr>
              <a:t> et al. ICSE’11</a:t>
            </a:r>
            <a:r>
              <a:rPr lang="en-US" sz="2400" dirty="0"/>
              <a:t>]</a:t>
            </a:r>
          </a:p>
          <a:p>
            <a:r>
              <a:rPr lang="en-US" dirty="0"/>
              <a:t>Extends the </a:t>
            </a:r>
            <a:r>
              <a:rPr lang="en-US" dirty="0" smtClean="0"/>
              <a:t>framework </a:t>
            </a:r>
            <a:r>
              <a:rPr lang="en-US" dirty="0"/>
              <a:t>to </a:t>
            </a:r>
            <a:r>
              <a:rPr lang="en-US" dirty="0" smtClean="0"/>
              <a:t>specify:</a:t>
            </a:r>
          </a:p>
          <a:p>
            <a:pPr lvl="1"/>
            <a:r>
              <a:rPr lang="en-US" dirty="0" smtClean="0"/>
              <a:t>Ranking </a:t>
            </a:r>
            <a:r>
              <a:rPr lang="en-US" dirty="0"/>
              <a:t>over </a:t>
            </a:r>
            <a:r>
              <a:rPr lang="en-US" dirty="0" smtClean="0"/>
              <a:t>qualifiers</a:t>
            </a:r>
          </a:p>
          <a:p>
            <a:pPr lvl="1"/>
            <a:r>
              <a:rPr lang="en-US" dirty="0" smtClean="0"/>
              <a:t>Viewpoint adaptation operation</a:t>
            </a:r>
          </a:p>
          <a:p>
            <a:r>
              <a:rPr lang="en-US" dirty="0"/>
              <a:t>Publicly available at 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code.google.com</a:t>
            </a:r>
            <a:r>
              <a:rPr lang="en-US" dirty="0"/>
              <a:t>/p/type-inference/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3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2012166"/>
            <a:ext cx="6858000" cy="3306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600" b="1" spc="-150" dirty="0">
                <a:latin typeface="Courier New"/>
                <a:cs typeface="Courier New"/>
              </a:rPr>
              <a:t>class </a:t>
            </a:r>
            <a:r>
              <a:rPr lang="en-US" sz="2600" b="1" spc="-150" dirty="0" smtClean="0">
                <a:latin typeface="Courier New"/>
                <a:cs typeface="Courier New"/>
              </a:rPr>
              <a:t>Class{</a:t>
            </a:r>
            <a:endParaRPr lang="en-US" sz="2600" b="1" spc="-150" dirty="0">
              <a:latin typeface="Courier New"/>
              <a:cs typeface="Courier New"/>
            </a:endParaRPr>
          </a:p>
          <a:p>
            <a:pPr>
              <a:lnSpc>
                <a:spcPct val="80000"/>
              </a:lnSpc>
            </a:pPr>
            <a:r>
              <a:rPr lang="en-US" sz="2600" b="1" spc="-150" dirty="0">
                <a:latin typeface="Courier New"/>
                <a:cs typeface="Courier New"/>
              </a:rPr>
              <a:t>  </a:t>
            </a:r>
            <a:r>
              <a:rPr lang="en-US" sz="2600" b="1" spc="-150" dirty="0" smtClean="0">
                <a:latin typeface="Courier New"/>
                <a:cs typeface="Courier New"/>
              </a:rPr>
              <a:t>private Object [] </a:t>
            </a:r>
            <a:r>
              <a:rPr lang="en-US" sz="2600" b="1" spc="-150" dirty="0" smtClean="0">
                <a:solidFill>
                  <a:srgbClr val="FF0000"/>
                </a:solidFill>
                <a:latin typeface="Courier New"/>
                <a:cs typeface="Courier New"/>
              </a:rPr>
              <a:t>signers</a:t>
            </a:r>
            <a:r>
              <a:rPr lang="en-US" sz="2600" b="1" spc="-150" dirty="0" smtClean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sz="2600" b="1" spc="-150" dirty="0" smtClean="0">
                <a:latin typeface="Courier New"/>
                <a:cs typeface="Courier New"/>
              </a:rPr>
              <a:t>  public Object</a:t>
            </a:r>
          </a:p>
          <a:p>
            <a:pPr>
              <a:lnSpc>
                <a:spcPct val="80000"/>
              </a:lnSpc>
            </a:pPr>
            <a:r>
              <a:rPr lang="en-US" sz="2600" b="1" spc="-150" dirty="0" smtClean="0">
                <a:latin typeface="Courier New"/>
                <a:cs typeface="Courier New"/>
              </a:rPr>
              <a:t>    return </a:t>
            </a:r>
            <a:r>
              <a:rPr lang="en-US" sz="2600" b="1" spc="-150" dirty="0" smtClean="0">
                <a:solidFill>
                  <a:srgbClr val="FF0000"/>
                </a:solidFill>
                <a:latin typeface="Courier New"/>
                <a:cs typeface="Courier New"/>
              </a:rPr>
              <a:t>signers</a:t>
            </a:r>
            <a:r>
              <a:rPr lang="en-US" sz="2600" b="1" spc="-150" dirty="0" smtClean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sz="2600" b="1" spc="-150" dirty="0" smtClean="0">
                <a:latin typeface="Courier New"/>
                <a:cs typeface="Courier New"/>
              </a:rPr>
              <a:t>  }</a:t>
            </a:r>
            <a:endParaRPr lang="en-US" sz="2600" b="1" spc="-150" dirty="0">
              <a:latin typeface="Courier New"/>
              <a:cs typeface="Courier New"/>
            </a:endParaRPr>
          </a:p>
          <a:p>
            <a:pPr>
              <a:lnSpc>
                <a:spcPct val="80000"/>
              </a:lnSpc>
            </a:pPr>
            <a:r>
              <a:rPr lang="en-US" sz="2600" b="1" spc="-150" dirty="0" smtClean="0">
                <a:latin typeface="Courier New"/>
                <a:cs typeface="Courier New"/>
              </a:rPr>
              <a:t>}</a:t>
            </a:r>
          </a:p>
          <a:p>
            <a:pPr lvl="0">
              <a:lnSpc>
                <a:spcPct val="80000"/>
              </a:lnSpc>
            </a:pPr>
            <a:endParaRPr lang="en-US" sz="2600" b="1" spc="-150" dirty="0" smtClean="0">
              <a:solidFill>
                <a:prstClr val="black"/>
              </a:solidFill>
              <a:latin typeface="Courier New"/>
              <a:cs typeface="Courier New"/>
            </a:endParaRPr>
          </a:p>
          <a:p>
            <a:pPr lvl="0">
              <a:lnSpc>
                <a:spcPct val="80000"/>
              </a:lnSpc>
            </a:pPr>
            <a:r>
              <a:rPr lang="en-US" sz="2600" b="1" spc="-150" dirty="0" smtClean="0">
                <a:solidFill>
                  <a:prstClr val="black"/>
                </a:solidFill>
                <a:latin typeface="Courier New"/>
                <a:cs typeface="Courier New"/>
              </a:rPr>
              <a:t>...</a:t>
            </a:r>
          </a:p>
          <a:p>
            <a:pPr lvl="0">
              <a:lnSpc>
                <a:spcPct val="80000"/>
              </a:lnSpc>
            </a:pPr>
            <a:endParaRPr lang="en-US" sz="2600" b="1" spc="-15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lvl="0">
              <a:lnSpc>
                <a:spcPct val="80000"/>
              </a:lnSpc>
            </a:pPr>
            <a:r>
              <a:rPr lang="en-US" sz="2600" b="1" dirty="0" smtClean="0">
                <a:solidFill>
                  <a:prstClr val="black"/>
                </a:solidFill>
                <a:latin typeface="Courier New"/>
                <a:cs typeface="Courier New"/>
              </a:rPr>
              <a:t>Object</a:t>
            </a:r>
            <a:endParaRPr lang="en-US" sz="2600" b="1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2555557"/>
            <a:ext cx="32591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spc="-150" dirty="0">
                <a:solidFill>
                  <a:prstClr val="black"/>
                </a:solidFill>
                <a:latin typeface="Courier New"/>
                <a:cs typeface="Courier New"/>
              </a:rPr>
              <a:t>[] </a:t>
            </a:r>
            <a:r>
              <a:rPr lang="en-US" sz="2600" b="1" spc="-150" dirty="0" err="1">
                <a:solidFill>
                  <a:prstClr val="black"/>
                </a:solidFill>
                <a:latin typeface="Courier New"/>
                <a:cs typeface="Courier New"/>
              </a:rPr>
              <a:t>getSigners</a:t>
            </a:r>
            <a:r>
              <a:rPr lang="en-US" sz="2600" b="1" spc="-150" dirty="0">
                <a:solidFill>
                  <a:prstClr val="black"/>
                </a:solidFill>
                <a:latin typeface="Courier New"/>
                <a:cs typeface="Courier New"/>
              </a:rPr>
              <a:t>() {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52600" y="4765357"/>
            <a:ext cx="53869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prstClr val="black"/>
                </a:solidFill>
                <a:latin typeface="Courier New"/>
                <a:cs typeface="Courier New"/>
              </a:rPr>
              <a:t>[] signers = </a:t>
            </a:r>
            <a:r>
              <a:rPr lang="en-US" sz="2600" b="1" dirty="0" err="1">
                <a:solidFill>
                  <a:prstClr val="black"/>
                </a:solidFill>
                <a:latin typeface="Courier New"/>
                <a:cs typeface="Courier New"/>
              </a:rPr>
              <a:t>getSigners</a:t>
            </a:r>
            <a:r>
              <a:rPr lang="en-US" sz="2600" b="1" dirty="0">
                <a:solidFill>
                  <a:prstClr val="black"/>
                </a:solidFill>
                <a:latin typeface="Courier New"/>
                <a:cs typeface="Courier New"/>
              </a:rPr>
              <a:t>();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33400" y="5257800"/>
            <a:ext cx="5787111" cy="425758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2600" b="1" dirty="0">
                <a:solidFill>
                  <a:prstClr val="black"/>
                </a:solidFill>
                <a:latin typeface="Courier New"/>
                <a:cs typeface="Courier New"/>
              </a:rPr>
              <a:t>signers[0] = </a:t>
            </a:r>
            <a:r>
              <a:rPr lang="en-US" sz="2600" b="1" dirty="0" err="1">
                <a:solidFill>
                  <a:prstClr val="black"/>
                </a:solidFill>
                <a:latin typeface="Courier New"/>
                <a:cs typeface="Courier New"/>
              </a:rPr>
              <a:t>maliciousClass</a:t>
            </a:r>
            <a:r>
              <a:rPr lang="en-US" sz="2600" b="1" dirty="0">
                <a:solidFill>
                  <a:prstClr val="black"/>
                </a:solidFill>
                <a:latin typeface="Courier New"/>
                <a:cs typeface="Courier New"/>
              </a:rPr>
              <a:t>; 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5406111" y="5887860"/>
            <a:ext cx="2442490" cy="817739"/>
          </a:xfrm>
          <a:prstGeom prst="wedgeRoundRectCallout">
            <a:avLst>
              <a:gd name="adj1" fmla="val -98765"/>
              <a:gd name="adj2" fmla="val -7741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 </a:t>
            </a:r>
            <a:r>
              <a:rPr lang="en-US" sz="2400" dirty="0"/>
              <a:t>real security flaw in Java 1.1</a:t>
            </a:r>
          </a:p>
        </p:txBody>
      </p:sp>
    </p:spTree>
    <p:extLst>
      <p:ext uri="{BB962C8B-B14F-4D97-AF65-F5344CB8AC3E}">
        <p14:creationId xmlns:p14="http://schemas.microsoft.com/office/powerpoint/2010/main" val="1378628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Immutability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13 </a:t>
            </a:r>
            <a:r>
              <a:rPr lang="en-US" dirty="0" smtClean="0">
                <a:solidFill>
                  <a:srgbClr val="000000"/>
                </a:solidFill>
              </a:rPr>
              <a:t>benchmarks, comprising </a:t>
            </a:r>
            <a:r>
              <a:rPr lang="en-US" dirty="0">
                <a:solidFill>
                  <a:srgbClr val="FF0000"/>
                </a:solidFill>
              </a:rPr>
              <a:t>766K</a:t>
            </a:r>
            <a:r>
              <a:rPr lang="en-US" dirty="0"/>
              <a:t> LOC in total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 whole Java programs and </a:t>
            </a:r>
            <a:r>
              <a:rPr lang="en-US" dirty="0" smtClean="0">
                <a:solidFill>
                  <a:srgbClr val="FF0000"/>
                </a:solidFill>
              </a:rPr>
              <a:t>9</a:t>
            </a:r>
            <a:r>
              <a:rPr lang="en-US" dirty="0" smtClean="0"/>
              <a:t> Java libraries</a:t>
            </a:r>
          </a:p>
          <a:p>
            <a:r>
              <a:rPr lang="en-US" dirty="0" smtClean="0"/>
              <a:t>Comparison </a:t>
            </a:r>
            <a:r>
              <a:rPr lang="en-US" dirty="0"/>
              <a:t>with Javarifier </a:t>
            </a:r>
            <a:r>
              <a:rPr lang="en-US" sz="2400" dirty="0"/>
              <a:t>[</a:t>
            </a:r>
            <a:r>
              <a:rPr lang="en-US" sz="2400" dirty="0" err="1">
                <a:solidFill>
                  <a:srgbClr val="000000"/>
                </a:solidFill>
              </a:rPr>
              <a:t>Quinonez</a:t>
            </a:r>
            <a:r>
              <a:rPr lang="en-US" sz="2400" dirty="0">
                <a:solidFill>
                  <a:srgbClr val="000000"/>
                </a:solidFill>
              </a:rPr>
              <a:t> et al. ECOOP’08</a:t>
            </a:r>
            <a:r>
              <a:rPr lang="en-US" sz="2400" dirty="0" smtClean="0"/>
              <a:t>]</a:t>
            </a:r>
          </a:p>
          <a:p>
            <a:pPr lvl="1"/>
            <a:r>
              <a:rPr lang="en-US" dirty="0" smtClean="0"/>
              <a:t>Equally </a:t>
            </a:r>
            <a:r>
              <a:rPr lang="en-US" dirty="0"/>
              <a:t>precise results </a:t>
            </a:r>
            <a:endParaRPr lang="en-US" dirty="0" smtClean="0"/>
          </a:p>
          <a:p>
            <a:pPr lvl="2"/>
            <a:r>
              <a:rPr lang="en-US" dirty="0" smtClean="0"/>
              <a:t>Differences are due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different semantics </a:t>
            </a:r>
            <a:r>
              <a:rPr lang="en-US" dirty="0"/>
              <a:t>of Javari and </a:t>
            </a:r>
            <a:r>
              <a:rPr lang="en-US" dirty="0" smtClean="0"/>
              <a:t>ReIm</a:t>
            </a:r>
          </a:p>
          <a:p>
            <a:pPr lvl="1"/>
            <a:r>
              <a:rPr lang="en-US" dirty="0" smtClean="0"/>
              <a:t>Better scalability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06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Immutability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946024"/>
              </p:ext>
            </p:extLst>
          </p:nvPr>
        </p:nvGraphicFramePr>
        <p:xfrm>
          <a:off x="76200" y="1274762"/>
          <a:ext cx="8994648" cy="558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 rot="19592982">
            <a:off x="7689641" y="5837509"/>
            <a:ext cx="1088611" cy="303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4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9" name="Content Placeholder 8" descr="comparison-plot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04" r="-17204"/>
          <a:stretch>
            <a:fillRect/>
          </a:stretch>
        </p:blipFill>
        <p:spPr>
          <a:xfrm>
            <a:off x="18433" y="1447800"/>
            <a:ext cx="8820767" cy="5220860"/>
          </a:xfrm>
        </p:spPr>
      </p:pic>
    </p:spTree>
    <p:extLst>
      <p:ext uri="{BB962C8B-B14F-4D97-AF65-F5344CB8AC3E}">
        <p14:creationId xmlns:p14="http://schemas.microsoft.com/office/powerpoint/2010/main" val="467451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Purity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 with JPPA </a:t>
            </a:r>
            <a:r>
              <a:rPr lang="en-US" sz="2400" dirty="0" smtClean="0"/>
              <a:t>[</a:t>
            </a:r>
            <a:r>
              <a:rPr lang="en-US" sz="2400" dirty="0" err="1" smtClean="0">
                <a:solidFill>
                  <a:srgbClr val="000000"/>
                </a:solidFill>
              </a:rPr>
              <a:t>Sălcianu</a:t>
            </a:r>
            <a:r>
              <a:rPr lang="zh-CN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zh-CN" sz="2400" dirty="0">
                <a:solidFill>
                  <a:srgbClr val="000000"/>
                </a:solidFill>
              </a:rPr>
              <a:t>&amp; </a:t>
            </a:r>
            <a:r>
              <a:rPr lang="en-US" sz="2400" dirty="0" err="1">
                <a:solidFill>
                  <a:srgbClr val="000000"/>
                </a:solidFill>
              </a:rPr>
              <a:t>Rinard</a:t>
            </a:r>
            <a:r>
              <a:rPr lang="en-US" sz="2400" dirty="0">
                <a:solidFill>
                  <a:srgbClr val="000000"/>
                </a:solidFill>
              </a:rPr>
              <a:t>  VMCAI’</a:t>
            </a:r>
            <a:r>
              <a:rPr lang="en-US" sz="2400" dirty="0" smtClean="0">
                <a:solidFill>
                  <a:srgbClr val="000000"/>
                </a:solidFill>
              </a:rPr>
              <a:t>05]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dirty="0" err="1" smtClean="0">
                <a:solidFill>
                  <a:srgbClr val="000000"/>
                </a:solidFill>
              </a:rPr>
              <a:t>JPure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00"/>
                </a:solidFill>
              </a:rPr>
              <a:t>Pearce CC’11</a:t>
            </a:r>
            <a:r>
              <a:rPr lang="en-US" sz="2400" dirty="0" smtClean="0"/>
              <a:t>]</a:t>
            </a:r>
          </a:p>
          <a:p>
            <a:pPr lvl="1"/>
            <a:r>
              <a:rPr lang="en-US" dirty="0" smtClean="0"/>
              <a:t>Equal or better precision</a:t>
            </a:r>
          </a:p>
          <a:p>
            <a:pPr lvl="2"/>
            <a:r>
              <a:rPr lang="en-US" dirty="0" smtClean="0"/>
              <a:t>Differences are due to different definitions of purity </a:t>
            </a:r>
            <a:endParaRPr lang="en-US" dirty="0"/>
          </a:p>
          <a:p>
            <a:pPr lvl="1"/>
            <a:r>
              <a:rPr lang="en-US" dirty="0"/>
              <a:t>W</a:t>
            </a:r>
            <a:r>
              <a:rPr lang="en-US" dirty="0" smtClean="0"/>
              <a:t>orks </a:t>
            </a:r>
            <a:r>
              <a:rPr lang="en-US" dirty="0"/>
              <a:t>with both whole programs and </a:t>
            </a:r>
            <a:r>
              <a:rPr lang="en-US" dirty="0" smtClean="0"/>
              <a:t>libraries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More</a:t>
            </a:r>
            <a:r>
              <a:rPr lang="en-US" dirty="0" smtClean="0">
                <a:solidFill>
                  <a:srgbClr val="FF0000"/>
                </a:solidFill>
              </a:rPr>
              <a:t> robust</a:t>
            </a:r>
            <a:r>
              <a:rPr lang="en-US" dirty="0"/>
              <a:t>!</a:t>
            </a:r>
          </a:p>
          <a:p>
            <a:endParaRPr lang="en-US" dirty="0"/>
          </a:p>
          <a:p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4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Purity Inference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167359"/>
              </p:ext>
            </p:extLst>
          </p:nvPr>
        </p:nvGraphicFramePr>
        <p:xfrm>
          <a:off x="76200" y="1274762"/>
          <a:ext cx="8994648" cy="558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 rot="19592982">
            <a:off x="7689641" y="5837509"/>
            <a:ext cx="1088611" cy="303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2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10728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Javari </a:t>
            </a:r>
            <a:r>
              <a:rPr lang="en-US" sz="2400" dirty="0"/>
              <a:t>[</a:t>
            </a:r>
            <a:r>
              <a:rPr lang="en-US" sz="2400" dirty="0" err="1">
                <a:solidFill>
                  <a:srgbClr val="000000"/>
                </a:solidFill>
              </a:rPr>
              <a:t>Tschantz</a:t>
            </a:r>
            <a:r>
              <a:rPr lang="en-US" sz="2400" dirty="0">
                <a:solidFill>
                  <a:srgbClr val="000000"/>
                </a:solidFill>
              </a:rPr>
              <a:t> &amp; Ernst OOPSLA</a:t>
            </a:r>
            <a:r>
              <a:rPr lang="en-US" sz="2400" dirty="0" smtClean="0">
                <a:solidFill>
                  <a:srgbClr val="000000"/>
                </a:solidFill>
              </a:rPr>
              <a:t>’05]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err="1" smtClean="0"/>
              <a:t>Javarifier</a:t>
            </a:r>
            <a:r>
              <a:rPr lang="en-US" dirty="0"/>
              <a:t> </a:t>
            </a:r>
            <a:r>
              <a:rPr lang="en-US" sz="2400" dirty="0" smtClean="0"/>
              <a:t>[</a:t>
            </a:r>
            <a:r>
              <a:rPr lang="en-US" sz="2400" dirty="0" err="1" smtClean="0">
                <a:solidFill>
                  <a:srgbClr val="000000"/>
                </a:solidFill>
              </a:rPr>
              <a:t>Quinonez</a:t>
            </a:r>
            <a:r>
              <a:rPr lang="en-US" sz="2400" dirty="0" smtClean="0">
                <a:solidFill>
                  <a:srgbClr val="000000"/>
                </a:solidFill>
              </a:rPr>
              <a:t> et al. ECOOP’08]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Javari allows excluding fields from state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Handles generics and arrays differently</a:t>
            </a:r>
          </a:p>
          <a:p>
            <a:r>
              <a:rPr lang="en-US" dirty="0" smtClean="0"/>
              <a:t>JPPA </a:t>
            </a:r>
            <a:r>
              <a:rPr lang="en-US" sz="2400" dirty="0" smtClean="0"/>
              <a:t>[</a:t>
            </a:r>
            <a:r>
              <a:rPr lang="en-US" sz="2400" dirty="0" err="1">
                <a:solidFill>
                  <a:srgbClr val="000000"/>
                </a:solidFill>
              </a:rPr>
              <a:t>Sălcianu</a:t>
            </a:r>
            <a:r>
              <a:rPr lang="zh-CN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zh-CN" sz="2400" dirty="0">
                <a:solidFill>
                  <a:srgbClr val="000000"/>
                </a:solidFill>
              </a:rPr>
              <a:t>&amp; </a:t>
            </a:r>
            <a:r>
              <a:rPr lang="en-US" sz="2400" dirty="0" err="1" smtClean="0">
                <a:solidFill>
                  <a:srgbClr val="000000"/>
                </a:solidFill>
              </a:rPr>
              <a:t>Rinard</a:t>
            </a:r>
            <a:r>
              <a:rPr lang="en-US" sz="2400" dirty="0" smtClean="0">
                <a:solidFill>
                  <a:srgbClr val="000000"/>
                </a:solidFill>
              </a:rPr>
              <a:t>  VMCAI’05</a:t>
            </a:r>
            <a:r>
              <a:rPr lang="en-US" altLang="zh-CN" sz="2400" dirty="0" smtClean="0"/>
              <a:t>]</a:t>
            </a:r>
          </a:p>
          <a:p>
            <a:pPr lvl="1"/>
            <a:r>
              <a:rPr lang="en-US" dirty="0" smtClean="0"/>
              <a:t>Relies on pointer and escape analysis</a:t>
            </a:r>
          </a:p>
          <a:p>
            <a:pPr lvl="1"/>
            <a:r>
              <a:rPr lang="en-US" dirty="0" smtClean="0"/>
              <a:t>Works on whole program</a:t>
            </a:r>
          </a:p>
          <a:p>
            <a:r>
              <a:rPr lang="en-US" dirty="0" err="1" smtClean="0"/>
              <a:t>JPure</a:t>
            </a:r>
            <a:r>
              <a:rPr lang="en-US" dirty="0" smtClean="0"/>
              <a:t> </a:t>
            </a:r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00"/>
                </a:solidFill>
              </a:rPr>
              <a:t>Pearce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CC’11</a:t>
            </a:r>
            <a:r>
              <a:rPr lang="en-US" sz="2400" dirty="0" smtClean="0"/>
              <a:t>]</a:t>
            </a:r>
          </a:p>
          <a:p>
            <a:pPr lvl="1"/>
            <a:r>
              <a:rPr lang="en-US" dirty="0" smtClean="0"/>
              <a:t>Modular purity system for Java</a:t>
            </a:r>
          </a:p>
          <a:p>
            <a:pPr lvl="1"/>
            <a:r>
              <a:rPr lang="en-US" dirty="0" smtClean="0"/>
              <a:t>Exploits </a:t>
            </a:r>
            <a:r>
              <a:rPr lang="en-US" i="1" dirty="0"/>
              <a:t>freshness </a:t>
            </a:r>
            <a:r>
              <a:rPr lang="en-US" dirty="0"/>
              <a:t>and </a:t>
            </a:r>
            <a:r>
              <a:rPr lang="en-US" i="1" dirty="0" smtClean="0"/>
              <a:t>locality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75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type </a:t>
            </a:r>
            <a:r>
              <a:rPr lang="en-US" dirty="0"/>
              <a:t>system for reference immutability </a:t>
            </a:r>
          </a:p>
          <a:p>
            <a:r>
              <a:rPr lang="en-US" dirty="0" smtClean="0"/>
              <a:t>An efficient </a:t>
            </a:r>
            <a:r>
              <a:rPr lang="en-US" dirty="0"/>
              <a:t>type inference algorithm </a:t>
            </a:r>
            <a:endParaRPr lang="en-US" dirty="0" smtClean="0"/>
          </a:p>
          <a:p>
            <a:r>
              <a:rPr lang="en-US" dirty="0" smtClean="0"/>
              <a:t>Method </a:t>
            </a:r>
            <a:r>
              <a:rPr lang="en-US" dirty="0"/>
              <a:t>purity </a:t>
            </a:r>
            <a:r>
              <a:rPr lang="en-US" dirty="0" smtClean="0"/>
              <a:t>inference</a:t>
            </a:r>
            <a:endParaRPr lang="en-US" dirty="0"/>
          </a:p>
          <a:p>
            <a:r>
              <a:rPr lang="en-US" dirty="0" smtClean="0"/>
              <a:t>Evaluation on 766 </a:t>
            </a:r>
            <a:r>
              <a:rPr lang="en-US" dirty="0" err="1" smtClean="0"/>
              <a:t>kLOC</a:t>
            </a:r>
            <a:endParaRPr lang="en-US" dirty="0" smtClean="0"/>
          </a:p>
          <a:p>
            <a:r>
              <a:rPr lang="en-US" dirty="0"/>
              <a:t>Publicly available at 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code.google.com</a:t>
            </a:r>
            <a:r>
              <a:rPr lang="en-US" dirty="0"/>
              <a:t>/p/type-inference/</a:t>
            </a:r>
          </a:p>
          <a:p>
            <a:endParaRPr lang="en-US" dirty="0" smtClean="0"/>
          </a:p>
          <a:p>
            <a:endParaRPr lang="en-US" dirty="0"/>
          </a:p>
          <a:p>
            <a:pPr marL="82296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2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type </a:t>
            </a:r>
            <a:r>
              <a:rPr lang="en-US" dirty="0"/>
              <a:t>system for reference immutability </a:t>
            </a:r>
          </a:p>
          <a:p>
            <a:r>
              <a:rPr lang="en-US" dirty="0" smtClean="0"/>
              <a:t>An efficient </a:t>
            </a:r>
            <a:r>
              <a:rPr lang="en-US" dirty="0"/>
              <a:t>type inference algorithm </a:t>
            </a:r>
            <a:endParaRPr lang="en-US" dirty="0" smtClean="0"/>
          </a:p>
          <a:p>
            <a:r>
              <a:rPr lang="en-US" dirty="0" smtClean="0"/>
              <a:t>Method </a:t>
            </a:r>
            <a:r>
              <a:rPr lang="en-US" dirty="0"/>
              <a:t>purity </a:t>
            </a:r>
            <a:r>
              <a:rPr lang="en-US" dirty="0" smtClean="0"/>
              <a:t>inference</a:t>
            </a:r>
            <a:endParaRPr lang="en-US" dirty="0"/>
          </a:p>
          <a:p>
            <a:r>
              <a:rPr lang="en-US" dirty="0" smtClean="0"/>
              <a:t>Evaluation on 766 </a:t>
            </a:r>
            <a:r>
              <a:rPr lang="en-US" dirty="0" err="1" smtClean="0"/>
              <a:t>kLOC</a:t>
            </a:r>
            <a:endParaRPr lang="en-US" dirty="0" smtClean="0"/>
          </a:p>
          <a:p>
            <a:r>
              <a:rPr lang="en-US" dirty="0"/>
              <a:t>Publicly available at 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code.google.com</a:t>
            </a:r>
            <a:r>
              <a:rPr lang="en-US" dirty="0"/>
              <a:t>/p/type-inference/</a:t>
            </a:r>
          </a:p>
          <a:p>
            <a:endParaRPr lang="en-US" dirty="0" smtClean="0"/>
          </a:p>
          <a:p>
            <a:endParaRPr lang="en-US" dirty="0"/>
          </a:p>
          <a:p>
            <a:pPr marL="82296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827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866037"/>
              </p:ext>
            </p:extLst>
          </p:nvPr>
        </p:nvGraphicFramePr>
        <p:xfrm>
          <a:off x="304800" y="1295400"/>
          <a:ext cx="8610600" cy="53501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1876717"/>
                <a:gridCol w="1137179"/>
                <a:gridCol w="5596704"/>
              </a:tblGrid>
              <a:tr h="389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latin typeface="+mn-lt"/>
                        </a:rPr>
                        <a:t>Benchmark</a:t>
                      </a:r>
                    </a:p>
                  </a:txBody>
                  <a:tcPr marL="12700" marR="12700" marT="12700" marB="0" anchor="b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latin typeface="+mn-lt"/>
                        </a:rPr>
                        <a:t>#Line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b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latin typeface="+mn-lt"/>
                        </a:rPr>
                        <a:t> Description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b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latin typeface="+mn-lt"/>
                        </a:rPr>
                        <a:t>  </a:t>
                      </a:r>
                      <a:r>
                        <a:rPr lang="en-US" sz="2000" u="none" strike="noStrike" dirty="0" err="1" smtClean="0">
                          <a:latin typeface="+mn-lt"/>
                        </a:rPr>
                        <a:t>JOlden</a:t>
                      </a:r>
                      <a:r>
                        <a:rPr lang="en-US" sz="2000" u="none" strike="noStrike" dirty="0" smtClean="0">
                          <a:latin typeface="+mn-lt"/>
                        </a:rPr>
                        <a:t> 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latin typeface="+mn-lt"/>
                        </a:rPr>
                        <a:t>6,223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b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latin typeface="+mn-lt"/>
                        </a:rPr>
                        <a:t> Benchmark suite </a:t>
                      </a:r>
                      <a:r>
                        <a:rPr lang="en-US" sz="2000" u="none" strike="noStrike" dirty="0">
                          <a:latin typeface="+mn-lt"/>
                        </a:rPr>
                        <a:t>of 10 </a:t>
                      </a:r>
                      <a:r>
                        <a:rPr lang="en-US" sz="2000" u="none" strike="noStrike" dirty="0" smtClean="0">
                          <a:latin typeface="+mn-lt"/>
                        </a:rPr>
                        <a:t>small programs  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b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2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latin typeface="+mn-lt"/>
                        </a:rPr>
                        <a:t> </a:t>
                      </a:r>
                      <a:r>
                        <a:rPr lang="en-US" sz="2000" u="none" strike="noStrike" dirty="0" err="1">
                          <a:latin typeface="+mn-lt"/>
                        </a:rPr>
                        <a:t>javad</a:t>
                      </a:r>
                      <a:r>
                        <a:rPr lang="en-US" sz="2000" u="none" strike="noStrike" dirty="0">
                          <a:latin typeface="+mn-lt"/>
                        </a:rPr>
                        <a:t> 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4,207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latin typeface="+mn-lt"/>
                        </a:rPr>
                        <a:t> Java class file disassembler  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2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latin typeface="+mn-lt"/>
                        </a:rPr>
                        <a:t> </a:t>
                      </a:r>
                      <a:r>
                        <a:rPr lang="en-US" sz="2000" u="none" strike="noStrike" dirty="0" err="1">
                          <a:latin typeface="+mn-lt"/>
                        </a:rPr>
                        <a:t>SPECjbb</a:t>
                      </a:r>
                      <a:r>
                        <a:rPr lang="en-US" sz="2000" u="none" strike="noStrike" dirty="0">
                          <a:latin typeface="+mn-lt"/>
                        </a:rPr>
                        <a:t> 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latin typeface="+mn-lt"/>
                        </a:rPr>
                        <a:t>12,076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latin typeface="+mn-lt"/>
                        </a:rPr>
                        <a:t>A SPEC's benchmark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2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latin typeface="+mn-lt"/>
                        </a:rPr>
                        <a:t> </a:t>
                      </a:r>
                      <a:r>
                        <a:rPr lang="en-US" sz="2000" u="none" strike="noStrike" dirty="0" err="1">
                          <a:latin typeface="+mn-lt"/>
                        </a:rPr>
                        <a:t>ejc</a:t>
                      </a:r>
                      <a:r>
                        <a:rPr lang="en-US" sz="2000" u="none" strike="noStrike" dirty="0">
                          <a:latin typeface="+mn-lt"/>
                        </a:rPr>
                        <a:t> 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110,822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12700" marB="0" anchor="b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latin typeface="+mn-lt"/>
                        </a:rPr>
                        <a:t>Java compiler </a:t>
                      </a:r>
                      <a:r>
                        <a:rPr lang="en-US" sz="2000" u="none" strike="noStrike" dirty="0">
                          <a:latin typeface="+mn-lt"/>
                        </a:rPr>
                        <a:t>of the Eclipse IDE 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b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2925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commons-pool 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4,755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12700" marB="0" anchor="b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generic object-pooling library </a:t>
                      </a:r>
                      <a:endParaRPr lang="en-US" sz="2000" dirty="0" smtClean="0"/>
                    </a:p>
                  </a:txBody>
                  <a:tcPr marL="12700" marR="12700" marT="12700" marB="0" anchor="b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2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latin typeface="+mn-lt"/>
                        </a:rPr>
                        <a:t>  </a:t>
                      </a:r>
                      <a:r>
                        <a:rPr lang="en-US" sz="2000" b="0" i="0" u="none" strike="noStrike" dirty="0" err="1" smtClean="0">
                          <a:latin typeface="+mn-lt"/>
                        </a:rPr>
                        <a:t>jdbm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11,610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lightweight transactional persistence engine</a:t>
                      </a:r>
                      <a:endParaRPr lang="en-US" sz="2000" dirty="0" smtClean="0"/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2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latin typeface="+mn-lt"/>
                        </a:rPr>
                        <a:t>  </a:t>
                      </a:r>
                      <a:r>
                        <a:rPr lang="en-US" sz="2000" b="0" i="0" u="none" strike="noStrike" dirty="0" err="1" smtClean="0">
                          <a:latin typeface="+mn-lt"/>
                        </a:rPr>
                        <a:t>jdbf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15,961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 object-relational mapping system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latin typeface="+mn-lt"/>
                        </a:rPr>
                        <a:t> </a:t>
                      </a:r>
                      <a:r>
                        <a:rPr lang="en-US" sz="2000" u="none" strike="noStrike" dirty="0" err="1">
                          <a:latin typeface="+mn-lt"/>
                        </a:rPr>
                        <a:t>tinySQL</a:t>
                      </a:r>
                      <a:r>
                        <a:rPr lang="en-US" sz="2000" u="none" strike="noStrike" dirty="0">
                          <a:latin typeface="+mn-lt"/>
                        </a:rPr>
                        <a:t> 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latin typeface="+mn-lt"/>
                        </a:rPr>
                        <a:t>31,980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latin typeface="+mn-lt"/>
                        </a:rPr>
                        <a:t> Database engine  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 smtClean="0">
                          <a:latin typeface="+mn-lt"/>
                        </a:rPr>
                        <a:t>  </a:t>
                      </a:r>
                      <a:r>
                        <a:rPr lang="en-US" sz="2000" b="0" i="0" u="none" strike="noStrike" baseline="0" dirty="0" err="1" smtClean="0">
                          <a:latin typeface="+mn-lt"/>
                        </a:rPr>
                        <a:t>jtds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38,064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JDBC driver for Microsoft SQL Server and Sybase</a:t>
                      </a:r>
                      <a:endParaRPr lang="en-US" sz="2000" dirty="0" smtClean="0"/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latin typeface="+mn-lt"/>
                        </a:rPr>
                        <a:t>  </a:t>
                      </a:r>
                      <a:r>
                        <a:rPr lang="en-US" sz="2000" b="0" i="0" u="none" strike="noStrike" dirty="0" err="1" smtClean="0">
                          <a:latin typeface="+mn-lt"/>
                        </a:rPr>
                        <a:t>java.lang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43,282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package from JDK 1.6 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latin typeface="+mn-lt"/>
                        </a:rPr>
                        <a:t>  </a:t>
                      </a:r>
                      <a:r>
                        <a:rPr lang="en-US" sz="2000" b="0" i="0" u="none" strike="noStrike" dirty="0" err="1" smtClean="0">
                          <a:latin typeface="+mn-lt"/>
                        </a:rPr>
                        <a:t>java.util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59,960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package from JDK 1.6 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latin typeface="+mn-lt"/>
                        </a:rPr>
                        <a:t> </a:t>
                      </a:r>
                      <a:r>
                        <a:rPr lang="en-US" sz="2000" u="none" strike="noStrike" dirty="0" smtClean="0">
                          <a:latin typeface="+mn-lt"/>
                        </a:rPr>
                        <a:t> </a:t>
                      </a:r>
                      <a:r>
                        <a:rPr lang="en-US" sz="2000" u="none" strike="noStrike" dirty="0" err="1">
                          <a:latin typeface="+mn-lt"/>
                        </a:rPr>
                        <a:t>htmlparser</a:t>
                      </a:r>
                      <a:r>
                        <a:rPr lang="en-US" sz="2000" u="none" strike="noStrike" dirty="0">
                          <a:latin typeface="+mn-lt"/>
                        </a:rPr>
                        <a:t> 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latin typeface="+mn-lt"/>
                        </a:rPr>
                        <a:t>62,627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latin typeface="+mn-lt"/>
                        </a:rPr>
                        <a:t> HTML </a:t>
                      </a:r>
                      <a:r>
                        <a:rPr lang="en-US" sz="2000" u="none" strike="noStrike" dirty="0">
                          <a:latin typeface="+mn-lt"/>
                        </a:rPr>
                        <a:t>parser  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latin typeface="+mn-lt"/>
                        </a:rPr>
                        <a:t>  </a:t>
                      </a:r>
                      <a:r>
                        <a:rPr lang="en-US" sz="2000" b="0" i="0" u="none" strike="noStrike" dirty="0" err="1" smtClean="0">
                          <a:latin typeface="+mn-lt"/>
                        </a:rPr>
                        <a:t>xalan</a:t>
                      </a:r>
                      <a:endParaRPr lang="en-US" sz="20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348,229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library for transforming XML documents to HTML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Evaluation on </a:t>
            </a:r>
            <a:r>
              <a:rPr lang="en-US" dirty="0" err="1" smtClean="0"/>
              <a:t>JOlden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587495"/>
              </p:ext>
            </p:extLst>
          </p:nvPr>
        </p:nvGraphicFramePr>
        <p:xfrm>
          <a:off x="685800" y="1752600"/>
          <a:ext cx="7943090" cy="43292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{5940675A-B579-460E-94D1-54222C63F5DA}</a:tableStyleId>
              </a:tblPr>
              <a:tblGrid>
                <a:gridCol w="1588618"/>
                <a:gridCol w="1588618"/>
                <a:gridCol w="1588618"/>
                <a:gridCol w="1588618"/>
                <a:gridCol w="1588618"/>
              </a:tblGrid>
              <a:tr h="389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#Meth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JPPA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JPure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ReImInfer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BH        </a:t>
                      </a:r>
                    </a:p>
                  </a:txBody>
                  <a:tcPr marL="12700" marR="12700" marT="12700" marB="0" anchor="b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 (29%) </a:t>
                      </a:r>
                    </a:p>
                  </a:txBody>
                  <a:tcPr marL="12700" marR="12700" marT="12700" marB="0" anchor="b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N/A        </a:t>
                      </a:r>
                    </a:p>
                  </a:txBody>
                  <a:tcPr marL="12700" marR="12700" marT="12700" marB="0" anchor="b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33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(48%)       </a:t>
                      </a:r>
                    </a:p>
                  </a:txBody>
                  <a:tcPr marL="12700" marR="12700" marT="12700" marB="0" anchor="b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BiSort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 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31%)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(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23%)  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38%)      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2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Em3d     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 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21%)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(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5%)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42%)      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Health   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 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23%)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(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8%)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(42%)      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MST      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 (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45%)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(36%) 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16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(48%)      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Perimeter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27 (64%)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31 (74%) 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38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(90%)      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Power    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 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14%)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(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7%)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(34%)      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TSP      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29%)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(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0%)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1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(7%)      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TreeAdd  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 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10%)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(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10%)  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60%)      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Voronoi  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40 (56%)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30 (42%) 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47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(66%)       </a:t>
                      </a:r>
                    </a:p>
                  </a:txBody>
                  <a:tcPr marL="12700" marR="12700" marT="127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69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Immutability Solution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2012166"/>
            <a:ext cx="6858000" cy="3306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600" b="1" spc="-150" dirty="0">
                <a:latin typeface="Courier New"/>
                <a:cs typeface="Courier New"/>
              </a:rPr>
              <a:t>class </a:t>
            </a:r>
            <a:r>
              <a:rPr lang="en-US" sz="2600" b="1" spc="-150" dirty="0" smtClean="0">
                <a:latin typeface="Courier New"/>
                <a:cs typeface="Courier New"/>
              </a:rPr>
              <a:t>Class{</a:t>
            </a:r>
            <a:endParaRPr lang="en-US" sz="2600" b="1" spc="-150" dirty="0">
              <a:latin typeface="Courier New"/>
              <a:cs typeface="Courier New"/>
            </a:endParaRPr>
          </a:p>
          <a:p>
            <a:pPr>
              <a:lnSpc>
                <a:spcPct val="80000"/>
              </a:lnSpc>
            </a:pPr>
            <a:r>
              <a:rPr lang="en-US" sz="2600" b="1" spc="-150" dirty="0">
                <a:latin typeface="Courier New"/>
                <a:cs typeface="Courier New"/>
              </a:rPr>
              <a:t>  </a:t>
            </a:r>
            <a:r>
              <a:rPr lang="en-US" sz="2600" b="1" spc="-150" dirty="0" smtClean="0">
                <a:latin typeface="Courier New"/>
                <a:cs typeface="Courier New"/>
              </a:rPr>
              <a:t>private Object [] signers;</a:t>
            </a:r>
          </a:p>
          <a:p>
            <a:pPr>
              <a:lnSpc>
                <a:spcPct val="80000"/>
              </a:lnSpc>
            </a:pPr>
            <a:r>
              <a:rPr lang="en-US" sz="2600" b="1" spc="-150" dirty="0" smtClean="0">
                <a:latin typeface="Courier New"/>
                <a:cs typeface="Courier New"/>
              </a:rPr>
              <a:t>  public Object</a:t>
            </a:r>
          </a:p>
          <a:p>
            <a:pPr>
              <a:lnSpc>
                <a:spcPct val="80000"/>
              </a:lnSpc>
            </a:pPr>
            <a:r>
              <a:rPr lang="en-US" sz="2600" b="1" spc="-150" dirty="0" smtClean="0">
                <a:latin typeface="Courier New"/>
                <a:cs typeface="Courier New"/>
              </a:rPr>
              <a:t>    return signers;</a:t>
            </a:r>
          </a:p>
          <a:p>
            <a:pPr>
              <a:lnSpc>
                <a:spcPct val="80000"/>
              </a:lnSpc>
            </a:pPr>
            <a:r>
              <a:rPr lang="en-US" sz="2600" b="1" spc="-150" dirty="0" smtClean="0">
                <a:latin typeface="Courier New"/>
                <a:cs typeface="Courier New"/>
              </a:rPr>
              <a:t>  }</a:t>
            </a:r>
            <a:endParaRPr lang="en-US" sz="2600" b="1" spc="-150" dirty="0">
              <a:latin typeface="Courier New"/>
              <a:cs typeface="Courier New"/>
            </a:endParaRPr>
          </a:p>
          <a:p>
            <a:pPr>
              <a:lnSpc>
                <a:spcPct val="80000"/>
              </a:lnSpc>
            </a:pPr>
            <a:r>
              <a:rPr lang="en-US" sz="2600" b="1" spc="-150" dirty="0" smtClean="0">
                <a:latin typeface="Courier New"/>
                <a:cs typeface="Courier New"/>
              </a:rPr>
              <a:t>}</a:t>
            </a:r>
          </a:p>
          <a:p>
            <a:pPr lvl="0">
              <a:lnSpc>
                <a:spcPct val="80000"/>
              </a:lnSpc>
            </a:pPr>
            <a:endParaRPr lang="en-US" sz="2600" b="1" spc="-150" dirty="0" smtClean="0">
              <a:solidFill>
                <a:prstClr val="black"/>
              </a:solidFill>
              <a:latin typeface="Courier New"/>
              <a:cs typeface="Courier New"/>
            </a:endParaRPr>
          </a:p>
          <a:p>
            <a:pPr lvl="0">
              <a:lnSpc>
                <a:spcPct val="80000"/>
              </a:lnSpc>
            </a:pPr>
            <a:r>
              <a:rPr lang="en-US" sz="2600" b="1" spc="-150" dirty="0" smtClean="0">
                <a:solidFill>
                  <a:prstClr val="black"/>
                </a:solidFill>
                <a:latin typeface="Courier New"/>
                <a:cs typeface="Courier New"/>
              </a:rPr>
              <a:t>...</a:t>
            </a:r>
          </a:p>
          <a:p>
            <a:pPr lvl="0">
              <a:lnSpc>
                <a:spcPct val="80000"/>
              </a:lnSpc>
            </a:pPr>
            <a:endParaRPr lang="en-US" sz="2600" b="1" spc="-150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lvl="0">
              <a:lnSpc>
                <a:spcPct val="80000"/>
              </a:lnSpc>
            </a:pPr>
            <a:r>
              <a:rPr lang="en-US" sz="2600" b="1" dirty="0" smtClean="0">
                <a:solidFill>
                  <a:prstClr val="black"/>
                </a:solidFill>
                <a:latin typeface="Courier New"/>
                <a:cs typeface="Courier New"/>
              </a:rPr>
              <a:t>Object</a:t>
            </a:r>
            <a:endParaRPr lang="en-US" sz="2600" b="1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69931" y="4765357"/>
            <a:ext cx="17876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u="sng" dirty="0" smtClean="0">
                <a:solidFill>
                  <a:srgbClr val="008000"/>
                </a:solidFill>
                <a:latin typeface="Courier New"/>
                <a:cs typeface="Courier New"/>
              </a:rPr>
              <a:t>readonly</a:t>
            </a:r>
            <a:endParaRPr lang="en-US" u="sng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70462" y="2555557"/>
            <a:ext cx="32591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spc="-150" dirty="0">
                <a:solidFill>
                  <a:prstClr val="black"/>
                </a:solidFill>
                <a:latin typeface="Courier New"/>
                <a:cs typeface="Courier New"/>
              </a:rPr>
              <a:t>[] </a:t>
            </a:r>
            <a:r>
              <a:rPr lang="en-US" sz="2600" b="1" spc="-150" dirty="0" err="1">
                <a:solidFill>
                  <a:prstClr val="black"/>
                </a:solidFill>
                <a:latin typeface="Courier New"/>
                <a:cs typeface="Courier New"/>
              </a:rPr>
              <a:t>getSigners</a:t>
            </a:r>
            <a:r>
              <a:rPr lang="en-US" sz="2600" b="1" spc="-150" dirty="0">
                <a:solidFill>
                  <a:prstClr val="black"/>
                </a:solidFill>
                <a:latin typeface="Courier New"/>
                <a:cs typeface="Courier New"/>
              </a:rPr>
              <a:t>() {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52263" y="4765357"/>
            <a:ext cx="53869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prstClr val="black"/>
                </a:solidFill>
                <a:latin typeface="Courier New"/>
                <a:cs typeface="Courier New"/>
              </a:rPr>
              <a:t>[] signers = </a:t>
            </a:r>
            <a:r>
              <a:rPr lang="en-US" sz="2600" b="1" dirty="0" err="1">
                <a:solidFill>
                  <a:prstClr val="black"/>
                </a:solidFill>
                <a:latin typeface="Courier New"/>
                <a:cs typeface="Courier New"/>
              </a:rPr>
              <a:t>getSigners</a:t>
            </a:r>
            <a:r>
              <a:rPr lang="en-US" sz="2600" b="1" dirty="0">
                <a:solidFill>
                  <a:prstClr val="black"/>
                </a:solidFill>
                <a:latin typeface="Courier New"/>
                <a:cs typeface="Courier New"/>
              </a:rPr>
              <a:t>();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393931" y="2555557"/>
            <a:ext cx="17876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u="sng" dirty="0" smtClean="0">
                <a:solidFill>
                  <a:srgbClr val="008000"/>
                </a:solidFill>
                <a:latin typeface="Courier New"/>
                <a:cs typeface="Courier New"/>
              </a:rPr>
              <a:t>readonly</a:t>
            </a:r>
            <a:endParaRPr lang="en-US" u="sng" dirty="0">
              <a:solidFill>
                <a:srgbClr val="008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94157" y="5052536"/>
            <a:ext cx="49244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5257800"/>
            <a:ext cx="5787111" cy="425758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2600" b="1" dirty="0">
                <a:solidFill>
                  <a:prstClr val="black"/>
                </a:solidFill>
                <a:latin typeface="Courier New"/>
                <a:cs typeface="Courier New"/>
              </a:rPr>
              <a:t>signers[0] = </a:t>
            </a:r>
            <a:r>
              <a:rPr lang="en-US" sz="2600" b="1" dirty="0" err="1">
                <a:solidFill>
                  <a:prstClr val="black"/>
                </a:solidFill>
                <a:latin typeface="Courier New"/>
                <a:cs typeface="Courier New"/>
              </a:rPr>
              <a:t>maliciousClass</a:t>
            </a:r>
            <a:r>
              <a:rPr lang="en-US" sz="2600" b="1" dirty="0">
                <a:solidFill>
                  <a:prstClr val="black"/>
                </a:solidFill>
                <a:latin typeface="Courier New"/>
                <a:cs typeface="Courier New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90887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10728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Compare with Javarifier [</a:t>
            </a:r>
            <a:r>
              <a:rPr lang="en-US" dirty="0" err="1" smtClean="0">
                <a:solidFill>
                  <a:srgbClr val="FF0000"/>
                </a:solidFill>
              </a:rPr>
              <a:t>Quinonez</a:t>
            </a:r>
            <a:r>
              <a:rPr lang="en-US" dirty="0" smtClean="0">
                <a:solidFill>
                  <a:srgbClr val="FF0000"/>
                </a:solidFill>
              </a:rPr>
              <a:t> et al. ECOOP’08</a:t>
            </a:r>
            <a:r>
              <a:rPr lang="en-US" dirty="0" smtClean="0"/>
              <a:t>]</a:t>
            </a:r>
          </a:p>
          <a:p>
            <a:r>
              <a:rPr lang="en-US" dirty="0" err="1" smtClean="0"/>
              <a:t>JOlden</a:t>
            </a:r>
            <a:r>
              <a:rPr lang="en-US" dirty="0" smtClean="0"/>
              <a:t> benchmark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34</a:t>
            </a:r>
            <a:r>
              <a:rPr lang="en-US" dirty="0" smtClean="0"/>
              <a:t> </a:t>
            </a:r>
            <a:r>
              <a:rPr lang="en-US" dirty="0"/>
              <a:t>differences </a:t>
            </a:r>
            <a:r>
              <a:rPr lang="en-US" dirty="0" smtClean="0"/>
              <a:t>from Javarifier, </a:t>
            </a:r>
            <a:r>
              <a:rPr lang="en-US" dirty="0"/>
              <a:t>out of </a:t>
            </a:r>
            <a:r>
              <a:rPr lang="en-US" dirty="0">
                <a:solidFill>
                  <a:srgbClr val="FF0000"/>
                </a:solidFill>
              </a:rPr>
              <a:t>758</a:t>
            </a:r>
            <a:r>
              <a:rPr lang="en-US" dirty="0"/>
              <a:t> identifiable </a:t>
            </a:r>
            <a:r>
              <a:rPr lang="en-US" dirty="0" smtClean="0"/>
              <a:t>references</a:t>
            </a:r>
          </a:p>
          <a:p>
            <a:r>
              <a:rPr lang="en-US" dirty="0" smtClean="0"/>
              <a:t>Other benchmarks</a:t>
            </a:r>
          </a:p>
          <a:p>
            <a:pPr lvl="1"/>
            <a:r>
              <a:rPr lang="en-US" dirty="0" smtClean="0"/>
              <a:t>Randomly select 4 classes from each benchmarks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/>
              <a:t>differences </a:t>
            </a:r>
            <a:r>
              <a:rPr lang="en-US" dirty="0" smtClean="0"/>
              <a:t>from Javarifier, out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868</a:t>
            </a:r>
            <a:r>
              <a:rPr lang="en-US" dirty="0"/>
              <a:t> identifiable </a:t>
            </a:r>
            <a:r>
              <a:rPr lang="en-US" dirty="0" smtClean="0"/>
              <a:t>references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93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Purity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method is </a:t>
            </a:r>
            <a:r>
              <a:rPr lang="en-US" i="1" dirty="0"/>
              <a:t>pure </a:t>
            </a:r>
            <a:r>
              <a:rPr lang="en-US" dirty="0"/>
              <a:t>if it does not mutate any object that exists in </a:t>
            </a:r>
            <a:r>
              <a:rPr lang="en-US" i="1" dirty="0" err="1" smtClean="0">
                <a:solidFill>
                  <a:srgbClr val="FF0000"/>
                </a:solidFill>
              </a:rPr>
              <a:t>prestates</a:t>
            </a:r>
            <a:endParaRPr lang="en-US" dirty="0" smtClean="0"/>
          </a:p>
          <a:p>
            <a:r>
              <a:rPr lang="en-US" dirty="0" smtClean="0"/>
              <a:t>Applications</a:t>
            </a:r>
            <a:endParaRPr lang="en-US" dirty="0"/>
          </a:p>
          <a:p>
            <a:pPr lvl="1"/>
            <a:r>
              <a:rPr lang="en-US" dirty="0" smtClean="0"/>
              <a:t>Compiler </a:t>
            </a:r>
            <a:r>
              <a:rPr lang="en-US" dirty="0"/>
              <a:t>optimization </a:t>
            </a:r>
            <a:r>
              <a:rPr lang="en-US" dirty="0" smtClean="0"/>
              <a:t>[</a:t>
            </a:r>
            <a:r>
              <a:rPr lang="en-US" sz="2400" dirty="0" err="1" smtClean="0"/>
              <a:t>Lhoták</a:t>
            </a:r>
            <a:r>
              <a:rPr lang="en-US" sz="2400" dirty="0" smtClean="0"/>
              <a:t> &amp; </a:t>
            </a:r>
            <a:r>
              <a:rPr lang="en-US" sz="2400" dirty="0" err="1" smtClean="0"/>
              <a:t>Hendren</a:t>
            </a:r>
            <a:r>
              <a:rPr lang="en-US" sz="2400" dirty="0" smtClean="0"/>
              <a:t> CC’05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Model checking [</a:t>
            </a:r>
            <a:r>
              <a:rPr lang="en-US" sz="2400" dirty="0" err="1" smtClean="0"/>
              <a:t>Tkachuk</a:t>
            </a:r>
            <a:r>
              <a:rPr lang="en-US" sz="2400" dirty="0"/>
              <a:t> </a:t>
            </a:r>
            <a:r>
              <a:rPr lang="en-US" sz="2400" dirty="0" smtClean="0"/>
              <a:t>&amp; Dwyer</a:t>
            </a:r>
            <a:r>
              <a:rPr lang="en-US" sz="2400" dirty="0"/>
              <a:t> </a:t>
            </a:r>
            <a:r>
              <a:rPr lang="en-US" sz="2400" dirty="0" smtClean="0"/>
              <a:t>ESEC/FSE’03</a:t>
            </a:r>
            <a:r>
              <a:rPr lang="en-US" dirty="0" smtClean="0"/>
              <a:t>]</a:t>
            </a:r>
            <a:endParaRPr lang="en-US" dirty="0"/>
          </a:p>
          <a:p>
            <a:pPr lvl="1"/>
            <a:r>
              <a:rPr lang="en-US" dirty="0" smtClean="0"/>
              <a:t>Atomicity [</a:t>
            </a:r>
            <a:r>
              <a:rPr lang="en-US" sz="2400" dirty="0" err="1" smtClean="0"/>
              <a:t>Flanagna</a:t>
            </a:r>
            <a:r>
              <a:rPr lang="en-US" sz="2400" dirty="0" smtClean="0"/>
              <a:t> et al. TOSE’05</a:t>
            </a:r>
            <a:r>
              <a:rPr lang="en-US" dirty="0" smtClean="0"/>
              <a:t>]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06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Prestates</a:t>
            </a:r>
            <a:r>
              <a:rPr lang="en-US" dirty="0" smtClean="0"/>
              <a:t> From Static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10728" cy="5181600"/>
          </a:xfrm>
        </p:spPr>
        <p:txBody>
          <a:bodyPr>
            <a:normAutofit/>
          </a:bodyPr>
          <a:lstStyle/>
          <a:p>
            <a:r>
              <a:rPr lang="en-US" i="1" dirty="0" smtClean="0"/>
              <a:t>Static immutability type    </a:t>
            </a:r>
            <a:r>
              <a:rPr lang="en-US" dirty="0" smtClean="0"/>
              <a:t> for each method</a:t>
            </a:r>
          </a:p>
          <a:p>
            <a:r>
              <a:rPr lang="en-US" dirty="0" smtClean="0"/>
              <a:t>     can be </a:t>
            </a:r>
          </a:p>
          <a:p>
            <a:pPr lvl="1"/>
            <a:r>
              <a:rPr lang="en-US" dirty="0" smtClean="0"/>
              <a:t>mutable:  m </a:t>
            </a:r>
            <a:r>
              <a:rPr lang="en-US" dirty="0" smtClean="0">
                <a:solidFill>
                  <a:srgbClr val="FF0000"/>
                </a:solidFill>
              </a:rPr>
              <a:t>mutates </a:t>
            </a:r>
            <a:r>
              <a:rPr lang="en-US" dirty="0" smtClean="0"/>
              <a:t>static states</a:t>
            </a:r>
          </a:p>
          <a:p>
            <a:pPr lvl="1"/>
            <a:r>
              <a:rPr lang="en-US" dirty="0" smtClean="0"/>
              <a:t>readonly:  m </a:t>
            </a:r>
            <a:r>
              <a:rPr lang="en-US" dirty="0" smtClean="0">
                <a:solidFill>
                  <a:srgbClr val="FF0000"/>
                </a:solidFill>
              </a:rPr>
              <a:t>never mutates</a:t>
            </a:r>
            <a:r>
              <a:rPr lang="en-US" dirty="0" smtClean="0"/>
              <a:t> static states</a:t>
            </a:r>
          </a:p>
          <a:p>
            <a:pPr lvl="1"/>
            <a:r>
              <a:rPr lang="en-US" dirty="0" smtClean="0"/>
              <a:t>polyread:  m </a:t>
            </a:r>
            <a:r>
              <a:rPr lang="en-US" dirty="0" smtClean="0">
                <a:solidFill>
                  <a:srgbClr val="FF0000"/>
                </a:solidFill>
              </a:rPr>
              <a:t>never mutates</a:t>
            </a:r>
            <a:r>
              <a:rPr lang="en-US" dirty="0" smtClean="0"/>
              <a:t> static states, but the static states it returns to its callers are </a:t>
            </a:r>
            <a:r>
              <a:rPr lang="en-US" dirty="0" smtClean="0">
                <a:solidFill>
                  <a:srgbClr val="FF0000"/>
                </a:solidFill>
              </a:rPr>
              <a:t>mutated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6" name="Content Placeholder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037154"/>
              </p:ext>
            </p:extLst>
          </p:nvPr>
        </p:nvGraphicFramePr>
        <p:xfrm>
          <a:off x="4862710" y="1524000"/>
          <a:ext cx="471290" cy="50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372" name="Equation" r:id="rId4" imgW="190500" imgH="203200" progId="Equation.3">
                  <p:embed/>
                </p:oleObj>
              </mc:Choice>
              <mc:Fallback>
                <p:oleObj name="Equation" r:id="rId4" imgW="190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710" y="1524000"/>
                        <a:ext cx="471290" cy="502920"/>
                      </a:xfrm>
                      <a:prstGeom prst="rect">
                        <a:avLst/>
                      </a:prstGeom>
                      <a:noFill/>
                      <a:ln w="28575" cmpd="sng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338988"/>
              </p:ext>
            </p:extLst>
          </p:nvPr>
        </p:nvGraphicFramePr>
        <p:xfrm>
          <a:off x="1052512" y="2133600"/>
          <a:ext cx="4714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373" name="Equation" r:id="rId6" imgW="190500" imgH="203200" progId="Equation.3">
                  <p:embed/>
                </p:oleObj>
              </mc:Choice>
              <mc:Fallback>
                <p:oleObj name="Equation" r:id="rId6" imgW="190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2" y="2133600"/>
                        <a:ext cx="471488" cy="503238"/>
                      </a:xfrm>
                      <a:prstGeom prst="rect">
                        <a:avLst/>
                      </a:prstGeom>
                      <a:noFill/>
                      <a:ln w="28575" cmpd="sng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" y="5320605"/>
            <a:ext cx="8110728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657225" lvl="2" indent="-657225">
              <a:buNone/>
            </a:pPr>
            <a:r>
              <a:rPr lang="en-US" sz="2800" b="1" dirty="0">
                <a:solidFill>
                  <a:srgbClr val="FF0000"/>
                </a:solidFill>
                <a:latin typeface="Courier New"/>
                <a:cs typeface="Courier New"/>
              </a:rPr>
              <a:t>polyread</a:t>
            </a:r>
            <a:r>
              <a:rPr lang="en-US" sz="2800" b="1" dirty="0">
                <a:latin typeface="Courier New"/>
                <a:cs typeface="Courier New"/>
              </a:rPr>
              <a:t> X </a:t>
            </a:r>
            <a:r>
              <a:rPr lang="en-US" sz="2800" b="1" dirty="0" smtClean="0">
                <a:latin typeface="Courier New"/>
                <a:cs typeface="Courier New"/>
              </a:rPr>
              <a:t>static get() { </a:t>
            </a:r>
            <a:r>
              <a:rPr lang="en-US" sz="2800" b="1" dirty="0">
                <a:latin typeface="Courier New"/>
                <a:cs typeface="Courier New"/>
              </a:rPr>
              <a:t>return </a:t>
            </a:r>
            <a:r>
              <a:rPr lang="en-US" sz="2800" b="1" dirty="0" err="1" smtClean="0">
                <a:latin typeface="Courier New"/>
                <a:cs typeface="Courier New"/>
              </a:rPr>
              <a:t>sf</a:t>
            </a:r>
            <a:r>
              <a:rPr lang="en-US" sz="2800" b="1" dirty="0" smtClean="0">
                <a:latin typeface="Courier New"/>
                <a:cs typeface="Courier New"/>
              </a:rPr>
              <a:t>;}</a:t>
            </a:r>
          </a:p>
          <a:p>
            <a:pPr marL="657225" lvl="2" indent="-657225">
              <a:buNone/>
            </a:pPr>
            <a:r>
              <a:rPr lang="en-US" sz="2800" b="1" dirty="0" smtClean="0">
                <a:latin typeface="Courier New"/>
                <a:cs typeface="Courier New"/>
              </a:rPr>
              <a:t>...</a:t>
            </a:r>
          </a:p>
          <a:p>
            <a:pPr marL="657225" lvl="2" indent="-657225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ourier New"/>
                <a:cs typeface="Courier New"/>
              </a:rPr>
              <a:t>polyread</a:t>
            </a:r>
            <a:r>
              <a:rPr lang="en-US" sz="2800" b="1" dirty="0" smtClean="0">
                <a:latin typeface="Courier New"/>
                <a:cs typeface="Courier New"/>
              </a:rPr>
              <a:t> X x = get();  </a:t>
            </a:r>
            <a:r>
              <a:rPr lang="en-US" sz="2800" b="1" dirty="0" err="1" smtClean="0">
                <a:latin typeface="Courier New"/>
                <a:cs typeface="Courier New"/>
              </a:rPr>
              <a:t>x.f</a:t>
            </a:r>
            <a:r>
              <a:rPr lang="en-US" sz="2800" b="1" dirty="0" smtClean="0">
                <a:latin typeface="Courier New"/>
                <a:cs typeface="Courier New"/>
              </a:rPr>
              <a:t> = 0; </a:t>
            </a:r>
            <a:endParaRPr lang="en-US" sz="2800" b="1" dirty="0">
              <a:latin typeface="Courier New"/>
              <a:cs typeface="Courier New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734438" y="2057400"/>
            <a:ext cx="2909690" cy="533400"/>
          </a:xfrm>
          <a:prstGeom prst="wedgeRoundRectCallout">
            <a:avLst>
              <a:gd name="adj1" fmla="val -77089"/>
              <a:gd name="adj2" fmla="val 58101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latin typeface="Times"/>
                <a:cs typeface="Times"/>
              </a:rPr>
              <a:t>q</a:t>
            </a:r>
            <a:r>
              <a:rPr lang="en-US" sz="2800" baseline="-25000" dirty="0" err="1" smtClean="0">
                <a:cs typeface="Times"/>
              </a:rPr>
              <a:t>get</a:t>
            </a:r>
            <a:r>
              <a:rPr lang="en-US" sz="2800" dirty="0" smtClean="0">
                <a:cs typeface="Times"/>
              </a:rPr>
              <a:t> = polyread</a:t>
            </a:r>
            <a:endParaRPr lang="en-US" sz="2800" i="1" dirty="0"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109015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Typing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3400" y="2773740"/>
            <a:ext cx="7815263" cy="1569660"/>
            <a:chOff x="533400" y="1706940"/>
            <a:chExt cx="7815263" cy="1569660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533400" y="1706940"/>
              <a:ext cx="7815263" cy="1569660"/>
              <a:chOff x="1417560" y="4959647"/>
              <a:chExt cx="6325312" cy="127041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417560" y="4959647"/>
                <a:ext cx="6325312" cy="1270410"/>
                <a:chOff x="1450898" y="4948535"/>
                <a:chExt cx="6325312" cy="1270410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1450898" y="4948535"/>
                  <a:ext cx="6325312" cy="127041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sx="101000" sy="101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(TSWRITE)</a:t>
                  </a:r>
                </a:p>
                <a:p>
                  <a:pPr algn="ctr"/>
                  <a:endParaRPr lang="en-US" sz="2400" dirty="0" smtClean="0"/>
                </a:p>
                <a:p>
                  <a:pPr algn="ctr"/>
                  <a:endParaRPr lang="en-US" sz="2400" dirty="0" smtClean="0"/>
                </a:p>
                <a:p>
                  <a:pPr algn="ctr"/>
                  <a:endParaRPr lang="en-US" sz="2400" dirty="0" smtClean="0"/>
                </a:p>
              </p:txBody>
            </p:sp>
            <p:graphicFrame>
              <p:nvGraphicFramePr>
                <p:cNvPr id="14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79370286"/>
                    </p:ext>
                  </p:extLst>
                </p:nvPr>
              </p:nvGraphicFramePr>
              <p:xfrm>
                <a:off x="1461177" y="5441915"/>
                <a:ext cx="6315033" cy="67454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43791" name="Equation" r:id="rId3" imgW="3683000" imgH="393700" progId="Equation.3">
                        <p:embed/>
                      </p:oleObj>
                    </mc:Choice>
                    <mc:Fallback>
                      <p:oleObj name="Equation" r:id="rId3" imgW="3683000" imgH="3937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61177" y="5441915"/>
                              <a:ext cx="6315033" cy="67454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2" name="TextBox 11"/>
              <p:cNvSpPr txBox="1"/>
              <p:nvPr/>
            </p:nvSpPr>
            <p:spPr>
              <a:xfrm rot="16200000">
                <a:off x="4215456" y="5784715"/>
                <a:ext cx="3240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</a:t>
                </a:r>
                <a:endParaRPr lang="en-US" dirty="0"/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6553199" y="2286000"/>
              <a:ext cx="1795463" cy="579062"/>
            </a:xfrm>
            <a:prstGeom prst="ellipse">
              <a:avLst/>
            </a:prstGeom>
            <a:noFill/>
            <a:ln w="19050" cmpd="sng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4477" y="4766608"/>
            <a:ext cx="7815263" cy="1938992"/>
            <a:chOff x="524477" y="3962400"/>
            <a:chExt cx="7815263" cy="1938992"/>
          </a:xfrm>
        </p:grpSpPr>
        <p:grpSp>
          <p:nvGrpSpPr>
            <p:cNvPr id="20" name="Group 19"/>
            <p:cNvGrpSpPr>
              <a:grpSpLocks noChangeAspect="1"/>
            </p:cNvGrpSpPr>
            <p:nvPr/>
          </p:nvGrpSpPr>
          <p:grpSpPr>
            <a:xfrm>
              <a:off x="524477" y="3962400"/>
              <a:ext cx="7815263" cy="1938992"/>
              <a:chOff x="1417560" y="4959647"/>
              <a:chExt cx="6325312" cy="156933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417560" y="4959647"/>
                <a:ext cx="6325312" cy="1569330"/>
                <a:chOff x="1450898" y="4948535"/>
                <a:chExt cx="6325312" cy="1569330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1450898" y="4948535"/>
                  <a:ext cx="6325312" cy="156933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sx="101000" sy="101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(TSREAD)</a:t>
                  </a:r>
                </a:p>
                <a:p>
                  <a:pPr algn="ctr"/>
                  <a:endParaRPr lang="en-US" sz="2400" dirty="0" smtClean="0"/>
                </a:p>
                <a:p>
                  <a:pPr algn="ctr"/>
                  <a:endParaRPr lang="en-US" sz="2400" dirty="0" smtClean="0"/>
                </a:p>
                <a:p>
                  <a:pPr algn="ctr"/>
                  <a:endParaRPr lang="en-US" sz="2400" dirty="0" smtClean="0"/>
                </a:p>
                <a:p>
                  <a:pPr algn="ctr"/>
                  <a:endParaRPr lang="en-US" sz="2400" dirty="0" smtClean="0"/>
                </a:p>
              </p:txBody>
            </p:sp>
            <p:graphicFrame>
              <p:nvGraphicFramePr>
                <p:cNvPr id="24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8030041"/>
                    </p:ext>
                  </p:extLst>
                </p:nvPr>
              </p:nvGraphicFramePr>
              <p:xfrm>
                <a:off x="2298411" y="5246620"/>
                <a:ext cx="4638305" cy="10651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43792" name="Equation" r:id="rId5" imgW="2705100" imgH="622300" progId="Equation.3">
                        <p:embed/>
                      </p:oleObj>
                    </mc:Choice>
                    <mc:Fallback>
                      <p:oleObj name="Equation" r:id="rId5" imgW="2705100" imgH="6223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98411" y="5246620"/>
                              <a:ext cx="4638305" cy="106514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2" name="TextBox 21"/>
              <p:cNvSpPr txBox="1"/>
              <p:nvPr/>
            </p:nvSpPr>
            <p:spPr>
              <a:xfrm rot="16200000">
                <a:off x="4215456" y="5985463"/>
                <a:ext cx="3240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</a:t>
                </a:r>
                <a:endParaRPr lang="en-US" dirty="0"/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4572000" y="4800600"/>
              <a:ext cx="1795463" cy="579062"/>
            </a:xfrm>
            <a:prstGeom prst="ellipse">
              <a:avLst/>
            </a:prstGeom>
            <a:noFill/>
            <a:ln w="19050" cmpd="sng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10728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Extends ReIm typing rules to enforce </a:t>
            </a:r>
            <a:r>
              <a:rPr lang="en-US" i="1" dirty="0" smtClean="0"/>
              <a:t>static immutability types</a:t>
            </a:r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872863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1371600"/>
            <a:ext cx="76962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600" b="1" dirty="0">
                <a:latin typeface="Courier New"/>
                <a:cs typeface="Courier New"/>
              </a:rPr>
              <a:t> </a:t>
            </a:r>
            <a:r>
              <a:rPr lang="fi-FI" sz="2600" b="1" dirty="0" err="1">
                <a:latin typeface="Courier New"/>
                <a:cs typeface="Courier New"/>
              </a:rPr>
              <a:t>void</a:t>
            </a:r>
            <a:r>
              <a:rPr lang="fi-FI" sz="2600" b="1" dirty="0">
                <a:latin typeface="Courier New"/>
                <a:cs typeface="Courier New"/>
              </a:rPr>
              <a:t> m() </a:t>
            </a:r>
            <a:r>
              <a:rPr lang="fi-FI" sz="2600" b="1" dirty="0" smtClean="0">
                <a:latin typeface="Courier New"/>
                <a:cs typeface="Courier New"/>
              </a:rPr>
              <a:t>{</a:t>
            </a:r>
          </a:p>
          <a:p>
            <a:r>
              <a:rPr lang="fi-FI" sz="2600" b="1" dirty="0" smtClean="0">
                <a:latin typeface="Courier New"/>
                <a:cs typeface="Courier New"/>
              </a:rPr>
              <a:t>            /</a:t>
            </a:r>
            <a:r>
              <a:rPr lang="fi-FI" sz="2600" b="1" dirty="0">
                <a:latin typeface="Courier New"/>
                <a:cs typeface="Courier New"/>
              </a:rPr>
              <a:t>/ a </a:t>
            </a:r>
            <a:r>
              <a:rPr lang="fi-FI" sz="2600" b="1" dirty="0" err="1">
                <a:latin typeface="Courier New"/>
                <a:cs typeface="Courier New"/>
              </a:rPr>
              <a:t>static</a:t>
            </a:r>
            <a:r>
              <a:rPr lang="fi-FI" sz="2600" b="1" dirty="0">
                <a:latin typeface="Courier New"/>
                <a:cs typeface="Courier New"/>
              </a:rPr>
              <a:t> </a:t>
            </a:r>
            <a:r>
              <a:rPr lang="fi-FI" sz="2600" b="1" dirty="0" err="1">
                <a:latin typeface="Courier New"/>
                <a:cs typeface="Courier New"/>
              </a:rPr>
              <a:t>field</a:t>
            </a:r>
            <a:r>
              <a:rPr lang="fi-FI" sz="2600" b="1" dirty="0">
                <a:latin typeface="Courier New"/>
                <a:cs typeface="Courier New"/>
              </a:rPr>
              <a:t> </a:t>
            </a:r>
            <a:r>
              <a:rPr lang="fi-FI" sz="2600" b="1" dirty="0" err="1">
                <a:latin typeface="Courier New"/>
                <a:cs typeface="Courier New"/>
              </a:rPr>
              <a:t>read</a:t>
            </a:r>
            <a:r>
              <a:rPr lang="fi-FI" sz="2600" b="1" dirty="0">
                <a:latin typeface="Courier New"/>
                <a:cs typeface="Courier New"/>
              </a:rPr>
              <a:t> </a:t>
            </a:r>
          </a:p>
          <a:p>
            <a:r>
              <a:rPr lang="fi-FI" sz="2600" b="1" dirty="0">
                <a:latin typeface="Courier New"/>
                <a:cs typeface="Courier New"/>
              </a:rPr>
              <a:t>    y = </a:t>
            </a:r>
            <a:r>
              <a:rPr lang="fi-FI" sz="2600" b="1" dirty="0" err="1">
                <a:latin typeface="Courier New"/>
                <a:cs typeface="Courier New"/>
              </a:rPr>
              <a:t>x.f</a:t>
            </a:r>
            <a:r>
              <a:rPr lang="fi-FI" sz="2600" b="1" dirty="0">
                <a:latin typeface="Courier New"/>
                <a:cs typeface="Courier New"/>
              </a:rPr>
              <a:t>;</a:t>
            </a:r>
          </a:p>
          <a:p>
            <a:r>
              <a:rPr lang="fi-FI" sz="2600" b="1" dirty="0">
                <a:latin typeface="Courier New"/>
                <a:cs typeface="Courier New"/>
              </a:rPr>
              <a:t>    z = </a:t>
            </a:r>
            <a:r>
              <a:rPr lang="fi-FI" sz="2600" b="1" dirty="0" err="1">
                <a:latin typeface="Courier New"/>
                <a:cs typeface="Courier New"/>
              </a:rPr>
              <a:t>id(y</a:t>
            </a:r>
            <a:r>
              <a:rPr lang="fi-FI" sz="2600" b="1" dirty="0">
                <a:latin typeface="Courier New"/>
                <a:cs typeface="Courier New"/>
              </a:rPr>
              <a:t>);</a:t>
            </a:r>
          </a:p>
          <a:p>
            <a:r>
              <a:rPr lang="fi-FI" sz="2600" b="1" dirty="0">
                <a:latin typeface="Courier New"/>
                <a:cs typeface="Courier New"/>
              </a:rPr>
              <a:t>    </a:t>
            </a:r>
            <a:r>
              <a:rPr lang="fi-FI" sz="2600" b="1" dirty="0" err="1">
                <a:latin typeface="Courier New"/>
                <a:cs typeface="Courier New"/>
              </a:rPr>
              <a:t>z.g</a:t>
            </a:r>
            <a:r>
              <a:rPr lang="fi-FI" sz="2600" b="1" dirty="0">
                <a:latin typeface="Courier New"/>
                <a:cs typeface="Courier New"/>
              </a:rPr>
              <a:t> = 0;</a:t>
            </a:r>
          </a:p>
          <a:p>
            <a:r>
              <a:rPr lang="fi-FI" sz="2600" b="1" dirty="0">
                <a:latin typeface="Courier New"/>
                <a:cs typeface="Courier New"/>
              </a:rPr>
              <a:t>    ...</a:t>
            </a:r>
          </a:p>
          <a:p>
            <a:r>
              <a:rPr lang="fi-FI" sz="2600" b="1" dirty="0">
                <a:latin typeface="Courier New"/>
                <a:cs typeface="Courier New"/>
              </a:rPr>
              <a:t>  }</a:t>
            </a:r>
            <a:endParaRPr lang="en-US" sz="2600" b="1" dirty="0">
              <a:latin typeface="Courier New"/>
              <a:cs typeface="Courier Ne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6523" y="1793557"/>
            <a:ext cx="1585277" cy="492443"/>
          </a:xfrm>
          <a:prstGeom prst="rect">
            <a:avLst/>
          </a:prstGeom>
          <a:ln w="28575" cmpd="sng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fi-FI" sz="2600" b="1" dirty="0">
                <a:solidFill>
                  <a:prstClr val="black"/>
                </a:solidFill>
                <a:latin typeface="Courier New"/>
                <a:cs typeface="Courier New"/>
              </a:rPr>
              <a:t>x = sf; 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4419600"/>
            <a:ext cx="8110728" cy="1828800"/>
          </a:xfrm>
        </p:spPr>
        <p:txBody>
          <a:bodyPr/>
          <a:lstStyle/>
          <a:p>
            <a:r>
              <a:rPr lang="en-US" dirty="0" smtClean="0"/>
              <a:t>Extended typing rule (TSREAD) enforce </a:t>
            </a:r>
          </a:p>
          <a:p>
            <a:endParaRPr lang="en-US" dirty="0"/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Because </a:t>
            </a:r>
            <a:r>
              <a:rPr lang="en-US" i="1" dirty="0" err="1" smtClean="0">
                <a:latin typeface="Times"/>
                <a:cs typeface="Times"/>
              </a:rPr>
              <a:t>q</a:t>
            </a:r>
            <a:r>
              <a:rPr lang="en-US" baseline="-25000" dirty="0" err="1" smtClean="0">
                <a:cs typeface="Times"/>
              </a:rPr>
              <a:t>x</a:t>
            </a:r>
            <a:r>
              <a:rPr lang="en-US" dirty="0" smtClean="0"/>
              <a:t> is mutable, then </a:t>
            </a:r>
            <a:r>
              <a:rPr lang="en-US" i="1" dirty="0" err="1" smtClean="0">
                <a:latin typeface="Times"/>
                <a:cs typeface="Times"/>
              </a:rPr>
              <a:t>q</a:t>
            </a:r>
            <a:r>
              <a:rPr lang="en-US" baseline="-25000" dirty="0" err="1" smtClean="0">
                <a:cs typeface="Times"/>
              </a:rPr>
              <a:t>m</a:t>
            </a:r>
            <a:r>
              <a:rPr lang="en-US" dirty="0" smtClean="0"/>
              <a:t> is mutable</a:t>
            </a:r>
          </a:p>
        </p:txBody>
      </p:sp>
      <p:graphicFrame>
        <p:nvGraphicFramePr>
          <p:cNvPr id="8" name="Content Placeholder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977609"/>
              </p:ext>
            </p:extLst>
          </p:nvPr>
        </p:nvGraphicFramePr>
        <p:xfrm>
          <a:off x="3773487" y="5133975"/>
          <a:ext cx="14843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" name="Equation" r:id="rId4" imgW="596900" imgH="203200" progId="Equation.3">
                  <p:embed/>
                </p:oleObj>
              </mc:Choice>
              <mc:Fallback>
                <p:oleObj name="Equation" r:id="rId4" imgW="596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3487" y="5133975"/>
                        <a:ext cx="1484313" cy="504825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3886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 Purity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>
                <a:latin typeface="Times"/>
                <a:cs typeface="Times"/>
              </a:rPr>
              <a:t>q</a:t>
            </a:r>
            <a:r>
              <a:rPr lang="en-US" baseline="-25000" dirty="0" err="1" smtClean="0"/>
              <a:t>m</a:t>
            </a:r>
            <a:r>
              <a:rPr lang="en-US" baseline="-25000" dirty="0" smtClean="0"/>
              <a:t> </a:t>
            </a:r>
            <a:r>
              <a:rPr lang="en-US" dirty="0" smtClean="0"/>
              <a:t>is inferred as immutability types</a:t>
            </a:r>
          </a:p>
          <a:p>
            <a:r>
              <a:rPr lang="en-US" dirty="0" smtClean="0"/>
              <a:t>Each method m is mapped to </a:t>
            </a:r>
            <a:r>
              <a:rPr lang="en-US" i="1" dirty="0" smtClean="0">
                <a:latin typeface="Times"/>
                <a:cs typeface="Times"/>
              </a:rPr>
              <a:t>S</a:t>
            </a:r>
            <a:r>
              <a:rPr lang="en-US" dirty="0" smtClean="0"/>
              <a:t>(m) = {</a:t>
            </a:r>
            <a:r>
              <a:rPr lang="en-US" u="sng" dirty="0"/>
              <a:t>readonly</a:t>
            </a:r>
            <a:r>
              <a:rPr lang="en-US" dirty="0"/>
              <a:t>, </a:t>
            </a:r>
            <a:r>
              <a:rPr lang="en-US" u="sng" dirty="0"/>
              <a:t>polyread</a:t>
            </a:r>
            <a:r>
              <a:rPr lang="en-US" dirty="0"/>
              <a:t>, </a:t>
            </a:r>
            <a:r>
              <a:rPr lang="en-US" u="sng" dirty="0"/>
              <a:t>mutable</a:t>
            </a:r>
            <a:r>
              <a:rPr lang="en-US" dirty="0" smtClean="0"/>
              <a:t>}</a:t>
            </a:r>
            <a:r>
              <a:rPr lang="en-US" dirty="0"/>
              <a:t> </a:t>
            </a:r>
            <a:r>
              <a:rPr lang="en-US" dirty="0" smtClean="0"/>
              <a:t>and solved by the set-based solver</a:t>
            </a:r>
          </a:p>
          <a:p>
            <a:r>
              <a:rPr lang="en-US" dirty="0" smtClean="0"/>
              <a:t>The purity of m is decided by: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45</a:t>
            </a:fld>
            <a:endParaRPr lang="en-US" dirty="0"/>
          </a:p>
        </p:txBody>
      </p:sp>
      <p:graphicFrame>
        <p:nvGraphicFramePr>
          <p:cNvPr id="5" name="Content Placeholder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825614"/>
              </p:ext>
            </p:extLst>
          </p:nvPr>
        </p:nvGraphicFramePr>
        <p:xfrm>
          <a:off x="1295400" y="4267200"/>
          <a:ext cx="628307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70" name="Equation" r:id="rId3" imgW="2349500" imgH="939800" progId="Equation.3">
                  <p:embed/>
                </p:oleObj>
              </mc:Choice>
              <mc:Fallback>
                <p:oleObj name="Equation" r:id="rId3" imgW="23495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67200"/>
                        <a:ext cx="6283070" cy="2514600"/>
                      </a:xfrm>
                      <a:prstGeom prst="rect">
                        <a:avLst/>
                      </a:prstGeom>
                      <a:noFill/>
                      <a:ln w="28575" cmpd="sng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0181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10728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Compare with Javarifier [</a:t>
            </a:r>
            <a:r>
              <a:rPr lang="en-US" sz="2400" dirty="0" err="1" smtClean="0">
                <a:solidFill>
                  <a:srgbClr val="000000"/>
                </a:solidFill>
              </a:rPr>
              <a:t>Quinonez</a:t>
            </a:r>
            <a:r>
              <a:rPr lang="en-US" sz="2400" dirty="0" smtClean="0">
                <a:solidFill>
                  <a:srgbClr val="000000"/>
                </a:solidFill>
              </a:rPr>
              <a:t> et al. ECOOP’08</a:t>
            </a:r>
            <a:r>
              <a:rPr lang="en-US" dirty="0" smtClean="0"/>
              <a:t>]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36</a:t>
            </a:r>
            <a:r>
              <a:rPr lang="en-US" dirty="0" smtClean="0"/>
              <a:t> </a:t>
            </a:r>
            <a:r>
              <a:rPr lang="en-US" dirty="0"/>
              <a:t>differences </a:t>
            </a:r>
            <a:r>
              <a:rPr lang="en-US" dirty="0" smtClean="0"/>
              <a:t>from Javarifier, </a:t>
            </a:r>
            <a:r>
              <a:rPr lang="en-US" dirty="0"/>
              <a:t>out of </a:t>
            </a:r>
            <a:r>
              <a:rPr lang="en-US" dirty="0" smtClean="0">
                <a:solidFill>
                  <a:srgbClr val="FF0000"/>
                </a:solidFill>
              </a:rPr>
              <a:t>1526 </a:t>
            </a:r>
            <a:r>
              <a:rPr lang="en-US" dirty="0" smtClean="0"/>
              <a:t>identifiable references</a:t>
            </a:r>
          </a:p>
          <a:p>
            <a:pPr lvl="1"/>
            <a:r>
              <a:rPr lang="en-US" dirty="0" smtClean="0"/>
              <a:t>Due to different semantics of Javari and ReIm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4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ReImInfer </a:t>
            </a:r>
            <a:r>
              <a:rPr lang="en-US" dirty="0" smtClean="0"/>
              <a:t>produces </a:t>
            </a:r>
            <a:r>
              <a:rPr lang="en-US" dirty="0"/>
              <a:t>equally precise </a:t>
            </a:r>
            <a:r>
              <a:rPr lang="en-US" dirty="0" smtClean="0"/>
              <a:t>results 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ReImInfer</a:t>
            </a:r>
            <a:r>
              <a:rPr lang="en-US" dirty="0" smtClean="0"/>
              <a:t> scales better </a:t>
            </a:r>
            <a:r>
              <a:rPr lang="en-US" dirty="0"/>
              <a:t>than Javarifier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72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Comparison with JPPA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59</a:t>
            </a:r>
            <a:r>
              <a:rPr lang="en-US" dirty="0" smtClean="0"/>
              <a:t> </a:t>
            </a:r>
            <a:r>
              <a:rPr lang="en-US" dirty="0"/>
              <a:t>differences </a:t>
            </a:r>
            <a:r>
              <a:rPr lang="en-US" dirty="0" smtClean="0"/>
              <a:t>from JPPA out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326</a:t>
            </a:r>
            <a:r>
              <a:rPr lang="en-US" dirty="0"/>
              <a:t> user </a:t>
            </a:r>
            <a:r>
              <a:rPr lang="en-US" dirty="0" smtClean="0"/>
              <a:t>methods for </a:t>
            </a:r>
            <a:r>
              <a:rPr lang="en-US" dirty="0" err="1" smtClean="0"/>
              <a:t>JOlden</a:t>
            </a:r>
            <a:r>
              <a:rPr lang="en-US" dirty="0" smtClean="0"/>
              <a:t> benchmark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/>
              <a:t> are due to differences in definitions/assumptions </a:t>
            </a:r>
            <a:endParaRPr lang="en-US" dirty="0" smtClean="0"/>
          </a:p>
          <a:p>
            <a:pPr lvl="1"/>
            <a:r>
              <a:rPr lang="en-US" dirty="0">
                <a:solidFill>
                  <a:srgbClr val="FF0000"/>
                </a:solidFill>
              </a:rPr>
              <a:t>51</a:t>
            </a:r>
            <a:r>
              <a:rPr lang="en-US" dirty="0"/>
              <a:t> are due to limitations/bugs in JPPA </a:t>
            </a:r>
            <a:endParaRPr lang="en-US" dirty="0" smtClean="0"/>
          </a:p>
          <a:p>
            <a:pPr lvl="1"/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/>
              <a:t> are due to limitations in ReImInfer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30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Comparison with </a:t>
            </a:r>
            <a:r>
              <a:rPr lang="en-US" dirty="0" err="1" smtClean="0"/>
              <a:t>JPure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10728" cy="51054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60</a:t>
            </a:r>
            <a:r>
              <a:rPr lang="en-US" dirty="0"/>
              <a:t> differences </a:t>
            </a:r>
            <a:r>
              <a:rPr lang="en-US" dirty="0" smtClean="0"/>
              <a:t>from </a:t>
            </a:r>
            <a:r>
              <a:rPr lang="en-US" dirty="0" err="1" smtClean="0"/>
              <a:t>JPure</a:t>
            </a:r>
            <a:r>
              <a:rPr lang="en-US" dirty="0" smtClean="0"/>
              <a:t> out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257</a:t>
            </a:r>
            <a:r>
              <a:rPr lang="en-US" dirty="0"/>
              <a:t> user methods for </a:t>
            </a:r>
            <a:r>
              <a:rPr lang="en-US" dirty="0" err="1"/>
              <a:t>JOlden</a:t>
            </a:r>
            <a:r>
              <a:rPr lang="en-US" dirty="0"/>
              <a:t> benchmark, </a:t>
            </a:r>
            <a:r>
              <a:rPr lang="en-US" dirty="0" smtClean="0"/>
              <a:t>excluding </a:t>
            </a:r>
            <a:r>
              <a:rPr lang="en-US" dirty="0"/>
              <a:t>the </a:t>
            </a:r>
            <a:r>
              <a:rPr lang="en-US" dirty="0" smtClean="0"/>
              <a:t>BH program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29</a:t>
            </a:r>
            <a:r>
              <a:rPr lang="en-US" dirty="0" smtClean="0"/>
              <a:t> differences are caused by different definitions/assumptions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29</a:t>
            </a:r>
            <a:r>
              <a:rPr lang="en-US" dirty="0"/>
              <a:t> differences are caused by limitations/bugs in </a:t>
            </a:r>
            <a:r>
              <a:rPr lang="en-US" dirty="0" err="1"/>
              <a:t>JPure</a:t>
            </a:r>
            <a:r>
              <a:rPr lang="en-US" dirty="0"/>
              <a:t>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/>
              <a:t>are caused by </a:t>
            </a:r>
            <a:r>
              <a:rPr lang="en-US" dirty="0" smtClean="0"/>
              <a:t>limitations</a:t>
            </a:r>
            <a:r>
              <a:rPr lang="en-US" dirty="0"/>
              <a:t> </a:t>
            </a:r>
            <a:r>
              <a:rPr lang="en-US" dirty="0" smtClean="0"/>
              <a:t>in ReImInfer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5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1447800"/>
            <a:ext cx="8385048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ReIm: 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context-sensitive </a:t>
            </a:r>
            <a:r>
              <a:rPr lang="en-US" dirty="0">
                <a:solidFill>
                  <a:srgbClr val="FF0000"/>
                </a:solidFill>
              </a:rPr>
              <a:t>type system</a:t>
            </a:r>
            <a:r>
              <a:rPr lang="en-US" dirty="0"/>
              <a:t> for reference </a:t>
            </a:r>
            <a:r>
              <a:rPr lang="en-US" dirty="0" smtClean="0"/>
              <a:t>immutability </a:t>
            </a:r>
          </a:p>
          <a:p>
            <a:r>
              <a:rPr lang="en-US" dirty="0" smtClean="0"/>
              <a:t>ReImInfer:  An </a:t>
            </a:r>
            <a:r>
              <a:rPr lang="en-US" dirty="0" smtClean="0">
                <a:solidFill>
                  <a:srgbClr val="FF0000"/>
                </a:solidFill>
              </a:rPr>
              <a:t>inference</a:t>
            </a:r>
            <a:r>
              <a:rPr lang="en-US" dirty="0" smtClean="0"/>
              <a:t> </a:t>
            </a:r>
            <a:r>
              <a:rPr lang="en-US" dirty="0"/>
              <a:t>algorithm for </a:t>
            </a:r>
            <a:r>
              <a:rPr lang="en-US" dirty="0" smtClean="0"/>
              <a:t>ReIm</a:t>
            </a:r>
          </a:p>
          <a:p>
            <a:r>
              <a:rPr lang="en-US" dirty="0" smtClean="0"/>
              <a:t>Method </a:t>
            </a:r>
            <a:r>
              <a:rPr lang="en-US" dirty="0" smtClean="0">
                <a:solidFill>
                  <a:srgbClr val="FF0000"/>
                </a:solidFill>
              </a:rPr>
              <a:t>purity</a:t>
            </a:r>
            <a:r>
              <a:rPr lang="en-US" dirty="0" smtClean="0"/>
              <a:t> − an application </a:t>
            </a:r>
            <a:r>
              <a:rPr lang="en-US" dirty="0"/>
              <a:t>of </a:t>
            </a:r>
            <a:r>
              <a:rPr lang="en-US" dirty="0" smtClean="0"/>
              <a:t>ReIm</a:t>
            </a:r>
          </a:p>
          <a:p>
            <a:r>
              <a:rPr lang="en-US" dirty="0" smtClean="0"/>
              <a:t>Implementation and </a:t>
            </a:r>
            <a:r>
              <a:rPr lang="en-US" dirty="0" smtClean="0">
                <a:solidFill>
                  <a:srgbClr val="FF0000"/>
                </a:solidFill>
              </a:rPr>
              <a:t>evaluation</a:t>
            </a:r>
            <a:endParaRPr lang="en-US" dirty="0">
              <a:solidFill>
                <a:srgbClr val="FF0000"/>
              </a:solidFill>
            </a:endParaRPr>
          </a:p>
          <a:p>
            <a:pPr marL="82296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ReImInfer</a:t>
            </a:r>
            <a:r>
              <a:rPr lang="en-US" dirty="0" smtClean="0"/>
              <a:t> shows </a:t>
            </a:r>
            <a:r>
              <a:rPr lang="en-US" dirty="0"/>
              <a:t>good precision compared to JPPA and </a:t>
            </a:r>
            <a:r>
              <a:rPr lang="en-US" dirty="0" err="1"/>
              <a:t>JPure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ReImInfer</a:t>
            </a:r>
            <a:r>
              <a:rPr lang="en-US" dirty="0" smtClean="0"/>
              <a:t> scales </a:t>
            </a:r>
            <a:r>
              <a:rPr lang="en-US" dirty="0"/>
              <a:t>well to large programs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ReImInfer</a:t>
            </a:r>
            <a:r>
              <a:rPr lang="en-US" dirty="0" smtClean="0"/>
              <a:t> works with both whole programs and libraries</a:t>
            </a:r>
          </a:p>
          <a:p>
            <a:endParaRPr lang="en-US" dirty="0" smtClean="0"/>
          </a:p>
          <a:p>
            <a:r>
              <a:rPr lang="en-US" dirty="0" err="1" smtClean="0"/>
              <a:t>ReImInfer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0000"/>
                </a:solidFill>
              </a:rPr>
              <a:t>robust</a:t>
            </a:r>
            <a:r>
              <a:rPr lang="en-US" dirty="0" smtClean="0"/>
              <a:t>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49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84737" y="1269998"/>
            <a:ext cx="4183063" cy="482602"/>
            <a:chOff x="4749801" y="990600"/>
            <a:chExt cx="4183063" cy="482602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4749801" y="990600"/>
              <a:ext cx="4183063" cy="458788"/>
            </a:xfrm>
            <a:prstGeom prst="wedgeRoundRectCallout">
              <a:avLst>
                <a:gd name="adj1" fmla="val -67368"/>
                <a:gd name="adj2" fmla="val 245291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u="sng" dirty="0"/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2153861"/>
                </p:ext>
              </p:extLst>
            </p:nvPr>
          </p:nvGraphicFramePr>
          <p:xfrm>
            <a:off x="4775202" y="990602"/>
            <a:ext cx="4130675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4397" name="Equation" r:id="rId4" imgW="1981200" imgH="203200" progId="Equation.DSMT4">
                    <p:embed/>
                  </p:oleObj>
                </mc:Choice>
                <mc:Fallback>
                  <p:oleObj name="Equation" r:id="rId4" imgW="19812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775202" y="990602"/>
                          <a:ext cx="4130675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Viewpoint Adaptation </a:t>
            </a:r>
            <a:r>
              <a:rPr lang="en-US" dirty="0" smtClean="0">
                <a:effectLst/>
              </a:rPr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" y="1468732"/>
            <a:ext cx="8991600" cy="5358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class </a:t>
            </a:r>
            <a:r>
              <a:rPr lang="en-US" sz="2400" b="1" dirty="0" err="1">
                <a:latin typeface="Courier New"/>
                <a:cs typeface="Courier New"/>
              </a:rPr>
              <a:t>DateCell</a:t>
            </a:r>
            <a:r>
              <a:rPr lang="en-US" sz="2400" b="1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</a:t>
            </a:r>
            <a:r>
              <a:rPr lang="en-US" sz="2400" b="1" u="sng" dirty="0" smtClean="0">
                <a:solidFill>
                  <a:schemeClr val="bg1"/>
                </a:solidFill>
                <a:latin typeface="Courier New"/>
                <a:cs typeface="Courier New"/>
              </a:rPr>
              <a:t>polyread</a:t>
            </a:r>
            <a:r>
              <a:rPr lang="en-US" sz="2400" b="1" dirty="0" smtClean="0">
                <a:solidFill>
                  <a:schemeClr val="bg1"/>
                </a:solidFill>
                <a:latin typeface="Courier New"/>
                <a:cs typeface="Courier New"/>
              </a:rPr>
              <a:t> </a:t>
            </a:r>
            <a:r>
              <a:rPr lang="en-US" sz="2400" b="1" dirty="0" smtClean="0">
                <a:latin typeface="Courier New"/>
                <a:cs typeface="Courier New"/>
              </a:rPr>
              <a:t>Date </a:t>
            </a:r>
            <a:r>
              <a:rPr lang="en-US" sz="2400" b="1" dirty="0">
                <a:latin typeface="Courier New"/>
                <a:cs typeface="Courier New"/>
              </a:rPr>
              <a:t>date;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</a:t>
            </a:r>
            <a:r>
              <a:rPr lang="en-US" sz="2400" b="1" u="sng" dirty="0">
                <a:solidFill>
                  <a:srgbClr val="FFFFFF"/>
                </a:solidFill>
                <a:latin typeface="Courier New"/>
                <a:cs typeface="Courier New"/>
              </a:rPr>
              <a:t>polyread</a:t>
            </a:r>
            <a:r>
              <a:rPr lang="en-US" sz="2400" b="1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en-US" sz="2400" b="1" dirty="0" smtClean="0">
                <a:latin typeface="Courier New"/>
                <a:cs typeface="Courier New"/>
              </a:rPr>
              <a:t>Date </a:t>
            </a:r>
            <a:r>
              <a:rPr lang="en-US" sz="2400" b="1" dirty="0" err="1">
                <a:latin typeface="Courier New"/>
                <a:cs typeface="Courier New"/>
              </a:rPr>
              <a:t>getDate</a:t>
            </a:r>
            <a:r>
              <a:rPr lang="en-US" sz="2400" b="1" dirty="0" smtClean="0">
                <a:latin typeface="Courier New"/>
                <a:cs typeface="Courier New"/>
              </a:rPr>
              <a:t>(</a:t>
            </a:r>
            <a:r>
              <a:rPr lang="en-US" sz="2400" b="1" u="sng" dirty="0" smtClean="0">
                <a:solidFill>
                  <a:srgbClr val="FFFFFF"/>
                </a:solidFill>
                <a:latin typeface="Courier New"/>
                <a:cs typeface="Courier New"/>
              </a:rPr>
              <a:t>         </a:t>
            </a:r>
            <a:r>
              <a:rPr lang="en-US" sz="2400" b="1" dirty="0" err="1" smtClean="0">
                <a:latin typeface="Courier New"/>
                <a:cs typeface="Courier New"/>
              </a:rPr>
              <a:t>DateCell</a:t>
            </a:r>
            <a:r>
              <a:rPr lang="en-US" sz="2400" b="1" dirty="0" smtClean="0">
                <a:latin typeface="Courier New"/>
                <a:cs typeface="Courier New"/>
              </a:rPr>
              <a:t> this</a:t>
            </a:r>
            <a:r>
              <a:rPr lang="en-US" sz="2400" b="1" dirty="0">
                <a:latin typeface="Courier New"/>
                <a:cs typeface="Courier New"/>
              </a:rPr>
              <a:t>)</a:t>
            </a:r>
            <a:r>
              <a:rPr lang="en-US" sz="2400" b="1" dirty="0" smtClean="0">
                <a:latin typeface="Courier New"/>
                <a:cs typeface="Courier New"/>
              </a:rPr>
              <a:t>{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	return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}</a:t>
            </a:r>
            <a:endParaRPr lang="en-US" sz="2400" b="1" dirty="0">
              <a:latin typeface="Courier New"/>
              <a:cs typeface="Courier New"/>
            </a:endParaRP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void </a:t>
            </a:r>
            <a:r>
              <a:rPr lang="en-US" sz="2400" b="1" dirty="0" err="1" smtClean="0">
                <a:latin typeface="Courier New"/>
                <a:cs typeface="Courier New"/>
              </a:rPr>
              <a:t>setHours</a:t>
            </a:r>
            <a:r>
              <a:rPr lang="en-US" sz="2400" b="1" dirty="0" smtClean="0">
                <a:latin typeface="Courier New"/>
                <a:cs typeface="Courier New"/>
              </a:rPr>
              <a:t>(</a:t>
            </a:r>
            <a:r>
              <a:rPr lang="en-US" sz="2400" b="1" u="sng" dirty="0">
                <a:solidFill>
                  <a:srgbClr val="000000"/>
                </a:solidFill>
                <a:latin typeface="Courier New"/>
                <a:cs typeface="Courier New"/>
              </a:rPr>
              <a:t>mutable</a:t>
            </a:r>
            <a:r>
              <a:rPr lang="en-US" sz="24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2400" b="1" dirty="0" err="1" smtClean="0">
                <a:latin typeface="Courier New"/>
                <a:cs typeface="Courier New"/>
              </a:rPr>
              <a:t>DateCell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r>
              <a:rPr lang="en-US" sz="2400" b="1" dirty="0">
                <a:latin typeface="Courier New"/>
                <a:cs typeface="Courier New"/>
              </a:rPr>
              <a:t>this) {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  </a:t>
            </a:r>
            <a:r>
              <a:rPr lang="en-US" sz="2400" b="1" u="sng" dirty="0" smtClean="0">
                <a:solidFill>
                  <a:srgbClr val="FFFFFF"/>
                </a:solidFill>
                <a:latin typeface="Courier New"/>
                <a:cs typeface="Courier New"/>
              </a:rPr>
              <a:t>mutable</a:t>
            </a:r>
            <a:r>
              <a:rPr lang="en-US" sz="2400" b="1" dirty="0" smtClean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en-US" sz="2400" b="1" dirty="0" smtClean="0">
                <a:latin typeface="Courier New"/>
                <a:cs typeface="Courier New"/>
              </a:rPr>
              <a:t>Date </a:t>
            </a:r>
            <a:r>
              <a:rPr lang="en-US" sz="2400" b="1" dirty="0">
                <a:latin typeface="Courier New"/>
                <a:cs typeface="Courier New"/>
              </a:rPr>
              <a:t>md </a:t>
            </a:r>
            <a:r>
              <a:rPr lang="en-US" sz="2400" b="1" dirty="0" smtClean="0">
                <a:latin typeface="Courier New"/>
                <a:cs typeface="Courier New"/>
              </a:rPr>
              <a:t>=</a:t>
            </a:r>
            <a:endParaRPr lang="en-US" sz="2400" b="1" dirty="0">
              <a:latin typeface="Courier New"/>
              <a:cs typeface="Courier New"/>
            </a:endParaRP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  </a:t>
            </a:r>
            <a:r>
              <a:rPr lang="en-US" sz="2400" b="1" dirty="0" err="1" smtClean="0"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md.hour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 = 1;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</a:t>
            </a:r>
            <a:r>
              <a:rPr lang="en-US" sz="2400" b="1" dirty="0" smtClean="0">
                <a:latin typeface="Courier New"/>
                <a:cs typeface="Courier New"/>
              </a:rPr>
              <a:t> }</a:t>
            </a:r>
            <a:endParaRPr lang="en-US" sz="2400" b="1" dirty="0">
              <a:latin typeface="Courier New"/>
              <a:cs typeface="Courier New"/>
            </a:endParaRP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</a:t>
            </a:r>
            <a:r>
              <a:rPr lang="en-US" sz="2400" b="1" dirty="0" err="1">
                <a:latin typeface="Courier New"/>
                <a:cs typeface="Courier New"/>
              </a:rPr>
              <a:t>int</a:t>
            </a:r>
            <a:r>
              <a:rPr lang="en-US" sz="2400" b="1" dirty="0">
                <a:latin typeface="Courier New"/>
                <a:cs typeface="Courier New"/>
              </a:rPr>
              <a:t> </a:t>
            </a:r>
            <a:r>
              <a:rPr lang="en-US" sz="2400" b="1" dirty="0" err="1" smtClean="0">
                <a:latin typeface="Courier New"/>
                <a:cs typeface="Courier New"/>
              </a:rPr>
              <a:t>getHours</a:t>
            </a:r>
            <a:r>
              <a:rPr lang="en-US" sz="2400" b="1" dirty="0" smtClean="0">
                <a:latin typeface="Courier New"/>
                <a:cs typeface="Courier New"/>
              </a:rPr>
              <a:t>(</a:t>
            </a:r>
            <a:r>
              <a:rPr lang="en-US" sz="2400" b="1" u="sng" dirty="0">
                <a:solidFill>
                  <a:srgbClr val="000000"/>
                </a:solidFill>
                <a:latin typeface="Courier New"/>
                <a:cs typeface="Courier New"/>
              </a:rPr>
              <a:t>readonly</a:t>
            </a:r>
            <a:r>
              <a:rPr lang="en-US" sz="24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2400" b="1" dirty="0" err="1" smtClean="0">
                <a:latin typeface="Courier New"/>
                <a:cs typeface="Courier New"/>
              </a:rPr>
              <a:t>DateCell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r>
              <a:rPr lang="en-US" sz="2400" b="1" dirty="0">
                <a:latin typeface="Courier New"/>
                <a:cs typeface="Courier New"/>
              </a:rPr>
              <a:t>this) { 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  </a:t>
            </a:r>
            <a:r>
              <a:rPr lang="en-US" sz="2400" b="1" u="sng" dirty="0" smtClean="0">
                <a:solidFill>
                  <a:schemeClr val="bg1"/>
                </a:solidFill>
                <a:latin typeface="Courier New"/>
                <a:cs typeface="Courier New"/>
              </a:rPr>
              <a:t>readonly</a:t>
            </a:r>
            <a:r>
              <a:rPr lang="en-US" sz="2400" b="1" dirty="0" smtClean="0">
                <a:latin typeface="Courier New"/>
                <a:cs typeface="Courier New"/>
              </a:rPr>
              <a:t> Date </a:t>
            </a:r>
            <a:r>
              <a:rPr lang="en-US" sz="2400" b="1" dirty="0" err="1">
                <a:latin typeface="Courier New"/>
                <a:cs typeface="Courier New"/>
              </a:rPr>
              <a:t>rd</a:t>
            </a:r>
            <a:r>
              <a:rPr lang="en-US" sz="2400" b="1" dirty="0">
                <a:latin typeface="Courier New"/>
                <a:cs typeface="Courier New"/>
              </a:rPr>
              <a:t> </a:t>
            </a:r>
            <a:r>
              <a:rPr lang="en-US" sz="2400" b="1" dirty="0" smtClean="0">
                <a:latin typeface="Courier New"/>
                <a:cs typeface="Courier New"/>
              </a:rPr>
              <a:t>=</a:t>
            </a:r>
            <a:endParaRPr lang="en-US" sz="2400" b="1" dirty="0">
              <a:latin typeface="Courier New"/>
              <a:cs typeface="Courier New"/>
            </a:endParaRP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  </a:t>
            </a:r>
            <a:r>
              <a:rPr lang="en-US" sz="2400" b="1" dirty="0" err="1">
                <a:latin typeface="Courier New"/>
                <a:cs typeface="Courier New"/>
              </a:rPr>
              <a:t>int</a:t>
            </a:r>
            <a:r>
              <a:rPr lang="en-US" sz="2400" b="1" dirty="0">
                <a:latin typeface="Courier New"/>
                <a:cs typeface="Courier New"/>
              </a:rPr>
              <a:t> hour = </a:t>
            </a:r>
            <a:r>
              <a:rPr lang="en-US" sz="2400" b="1" dirty="0" err="1" smtClean="0"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rd.hour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;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endParaRPr lang="en-US" sz="2400" b="1" dirty="0">
              <a:latin typeface="Courier New"/>
              <a:cs typeface="Courier New"/>
            </a:endParaRP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  return hour;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}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4800" y="3581400"/>
            <a:ext cx="2955106" cy="430887"/>
          </a:xfrm>
          <a:prstGeom prst="rect">
            <a:avLst/>
          </a:prstGeom>
          <a:ln w="28575" cmpd="sng">
            <a:noFill/>
          </a:ln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Courier New"/>
                <a:cs typeface="Courier New"/>
              </a:rPr>
              <a:t>this.getDate</a:t>
            </a:r>
            <a:r>
              <a:rPr lang="en-US" sz="2400" b="1" dirty="0">
                <a:solidFill>
                  <a:prstClr val="black"/>
                </a:solidFill>
                <a:latin typeface="Courier New"/>
                <a:cs typeface="Courier New"/>
              </a:rPr>
              <a:t>()</a:t>
            </a:r>
            <a:r>
              <a:rPr lang="en-US" sz="2400" b="1" dirty="0" smtClean="0">
                <a:solidFill>
                  <a:prstClr val="black"/>
                </a:solidFill>
                <a:latin typeface="Courier New"/>
                <a:cs typeface="Courier New"/>
              </a:rPr>
              <a:t>;</a:t>
            </a:r>
            <a:endParaRPr lang="en-US" sz="2400" b="1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2647" y="4953000"/>
            <a:ext cx="2955106" cy="430887"/>
          </a:xfrm>
          <a:prstGeom prst="rect">
            <a:avLst/>
          </a:prstGeom>
          <a:ln w="28575" cmpd="sng">
            <a:noFill/>
          </a:ln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Courier New"/>
                <a:cs typeface="Courier New"/>
              </a:rPr>
              <a:t>this.getDate</a:t>
            </a:r>
            <a:r>
              <a:rPr lang="en-US" sz="2400" b="1" dirty="0">
                <a:solidFill>
                  <a:prstClr val="black"/>
                </a:solidFill>
                <a:latin typeface="Courier New"/>
                <a:cs typeface="Courier New"/>
              </a:rPr>
              <a:t>()</a:t>
            </a:r>
            <a:r>
              <a:rPr lang="en-US" sz="2400" b="1" dirty="0" smtClean="0">
                <a:solidFill>
                  <a:prstClr val="black"/>
                </a:solidFill>
                <a:latin typeface="Courier New"/>
                <a:cs typeface="Courier New"/>
              </a:rPr>
              <a:t>;</a:t>
            </a:r>
            <a:endParaRPr lang="en-US" sz="2400" b="1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62527" y="2667000"/>
            <a:ext cx="4046536" cy="482600"/>
            <a:chOff x="4792664" y="990600"/>
            <a:chExt cx="4046536" cy="482600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4792664" y="990600"/>
              <a:ext cx="4046536" cy="458788"/>
            </a:xfrm>
            <a:prstGeom prst="wedgeRoundRectCallout">
              <a:avLst>
                <a:gd name="adj1" fmla="val -47378"/>
                <a:gd name="adj2" fmla="val 172159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u="sng" dirty="0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6190047"/>
                </p:ext>
              </p:extLst>
            </p:nvPr>
          </p:nvGraphicFramePr>
          <p:xfrm>
            <a:off x="4854575" y="990600"/>
            <a:ext cx="3970337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4398" name="Equation" r:id="rId6" imgW="1905000" imgH="203200" progId="Equation.DSMT4">
                    <p:embed/>
                  </p:oleObj>
                </mc:Choice>
                <mc:Fallback>
                  <p:oleObj name="Equation" r:id="rId6" imgW="19050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854575" y="990600"/>
                          <a:ext cx="3970337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4792664" y="5943600"/>
            <a:ext cx="4216399" cy="482600"/>
            <a:chOff x="4715415" y="990600"/>
            <a:chExt cx="4216399" cy="482600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4715415" y="990600"/>
              <a:ext cx="4216399" cy="458788"/>
            </a:xfrm>
            <a:prstGeom prst="wedgeRoundRectCallout">
              <a:avLst>
                <a:gd name="adj1" fmla="val -33655"/>
                <a:gd name="adj2" fmla="val -164025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u="sng" dirty="0"/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8126574"/>
                </p:ext>
              </p:extLst>
            </p:nvPr>
          </p:nvGraphicFramePr>
          <p:xfrm>
            <a:off x="4763039" y="990600"/>
            <a:ext cx="4154487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4399" name="Equation" r:id="rId8" imgW="1993900" imgH="203200" progId="Equation.DSMT4">
                    <p:embed/>
                  </p:oleObj>
                </mc:Choice>
                <mc:Fallback>
                  <p:oleObj name="Equation" r:id="rId8" imgW="19939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763039" y="990600"/>
                          <a:ext cx="4154487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Rectangle 13"/>
          <p:cNvSpPr/>
          <p:nvPr/>
        </p:nvSpPr>
        <p:spPr>
          <a:xfrm>
            <a:off x="2221021" y="2510135"/>
            <a:ext cx="2031626" cy="461665"/>
          </a:xfrm>
          <a:prstGeom prst="rect">
            <a:avLst/>
          </a:prstGeom>
          <a:ln w="28575" cmpd="sng">
            <a:noFill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Courier New"/>
                <a:cs typeface="Courier New"/>
              </a:rPr>
              <a:t>this.date</a:t>
            </a:r>
            <a:r>
              <a:rPr lang="en-US" sz="2400" b="1" dirty="0">
                <a:solidFill>
                  <a:prstClr val="black"/>
                </a:solidFill>
                <a:latin typeface="Courier New"/>
                <a:cs typeface="Courier New"/>
              </a:rPr>
              <a:t>;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381000" y="1905000"/>
            <a:ext cx="1763821" cy="381000"/>
          </a:xfrm>
          <a:prstGeom prst="ellipse">
            <a:avLst/>
          </a:prstGeom>
          <a:noFill/>
          <a:ln w="19050" cmpd="sng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81000" y="2286000"/>
            <a:ext cx="1763821" cy="381000"/>
          </a:xfrm>
          <a:prstGeom prst="ellipse">
            <a:avLst/>
          </a:prstGeom>
          <a:noFill/>
          <a:ln w="19050" cmpd="sng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408379" y="2286000"/>
            <a:ext cx="1763821" cy="381000"/>
          </a:xfrm>
          <a:prstGeom prst="ellipse">
            <a:avLst/>
          </a:prstGeom>
          <a:noFill/>
          <a:ln w="19050" cmpd="sng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53156" y="3631287"/>
            <a:ext cx="1763821" cy="381000"/>
          </a:xfrm>
          <a:prstGeom prst="ellipse">
            <a:avLst/>
          </a:prstGeom>
          <a:noFill/>
          <a:ln w="19050" cmpd="sng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62000" y="4996330"/>
            <a:ext cx="1763821" cy="381000"/>
          </a:xfrm>
          <a:prstGeom prst="ellipse">
            <a:avLst/>
          </a:prstGeom>
          <a:noFill/>
          <a:ln w="19050" cmpd="sng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95800" y="2129135"/>
            <a:ext cx="1662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latin typeface="Courier New"/>
                <a:cs typeface="Courier New"/>
              </a:rPr>
              <a:t>polyread</a:t>
            </a:r>
            <a:r>
              <a:rPr lang="en-US" sz="2400" b="1" dirty="0">
                <a:latin typeface="Courier New"/>
                <a:cs typeface="Courier New"/>
              </a:rPr>
              <a:t>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33400" y="1752600"/>
            <a:ext cx="1662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latin typeface="Courier New"/>
                <a:cs typeface="Courier New"/>
              </a:rPr>
              <a:t>polyread</a:t>
            </a:r>
            <a:r>
              <a:rPr lang="en-US" sz="2400" b="1" dirty="0">
                <a:latin typeface="Courier New"/>
                <a:cs typeface="Courier New"/>
              </a:rPr>
              <a:t>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47566" y="2129135"/>
            <a:ext cx="1662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latin typeface="Courier New"/>
                <a:cs typeface="Courier New"/>
              </a:rPr>
              <a:t>polyread</a:t>
            </a:r>
            <a:r>
              <a:rPr lang="en-US" sz="2400" b="1" dirty="0">
                <a:latin typeface="Courier New"/>
                <a:cs typeface="Courier New"/>
              </a:rPr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95638" y="3505200"/>
            <a:ext cx="1490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latin typeface="Courier New"/>
                <a:cs typeface="Courier New"/>
              </a:rPr>
              <a:t>mutable</a:t>
            </a:r>
            <a:r>
              <a:rPr lang="en-US" sz="2400" b="1" dirty="0">
                <a:latin typeface="Courier New"/>
                <a:cs typeface="Courier New"/>
              </a:rPr>
              <a:t>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42347" y="4901184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latin typeface="Courier New"/>
                <a:cs typeface="Courier New"/>
              </a:rPr>
              <a:t>readonly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47566" y="2129135"/>
            <a:ext cx="1662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8000"/>
                </a:solidFill>
                <a:latin typeface="Courier New"/>
                <a:cs typeface="Courier New"/>
              </a:rPr>
              <a:t>polyread</a:t>
            </a:r>
            <a:r>
              <a:rPr lang="en-US" sz="2400" b="1" dirty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1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2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2" grpId="0"/>
      <p:bldP spid="42" grpId="1"/>
      <p:bldP spid="43" grpId="0"/>
      <p:bldP spid="43" grpId="1"/>
      <p:bldP spid="43" grpId="2"/>
      <p:bldP spid="44" grpId="0"/>
      <p:bldP spid="44" grpId="1"/>
      <p:bldP spid="46" grpId="0"/>
      <p:bldP spid="46" grpId="1"/>
      <p:bldP spid="48" grpId="0"/>
      <p:bldP spid="30" grpId="0"/>
      <p:bldP spid="30" grpId="1"/>
      <p:bldP spid="18" grpId="0"/>
      <p:bldP spid="2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 for </a:t>
            </a:r>
            <a:r>
              <a:rPr lang="en-US" dirty="0" err="1" smtClean="0"/>
              <a:t>ReIm</a:t>
            </a:r>
            <a:r>
              <a:rPr lang="en-US" dirty="0" smtClean="0"/>
              <a:t> and </a:t>
            </a:r>
            <a:r>
              <a:rPr lang="en-US" dirty="0" err="1" smtClean="0"/>
              <a:t>ReImInfer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oncrete need for </a:t>
            </a:r>
            <a:r>
              <a:rPr lang="en-US" dirty="0" smtClean="0">
                <a:solidFill>
                  <a:srgbClr val="FF0000"/>
                </a:solidFill>
              </a:rPr>
              <a:t>method purity</a:t>
            </a:r>
          </a:p>
          <a:p>
            <a:pPr lvl="1"/>
            <a:r>
              <a:rPr lang="en-US" dirty="0" smtClean="0"/>
              <a:t> Available tools unstable and/or imprecise </a:t>
            </a:r>
          </a:p>
          <a:p>
            <a:r>
              <a:rPr lang="en-US" dirty="0" smtClean="0"/>
              <a:t>Javari </a:t>
            </a:r>
            <a:r>
              <a:rPr lang="en-US" sz="2400" dirty="0" smtClean="0"/>
              <a:t>[</a:t>
            </a:r>
            <a:r>
              <a:rPr lang="en-US" sz="2400" dirty="0" err="1">
                <a:solidFill>
                  <a:srgbClr val="000000"/>
                </a:solidFill>
              </a:rPr>
              <a:t>Tschantz</a:t>
            </a:r>
            <a:r>
              <a:rPr lang="en-US" sz="2400" dirty="0">
                <a:solidFill>
                  <a:srgbClr val="000000"/>
                </a:solidFill>
              </a:rPr>
              <a:t> &amp; Ernst OOPSLA’05]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dirty="0" err="1" smtClean="0">
                <a:solidFill>
                  <a:srgbClr val="000000"/>
                </a:solidFill>
              </a:rPr>
              <a:t>Javarifier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z="2400" dirty="0"/>
              <a:t>[</a:t>
            </a:r>
            <a:r>
              <a:rPr lang="en-US" sz="2400" dirty="0" err="1">
                <a:solidFill>
                  <a:srgbClr val="000000"/>
                </a:solidFill>
              </a:rPr>
              <a:t>Quinonez</a:t>
            </a:r>
            <a:r>
              <a:rPr lang="en-US" sz="2400" dirty="0">
                <a:solidFill>
                  <a:srgbClr val="000000"/>
                </a:solidFill>
              </a:rPr>
              <a:t> et al. ECOOP’08</a:t>
            </a:r>
            <a:r>
              <a:rPr lang="en-US" sz="2400" dirty="0" smtClean="0">
                <a:solidFill>
                  <a:srgbClr val="000000"/>
                </a:solidFill>
              </a:rPr>
              <a:t>]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separate</a:t>
            </a:r>
            <a:r>
              <a:rPr lang="en-US" dirty="0" smtClean="0">
                <a:solidFill>
                  <a:srgbClr val="000000"/>
                </a:solidFill>
              </a:rPr>
              <a:t> immutability of a container from its elements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Unsuitable for purity inference</a:t>
            </a:r>
          </a:p>
          <a:p>
            <a:r>
              <a:rPr lang="en-US" dirty="0" err="1"/>
              <a:t>Javarifier</a:t>
            </a:r>
            <a:r>
              <a:rPr lang="en-US" dirty="0"/>
              <a:t> </a:t>
            </a:r>
            <a:r>
              <a:rPr lang="en-US" dirty="0" smtClean="0">
                <a:solidFill>
                  <a:srgbClr val="000000"/>
                </a:solidFill>
              </a:rPr>
              <a:t>can be slow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993298" y="61742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46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6" name="Snip Single Corner Rectangle 25"/>
          <p:cNvSpPr/>
          <p:nvPr/>
        </p:nvSpPr>
        <p:spPr>
          <a:xfrm>
            <a:off x="1882972" y="2133600"/>
            <a:ext cx="1641207" cy="51816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dirty="0" smtClean="0"/>
              <a:t>Source Code</a:t>
            </a:r>
          </a:p>
        </p:txBody>
      </p:sp>
      <p:cxnSp>
        <p:nvCxnSpPr>
          <p:cNvPr id="33" name="Straight Connector 32"/>
          <p:cNvCxnSpPr>
            <a:stCxn id="26" idx="1"/>
            <a:endCxn id="37" idx="0"/>
          </p:cNvCxnSpPr>
          <p:nvPr/>
        </p:nvCxnSpPr>
        <p:spPr>
          <a:xfrm>
            <a:off x="2703576" y="2651760"/>
            <a:ext cx="0" cy="11364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1981200" y="3788207"/>
            <a:ext cx="1444752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/>
              <a:t>Set-based Solver</a:t>
            </a:r>
            <a:endParaRPr lang="en-US" sz="2400" dirty="0"/>
          </a:p>
        </p:txBody>
      </p:sp>
      <p:sp>
        <p:nvSpPr>
          <p:cNvPr id="49" name="Rounded Rectangle 48"/>
          <p:cNvSpPr/>
          <p:nvPr/>
        </p:nvSpPr>
        <p:spPr>
          <a:xfrm>
            <a:off x="4748306" y="3657600"/>
            <a:ext cx="1524000" cy="102321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/>
              <a:t>Extract Concrete Typing</a:t>
            </a:r>
            <a:endParaRPr lang="en-US" sz="2400" dirty="0"/>
          </a:p>
        </p:txBody>
      </p:sp>
      <p:sp>
        <p:nvSpPr>
          <p:cNvPr id="79" name="Snip Single Corner Rectangle 78"/>
          <p:cNvSpPr/>
          <p:nvPr/>
        </p:nvSpPr>
        <p:spPr>
          <a:xfrm>
            <a:off x="4419600" y="1752600"/>
            <a:ext cx="2147351" cy="89916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dirty="0" smtClean="0"/>
              <a:t>Preference Ranking over Qualifiers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7592568" y="3788207"/>
            <a:ext cx="1399032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/>
              <a:t>Type Checking</a:t>
            </a:r>
            <a:endParaRPr lang="en-US" sz="2400" dirty="0"/>
          </a:p>
        </p:txBody>
      </p:sp>
      <p:cxnSp>
        <p:nvCxnSpPr>
          <p:cNvPr id="87" name="Straight Connector 86"/>
          <p:cNvCxnSpPr>
            <a:stCxn id="37" idx="3"/>
            <a:endCxn id="49" idx="1"/>
          </p:cNvCxnSpPr>
          <p:nvPr/>
        </p:nvCxnSpPr>
        <p:spPr>
          <a:xfrm>
            <a:off x="3425952" y="4169207"/>
            <a:ext cx="1322354" cy="0"/>
          </a:xfrm>
          <a:prstGeom prst="line">
            <a:avLst/>
          </a:prstGeom>
          <a:ln w="38100">
            <a:solidFill>
              <a:srgbClr val="FF7E7E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49" idx="3"/>
            <a:endCxn id="86" idx="1"/>
          </p:cNvCxnSpPr>
          <p:nvPr/>
        </p:nvCxnSpPr>
        <p:spPr>
          <a:xfrm>
            <a:off x="6272306" y="4169207"/>
            <a:ext cx="1320262" cy="0"/>
          </a:xfrm>
          <a:prstGeom prst="line">
            <a:avLst/>
          </a:prstGeom>
          <a:ln w="38100">
            <a:solidFill>
              <a:srgbClr val="FF7E7E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79" idx="1"/>
            <a:endCxn id="49" idx="0"/>
          </p:cNvCxnSpPr>
          <p:nvPr/>
        </p:nvCxnSpPr>
        <p:spPr>
          <a:xfrm>
            <a:off x="5493276" y="2651760"/>
            <a:ext cx="17030" cy="10058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824506" y="3569732"/>
            <a:ext cx="1371600" cy="123086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81200" y="3657600"/>
            <a:ext cx="1509333" cy="102321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592568" y="3701186"/>
            <a:ext cx="1371600" cy="102321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nip Single Corner Rectangle 22"/>
          <p:cNvSpPr/>
          <p:nvPr/>
        </p:nvSpPr>
        <p:spPr>
          <a:xfrm>
            <a:off x="76200" y="3712007"/>
            <a:ext cx="1223631" cy="91440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dirty="0" smtClean="0"/>
              <a:t>ReIm Typing Rules</a:t>
            </a:r>
          </a:p>
        </p:txBody>
      </p:sp>
      <p:cxnSp>
        <p:nvCxnSpPr>
          <p:cNvPr id="31" name="Straight Connector 30"/>
          <p:cNvCxnSpPr>
            <a:stCxn id="23" idx="0"/>
            <a:endCxn id="37" idx="1"/>
          </p:cNvCxnSpPr>
          <p:nvPr/>
        </p:nvCxnSpPr>
        <p:spPr>
          <a:xfrm>
            <a:off x="1299831" y="4169207"/>
            <a:ext cx="6813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Snip Single Corner Rectangle 35"/>
          <p:cNvSpPr/>
          <p:nvPr/>
        </p:nvSpPr>
        <p:spPr>
          <a:xfrm>
            <a:off x="3502152" y="3520440"/>
            <a:ext cx="1146048" cy="51816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/>
              <a:t>Set-based </a:t>
            </a:r>
            <a:r>
              <a:rPr lang="en-US" dirty="0"/>
              <a:t>S</a:t>
            </a:r>
            <a:r>
              <a:rPr lang="en-US" dirty="0" smtClean="0"/>
              <a:t>olution</a:t>
            </a:r>
            <a:endParaRPr lang="en-US" dirty="0" smtClean="0"/>
          </a:p>
        </p:txBody>
      </p:sp>
      <p:sp>
        <p:nvSpPr>
          <p:cNvPr id="39" name="Snip Single Corner Rectangle 38"/>
          <p:cNvSpPr/>
          <p:nvPr/>
        </p:nvSpPr>
        <p:spPr>
          <a:xfrm>
            <a:off x="6324600" y="3520440"/>
            <a:ext cx="1146048" cy="51816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/>
              <a:t>Maximal </a:t>
            </a:r>
            <a:r>
              <a:rPr lang="en-US" dirty="0" smtClean="0"/>
              <a:t>Typing</a:t>
            </a:r>
            <a:endParaRPr lang="en-US" dirty="0" smtClean="0"/>
          </a:p>
        </p:txBody>
      </p:sp>
      <p:sp>
        <p:nvSpPr>
          <p:cNvPr id="20" name="Oval 19"/>
          <p:cNvSpPr/>
          <p:nvPr/>
        </p:nvSpPr>
        <p:spPr>
          <a:xfrm>
            <a:off x="53758" y="3657600"/>
            <a:ext cx="1246073" cy="102321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74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32" grpId="0" animBg="1"/>
      <p:bldP spid="32" grpId="1" animBg="1"/>
      <p:bldP spid="35" grpId="0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Immutability Qualifiers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10728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mutable</a:t>
            </a:r>
          </a:p>
          <a:p>
            <a:pPr lvl="1"/>
            <a:r>
              <a:rPr lang="en-US" dirty="0" smtClean="0"/>
              <a:t>A mutable reference can be used to mutate the referent</a:t>
            </a:r>
          </a:p>
          <a:p>
            <a:r>
              <a:rPr lang="en-US" dirty="0" smtClean="0"/>
              <a:t>readonly</a:t>
            </a:r>
          </a:p>
          <a:p>
            <a:pPr lvl="1"/>
            <a:r>
              <a:rPr lang="en-US" dirty="0" smtClean="0"/>
              <a:t>A readonly reference cannot be used to mutate the referent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4920555"/>
            <a:ext cx="6553200" cy="1384995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12713" lvl="1" defTabSz="57150">
              <a:buNone/>
            </a:pPr>
            <a:r>
              <a:rPr lang="en-US" sz="2800" b="1" u="sng" dirty="0">
                <a:solidFill>
                  <a:srgbClr val="008000"/>
                </a:solidFill>
                <a:latin typeface="Courier New"/>
                <a:cs typeface="Courier New"/>
              </a:rPr>
              <a:t>readonly</a:t>
            </a:r>
            <a:r>
              <a:rPr lang="en-US" sz="2800" b="1" dirty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US" sz="2800" b="1" dirty="0">
                <a:latin typeface="Courier New"/>
                <a:cs typeface="Courier New"/>
              </a:rPr>
              <a:t>C x</a:t>
            </a:r>
            <a:r>
              <a:rPr lang="en-US" sz="2800" dirty="0"/>
              <a:t> = …</a:t>
            </a:r>
            <a:r>
              <a:rPr lang="en-US" sz="2800" dirty="0" smtClean="0"/>
              <a:t>;</a:t>
            </a:r>
          </a:p>
          <a:p>
            <a:pPr marL="112713" lvl="1" defTabSz="57150">
              <a:buNone/>
            </a:pPr>
            <a:r>
              <a:rPr lang="en-US" sz="2800" b="1" dirty="0" err="1" smtClean="0">
                <a:latin typeface="Courier New"/>
                <a:cs typeface="Courier New"/>
              </a:rPr>
              <a:t>x.f</a:t>
            </a:r>
            <a:r>
              <a:rPr lang="en-US" sz="2800" b="1" dirty="0" smtClean="0">
                <a:latin typeface="Courier New"/>
                <a:cs typeface="Courier New"/>
              </a:rPr>
              <a:t> = z;       // </a:t>
            </a:r>
            <a:r>
              <a:rPr lang="en-US" sz="2800" b="1" dirty="0" smtClean="0">
                <a:solidFill>
                  <a:srgbClr val="FF0000"/>
                </a:solidFill>
                <a:latin typeface="Courier New"/>
                <a:cs typeface="Courier New"/>
              </a:rPr>
              <a:t>not allowed</a:t>
            </a:r>
          </a:p>
          <a:p>
            <a:pPr marL="112713" lvl="1" defTabSz="57150">
              <a:buNone/>
            </a:pPr>
            <a:r>
              <a:rPr lang="en-US" sz="2800" b="1" dirty="0" err="1" smtClean="0">
                <a:latin typeface="Courier New"/>
                <a:cs typeface="Courier New"/>
              </a:rPr>
              <a:t>x.setField</a:t>
            </a:r>
            <a:r>
              <a:rPr lang="en-US" sz="2800" b="1" dirty="0" smtClean="0">
                <a:latin typeface="Courier New"/>
                <a:cs typeface="Courier New"/>
              </a:rPr>
              <a:t>(z); // </a:t>
            </a:r>
            <a:r>
              <a:rPr lang="en-US" sz="2800" b="1" dirty="0" smtClean="0">
                <a:solidFill>
                  <a:srgbClr val="FF0000"/>
                </a:solidFill>
                <a:latin typeface="Courier New"/>
                <a:cs typeface="Courier New"/>
              </a:rPr>
              <a:t>not allowed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64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Context-insensitive Typing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" y="1468732"/>
            <a:ext cx="8918448" cy="5413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class </a:t>
            </a:r>
            <a:r>
              <a:rPr lang="en-US" sz="2400" b="1" dirty="0" err="1">
                <a:latin typeface="Courier New"/>
                <a:cs typeface="Courier New"/>
              </a:rPr>
              <a:t>DateCell</a:t>
            </a:r>
            <a:r>
              <a:rPr lang="en-US" sz="2400" b="1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</a:t>
            </a:r>
            <a:r>
              <a:rPr lang="en-US" sz="2400" b="1" u="sng" dirty="0">
                <a:solidFill>
                  <a:srgbClr val="FFFFFF"/>
                </a:solidFill>
                <a:latin typeface="Courier New"/>
                <a:cs typeface="Courier New"/>
              </a:rPr>
              <a:t>mutable</a:t>
            </a:r>
            <a:r>
              <a:rPr lang="en-US" sz="2400" b="1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en-US" sz="2400" b="1" dirty="0" smtClean="0">
                <a:latin typeface="Courier New"/>
                <a:cs typeface="Courier New"/>
              </a:rPr>
              <a:t>Date </a:t>
            </a:r>
            <a:r>
              <a:rPr lang="en-US" sz="2400" b="1" dirty="0">
                <a:latin typeface="Courier New"/>
                <a:cs typeface="Courier New"/>
              </a:rPr>
              <a:t>date;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Courier New"/>
                <a:cs typeface="Courier New"/>
              </a:rPr>
              <a:t>  </a:t>
            </a:r>
            <a:r>
              <a:rPr lang="en-US" sz="2400" b="1" u="sng" dirty="0">
                <a:solidFill>
                  <a:srgbClr val="FFFFFF"/>
                </a:solidFill>
                <a:latin typeface="Courier New"/>
                <a:cs typeface="Courier New"/>
              </a:rPr>
              <a:t>mutable</a:t>
            </a:r>
            <a:r>
              <a:rPr lang="en-US" sz="2400" b="1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en-US" sz="2400" b="1" dirty="0" smtClean="0">
                <a:latin typeface="Courier New"/>
                <a:cs typeface="Courier New"/>
              </a:rPr>
              <a:t>Date </a:t>
            </a:r>
            <a:r>
              <a:rPr lang="en-US" sz="2400" b="1" dirty="0" err="1">
                <a:latin typeface="Courier New"/>
                <a:cs typeface="Courier New"/>
              </a:rPr>
              <a:t>getDate</a:t>
            </a:r>
            <a:r>
              <a:rPr lang="en-US" sz="2400" b="1" dirty="0" smtClean="0">
                <a:latin typeface="Courier New"/>
                <a:cs typeface="Courier New"/>
              </a:rPr>
              <a:t>(</a:t>
            </a:r>
            <a:r>
              <a:rPr lang="en-US" sz="2400" b="1" u="sng" dirty="0">
                <a:solidFill>
                  <a:srgbClr val="FFFFFF"/>
                </a:solidFill>
                <a:latin typeface="Courier New"/>
                <a:cs typeface="Courier New"/>
              </a:rPr>
              <a:t>mutable</a:t>
            </a:r>
            <a:r>
              <a:rPr lang="en-US" sz="2400" b="1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en-US" sz="2400" b="1" dirty="0" err="1" smtClean="0">
                <a:latin typeface="Courier New"/>
                <a:cs typeface="Courier New"/>
              </a:rPr>
              <a:t>DateCell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r>
              <a:rPr lang="en-US" sz="2400" b="1" dirty="0">
                <a:latin typeface="Courier New"/>
                <a:cs typeface="Courier New"/>
              </a:rPr>
              <a:t>this</a:t>
            </a:r>
            <a:r>
              <a:rPr lang="en-US" sz="2400" b="1" dirty="0" smtClean="0">
                <a:latin typeface="Courier New"/>
                <a:cs typeface="Courier New"/>
              </a:rPr>
              <a:t>){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					return </a:t>
            </a:r>
            <a:r>
              <a:rPr lang="en-US" sz="2400" b="1" dirty="0" err="1" smtClean="0">
                <a:latin typeface="Courier New"/>
                <a:cs typeface="Courier New"/>
              </a:rPr>
              <a:t>this.date</a:t>
            </a:r>
            <a:r>
              <a:rPr lang="en-US" sz="2400" b="1" dirty="0">
                <a:latin typeface="Courier New"/>
                <a:cs typeface="Courier New"/>
              </a:rPr>
              <a:t>; </a:t>
            </a:r>
            <a:endParaRPr lang="en-US" sz="2400" b="1" dirty="0" smtClean="0">
              <a:latin typeface="Courier New"/>
              <a:cs typeface="Courier New"/>
            </a:endParaRP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}</a:t>
            </a:r>
            <a:endParaRPr lang="en-US" sz="2400" b="1" dirty="0">
              <a:latin typeface="Courier New"/>
              <a:cs typeface="Courier New"/>
            </a:endParaRP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void </a:t>
            </a:r>
            <a:r>
              <a:rPr lang="en-US" sz="2400" b="1" dirty="0" err="1" smtClean="0">
                <a:latin typeface="Courier New"/>
                <a:cs typeface="Courier New"/>
              </a:rPr>
              <a:t>setHours</a:t>
            </a:r>
            <a:r>
              <a:rPr lang="en-US" sz="2400" b="1" dirty="0" smtClean="0">
                <a:latin typeface="Courier New"/>
                <a:cs typeface="Courier New"/>
              </a:rPr>
              <a:t>(</a:t>
            </a:r>
            <a:r>
              <a:rPr lang="en-US" sz="2400" b="1" u="sng" dirty="0">
                <a:solidFill>
                  <a:srgbClr val="FFFFFF"/>
                </a:solidFill>
                <a:latin typeface="Courier New"/>
                <a:cs typeface="Courier New"/>
              </a:rPr>
              <a:t>mutable</a:t>
            </a:r>
            <a:r>
              <a:rPr lang="en-US" sz="2400" b="1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en-US" sz="2400" b="1" dirty="0" err="1" smtClean="0">
                <a:latin typeface="Courier New"/>
                <a:cs typeface="Courier New"/>
              </a:rPr>
              <a:t>DateCell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r>
              <a:rPr lang="en-US" sz="2400" b="1" dirty="0">
                <a:latin typeface="Courier New"/>
                <a:cs typeface="Courier New"/>
              </a:rPr>
              <a:t>this) {</a:t>
            </a:r>
          </a:p>
          <a:p>
            <a:pPr>
              <a:lnSpc>
                <a:spcPct val="95000"/>
              </a:lnSpc>
            </a:pPr>
            <a:r>
              <a:rPr lang="en-US" sz="2400" b="1" dirty="0" smtClean="0">
                <a:latin typeface="Courier New"/>
                <a:cs typeface="Courier New"/>
              </a:rPr>
              <a:t>						Date </a:t>
            </a:r>
            <a:r>
              <a:rPr lang="en-US" sz="2400" b="1" dirty="0">
                <a:latin typeface="Courier New"/>
                <a:cs typeface="Courier New"/>
              </a:rPr>
              <a:t>md = </a:t>
            </a:r>
            <a:r>
              <a:rPr lang="en-US" sz="2400" b="1" dirty="0" err="1">
                <a:latin typeface="Courier New"/>
                <a:cs typeface="Courier New"/>
              </a:rPr>
              <a:t>this.getDate</a:t>
            </a:r>
            <a:r>
              <a:rPr lang="en-US" sz="2400" b="1" dirty="0">
                <a:latin typeface="Courier New"/>
                <a:cs typeface="Courier New"/>
              </a:rPr>
              <a:t>(); 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					</a:t>
            </a:r>
            <a:r>
              <a:rPr lang="en-US" sz="2400" b="1" dirty="0" err="1" smtClean="0"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md.hours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 = 1;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</a:t>
            </a:r>
            <a:r>
              <a:rPr lang="en-US" sz="2400" b="1" dirty="0" smtClean="0">
                <a:latin typeface="Courier New"/>
                <a:cs typeface="Courier New"/>
              </a:rPr>
              <a:t> }</a:t>
            </a:r>
            <a:endParaRPr lang="en-US" sz="2400" b="1" dirty="0">
              <a:latin typeface="Courier New"/>
              <a:cs typeface="Courier New"/>
            </a:endParaRP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</a:t>
            </a:r>
            <a:r>
              <a:rPr lang="en-US" sz="2400" b="1" dirty="0" err="1">
                <a:latin typeface="Courier New"/>
                <a:cs typeface="Courier New"/>
              </a:rPr>
              <a:t>int</a:t>
            </a:r>
            <a:r>
              <a:rPr lang="en-US" sz="2400" b="1" dirty="0">
                <a:latin typeface="Courier New"/>
                <a:cs typeface="Courier New"/>
              </a:rPr>
              <a:t> </a:t>
            </a:r>
            <a:r>
              <a:rPr lang="en-US" sz="2400" b="1" dirty="0" err="1">
                <a:latin typeface="Courier New"/>
                <a:cs typeface="Courier New"/>
              </a:rPr>
              <a:t>g</a:t>
            </a:r>
            <a:r>
              <a:rPr lang="en-US" sz="2400" b="1" dirty="0" err="1" smtClean="0">
                <a:latin typeface="Courier New"/>
                <a:cs typeface="Courier New"/>
              </a:rPr>
              <a:t>etHours</a:t>
            </a:r>
            <a:r>
              <a:rPr lang="en-US" sz="2400" b="1" dirty="0" smtClean="0">
                <a:latin typeface="Courier New"/>
                <a:cs typeface="Courier New"/>
              </a:rPr>
              <a:t>(</a:t>
            </a:r>
            <a:r>
              <a:rPr lang="en-US" sz="2400" b="1" u="sng" dirty="0">
                <a:solidFill>
                  <a:srgbClr val="FFFFFF"/>
                </a:solidFill>
                <a:latin typeface="Courier New"/>
                <a:cs typeface="Courier New"/>
              </a:rPr>
              <a:t>mutable</a:t>
            </a:r>
            <a:r>
              <a:rPr lang="en-US" sz="2400" b="1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lang="en-US" sz="2400" b="1" dirty="0" err="1" smtClean="0">
                <a:latin typeface="Courier New"/>
                <a:cs typeface="Courier New"/>
              </a:rPr>
              <a:t>DateCell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r>
              <a:rPr lang="en-US" sz="2400" b="1" dirty="0">
                <a:latin typeface="Courier New"/>
                <a:cs typeface="Courier New"/>
              </a:rPr>
              <a:t>this) { </a:t>
            </a:r>
          </a:p>
          <a:p>
            <a:pPr>
              <a:lnSpc>
                <a:spcPct val="95000"/>
              </a:lnSpc>
            </a:pPr>
            <a:r>
              <a:rPr lang="en-US" sz="2400" b="1" dirty="0" smtClean="0">
                <a:latin typeface="Courier New"/>
                <a:cs typeface="Courier New"/>
              </a:rPr>
              <a:t>						Date </a:t>
            </a:r>
            <a:r>
              <a:rPr lang="en-US" sz="2400" b="1" dirty="0" err="1">
                <a:latin typeface="Courier New"/>
                <a:cs typeface="Courier New"/>
              </a:rPr>
              <a:t>rd</a:t>
            </a:r>
            <a:r>
              <a:rPr lang="en-US" sz="2400" b="1" dirty="0">
                <a:latin typeface="Courier New"/>
                <a:cs typeface="Courier New"/>
              </a:rPr>
              <a:t> = </a:t>
            </a:r>
            <a:r>
              <a:rPr lang="en-US" sz="2400" b="1" dirty="0" err="1">
                <a:latin typeface="Courier New"/>
                <a:cs typeface="Courier New"/>
              </a:rPr>
              <a:t>this.getDate</a:t>
            </a:r>
            <a:r>
              <a:rPr lang="en-US" sz="2400" b="1" dirty="0">
                <a:latin typeface="Courier New"/>
                <a:cs typeface="Courier New"/>
              </a:rPr>
              <a:t>();  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  </a:t>
            </a:r>
            <a:r>
              <a:rPr lang="en-US" sz="2400" b="1" dirty="0" smtClean="0">
                <a:latin typeface="Courier New"/>
                <a:cs typeface="Courier New"/>
              </a:rPr>
              <a:t>					</a:t>
            </a:r>
            <a:r>
              <a:rPr lang="en-US" sz="2400" b="1" dirty="0" err="1" smtClean="0">
                <a:latin typeface="Courier New"/>
                <a:cs typeface="Courier New"/>
              </a:rPr>
              <a:t>int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r>
              <a:rPr lang="en-US" sz="2400" b="1" dirty="0">
                <a:latin typeface="Courier New"/>
                <a:cs typeface="Courier New"/>
              </a:rPr>
              <a:t>hour = </a:t>
            </a:r>
            <a:r>
              <a:rPr lang="en-US" sz="2400" b="1" dirty="0" err="1" smtClean="0"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rd.hours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;</a:t>
            </a:r>
            <a:r>
              <a:rPr lang="en-US" sz="2400" b="1" dirty="0" smtClean="0">
                <a:latin typeface="Courier New"/>
                <a:cs typeface="Courier New"/>
              </a:rPr>
              <a:t> </a:t>
            </a:r>
            <a:endParaRPr lang="en-US" sz="2400" b="1" dirty="0">
              <a:latin typeface="Courier New"/>
              <a:cs typeface="Courier New"/>
            </a:endParaRP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  </a:t>
            </a:r>
            <a:r>
              <a:rPr lang="en-US" sz="2400" b="1" dirty="0" smtClean="0">
                <a:latin typeface="Courier New"/>
                <a:cs typeface="Courier New"/>
              </a:rPr>
              <a:t>					return </a:t>
            </a:r>
            <a:r>
              <a:rPr lang="en-US" sz="2400" b="1" dirty="0">
                <a:latin typeface="Courier New"/>
                <a:cs typeface="Courier New"/>
              </a:rPr>
              <a:t>hour;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  }</a:t>
            </a:r>
          </a:p>
          <a:p>
            <a:pPr>
              <a:lnSpc>
                <a:spcPct val="95000"/>
              </a:lnSpc>
            </a:pPr>
            <a:r>
              <a:rPr lang="en-US" sz="2400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5600" y="4567535"/>
            <a:ext cx="1490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Courier New"/>
                <a:cs typeface="Courier New"/>
              </a:rPr>
              <a:t>mutable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219200" y="3657600"/>
            <a:ext cx="3048000" cy="381000"/>
          </a:xfrm>
          <a:prstGeom prst="round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19200" y="5105400"/>
            <a:ext cx="3048000" cy="381000"/>
          </a:xfrm>
          <a:prstGeom prst="round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59288" y="3276600"/>
            <a:ext cx="3951111" cy="381000"/>
          </a:xfrm>
          <a:prstGeom prst="round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895600" y="4648200"/>
            <a:ext cx="3951111" cy="381000"/>
          </a:xfrm>
          <a:prstGeom prst="round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343400" y="2286000"/>
            <a:ext cx="3951111" cy="381000"/>
          </a:xfrm>
          <a:prstGeom prst="round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57200" y="1828800"/>
            <a:ext cx="3429000" cy="381000"/>
          </a:xfrm>
          <a:prstGeom prst="round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57200" y="2286000"/>
            <a:ext cx="3733800" cy="381000"/>
          </a:xfrm>
          <a:prstGeom prst="round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/>
          </a:p>
        </p:txBody>
      </p:sp>
      <p:cxnSp>
        <p:nvCxnSpPr>
          <p:cNvPr id="18" name="Curved Connector 17"/>
          <p:cNvCxnSpPr>
            <a:stCxn id="14" idx="1"/>
            <a:endCxn id="8" idx="1"/>
          </p:cNvCxnSpPr>
          <p:nvPr/>
        </p:nvCxnSpPr>
        <p:spPr>
          <a:xfrm rot="10800000" flipH="1" flipV="1">
            <a:off x="457200" y="2476500"/>
            <a:ext cx="762000" cy="1371600"/>
          </a:xfrm>
          <a:prstGeom prst="curvedConnector3">
            <a:avLst>
              <a:gd name="adj1" fmla="val -30000"/>
            </a:avLst>
          </a:prstGeom>
          <a:ln w="28575" cmpd="sng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4" idx="1"/>
            <a:endCxn id="9" idx="1"/>
          </p:cNvCxnSpPr>
          <p:nvPr/>
        </p:nvCxnSpPr>
        <p:spPr>
          <a:xfrm rot="10800000" flipH="1" flipV="1">
            <a:off x="457200" y="2476500"/>
            <a:ext cx="762000" cy="2819400"/>
          </a:xfrm>
          <a:prstGeom prst="curvedConnector3">
            <a:avLst>
              <a:gd name="adj1" fmla="val -30000"/>
            </a:avLst>
          </a:prstGeom>
          <a:ln w="28575" cmpd="sng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2" idx="2"/>
            <a:endCxn id="14" idx="2"/>
          </p:cNvCxnSpPr>
          <p:nvPr/>
        </p:nvCxnSpPr>
        <p:spPr>
          <a:xfrm rot="5400000">
            <a:off x="4321528" y="669572"/>
            <a:ext cx="12700" cy="3994856"/>
          </a:xfrm>
          <a:prstGeom prst="curvedConnector3">
            <a:avLst>
              <a:gd name="adj1" fmla="val 2800000"/>
            </a:avLst>
          </a:prstGeom>
          <a:ln w="28575" cmpd="sng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13" idx="3"/>
            <a:endCxn id="14" idx="3"/>
          </p:cNvCxnSpPr>
          <p:nvPr/>
        </p:nvCxnSpPr>
        <p:spPr>
          <a:xfrm>
            <a:off x="3886200" y="2019300"/>
            <a:ext cx="304800" cy="457200"/>
          </a:xfrm>
          <a:prstGeom prst="curvedConnector3">
            <a:avLst>
              <a:gd name="adj1" fmla="val 175000"/>
            </a:avLst>
          </a:prstGeom>
          <a:ln w="28575" cmpd="sng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10" idx="3"/>
            <a:endCxn id="12" idx="3"/>
          </p:cNvCxnSpPr>
          <p:nvPr/>
        </p:nvCxnSpPr>
        <p:spPr>
          <a:xfrm flipV="1">
            <a:off x="7010399" y="2476500"/>
            <a:ext cx="1284112" cy="990600"/>
          </a:xfrm>
          <a:prstGeom prst="curvedConnector3">
            <a:avLst>
              <a:gd name="adj1" fmla="val 117802"/>
            </a:avLst>
          </a:prstGeom>
          <a:ln w="28575" cmpd="sng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11" idx="3"/>
            <a:endCxn id="12" idx="3"/>
          </p:cNvCxnSpPr>
          <p:nvPr/>
        </p:nvCxnSpPr>
        <p:spPr>
          <a:xfrm flipV="1">
            <a:off x="6846711" y="2476500"/>
            <a:ext cx="1447800" cy="2362200"/>
          </a:xfrm>
          <a:prstGeom prst="curvedConnector3">
            <a:avLst>
              <a:gd name="adj1" fmla="val 115789"/>
            </a:avLst>
          </a:prstGeom>
          <a:ln w="28575" cmpd="sng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295400" y="3576935"/>
            <a:ext cx="1490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Courier New"/>
                <a:cs typeface="Courier New"/>
              </a:rPr>
              <a:t>mutable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219200" y="4953000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8000"/>
                </a:solidFill>
                <a:latin typeface="Courier New"/>
                <a:cs typeface="Courier New"/>
              </a:rPr>
              <a:t>readonly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3400" y="2133600"/>
            <a:ext cx="1490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Courier New"/>
                <a:cs typeface="Courier New"/>
              </a:rPr>
              <a:t>mutable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33400" y="1752600"/>
            <a:ext cx="1490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Courier New"/>
                <a:cs typeface="Courier New"/>
              </a:rPr>
              <a:t>mutable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377038" y="2133600"/>
            <a:ext cx="1490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Courier New"/>
                <a:cs typeface="Courier New"/>
              </a:rPr>
              <a:t>mutable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124200" y="3200400"/>
            <a:ext cx="1490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Courier New"/>
                <a:cs typeface="Courier New"/>
              </a:rPr>
              <a:t>mutable</a:t>
            </a:r>
            <a:endParaRPr lang="en-US" dirty="0"/>
          </a:p>
        </p:txBody>
      </p:sp>
      <p:sp>
        <p:nvSpPr>
          <p:cNvPr id="41" name="Rounded Rectangular Callout 40"/>
          <p:cNvSpPr/>
          <p:nvPr/>
        </p:nvSpPr>
        <p:spPr>
          <a:xfrm>
            <a:off x="6172200" y="5943600"/>
            <a:ext cx="2471928" cy="762000"/>
          </a:xfrm>
          <a:prstGeom prst="wedgeRoundRectCallout">
            <a:avLst>
              <a:gd name="adj1" fmla="val -123301"/>
              <a:gd name="adj2" fmla="val -172595"/>
              <a:gd name="adj3" fmla="val 16667"/>
            </a:avLst>
          </a:prstGeom>
          <a:ln>
            <a:solidFill>
              <a:srgbClr val="FF807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It could have  been </a:t>
            </a:r>
            <a:r>
              <a:rPr lang="en-US" sz="2400" b="1" u="sng" dirty="0" smtClean="0">
                <a:solidFill>
                  <a:srgbClr val="008000"/>
                </a:solidFill>
                <a:latin typeface="Courier New"/>
                <a:cs typeface="Courier New"/>
              </a:rPr>
              <a:t>readonly</a:t>
            </a:r>
            <a:endParaRPr lang="en-US" sz="2400" b="1" u="sng" dirty="0">
              <a:solidFill>
                <a:srgbClr val="008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46133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5" grpId="0"/>
      <p:bldP spid="36" grpId="0"/>
      <p:bldP spid="37" grpId="0"/>
      <p:bldP spid="38" grpId="0"/>
      <p:bldP spid="39" grpId="0"/>
      <p:bldP spid="40" grpId="0"/>
      <p:bldP spid="41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32701</TotalTime>
  <Words>5002</Words>
  <Application>Microsoft Macintosh PowerPoint</Application>
  <PresentationFormat>On-screen Show (4:3)</PresentationFormat>
  <Paragraphs>942</Paragraphs>
  <Slides>51</Slides>
  <Notes>42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Solstice</vt:lpstr>
      <vt:lpstr>1_Solstice</vt:lpstr>
      <vt:lpstr>Equation</vt:lpstr>
      <vt:lpstr>MathType 6.0 Equation</vt:lpstr>
      <vt:lpstr>ReIm &amp; ReImInfer: Checking and Inference of Reference Immutability and Method Purity </vt:lpstr>
      <vt:lpstr>Reference Immutability</vt:lpstr>
      <vt:lpstr>Motivating Example</vt:lpstr>
      <vt:lpstr>Reference Immutability Solution </vt:lpstr>
      <vt:lpstr>Contributions</vt:lpstr>
      <vt:lpstr>Motivation for ReIm and ReImInfer</vt:lpstr>
      <vt:lpstr>Overview</vt:lpstr>
      <vt:lpstr>Immutability Qualifiers </vt:lpstr>
      <vt:lpstr>Context-insensitive Typing</vt:lpstr>
      <vt:lpstr>Immutability Qualifiers</vt:lpstr>
      <vt:lpstr>ReIm Typing</vt:lpstr>
      <vt:lpstr>Viewpoint Adaptation</vt:lpstr>
      <vt:lpstr>Generalizes Viewpoint Adaptation</vt:lpstr>
      <vt:lpstr>Viewpoint Adaptation Example</vt:lpstr>
      <vt:lpstr>Subtyping Hierarchy </vt:lpstr>
      <vt:lpstr>Typing Rules</vt:lpstr>
      <vt:lpstr>Outline</vt:lpstr>
      <vt:lpstr>Set-based Solver</vt:lpstr>
      <vt:lpstr>Inference Example</vt:lpstr>
      <vt:lpstr>Inference Example</vt:lpstr>
      <vt:lpstr>Inference Example</vt:lpstr>
      <vt:lpstr>Inference Example</vt:lpstr>
      <vt:lpstr>Inference Example</vt:lpstr>
      <vt:lpstr>Maximal Typing</vt:lpstr>
      <vt:lpstr>Outline</vt:lpstr>
      <vt:lpstr>Purity</vt:lpstr>
      <vt:lpstr>Purity Example</vt:lpstr>
      <vt:lpstr>Outline</vt:lpstr>
      <vt:lpstr>Implementation</vt:lpstr>
      <vt:lpstr>Reference Immutability Evaluation</vt:lpstr>
      <vt:lpstr>Reference Immutability Results</vt:lpstr>
      <vt:lpstr>Performance Comparison</vt:lpstr>
      <vt:lpstr>Purity Evaluation</vt:lpstr>
      <vt:lpstr>Purity Inference Results</vt:lpstr>
      <vt:lpstr>Related Work</vt:lpstr>
      <vt:lpstr>Conclusions</vt:lpstr>
      <vt:lpstr>Conclusions</vt:lpstr>
      <vt:lpstr>Benchmarks</vt:lpstr>
      <vt:lpstr>Precision Evaluation on JOlden</vt:lpstr>
      <vt:lpstr>Precision Comparison</vt:lpstr>
      <vt:lpstr>Method Purity</vt:lpstr>
      <vt:lpstr>Prestates From Static Fields</vt:lpstr>
      <vt:lpstr>Extended Typing Rules</vt:lpstr>
      <vt:lpstr>Example</vt:lpstr>
      <vt:lpstr>Infer Purity</vt:lpstr>
      <vt:lpstr>Precision Comparison</vt:lpstr>
      <vt:lpstr>Summary </vt:lpstr>
      <vt:lpstr>Precision Comparison with JPPA</vt:lpstr>
      <vt:lpstr>Precision Comparison with JPure</vt:lpstr>
      <vt:lpstr>Summary</vt:lpstr>
      <vt:lpstr>Viewpoint Adaptation Example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Inference and Checking of Object Ownership </dc:title>
  <dc:creator>Wei Huang</dc:creator>
  <cp:lastModifiedBy>Wei Huang</cp:lastModifiedBy>
  <cp:revision>3317</cp:revision>
  <cp:lastPrinted>2012-10-16T20:09:26Z</cp:lastPrinted>
  <dcterms:created xsi:type="dcterms:W3CDTF">2012-05-08T13:49:45Z</dcterms:created>
  <dcterms:modified xsi:type="dcterms:W3CDTF">2012-10-16T21:35:22Z</dcterms:modified>
</cp:coreProperties>
</file>